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7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E552-F5C2-4CDA-94CE-A3E3EF565DC4}" type="datetimeFigureOut">
              <a:rPr lang="ru-RU" smtClean="0"/>
              <a:pPr/>
              <a:t>26.02.2011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9C2DB-33C4-4E0A-B9F2-3A90F1FA084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DD052-7F05-44A2-9E3B-A7FF32152265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C2712-8E35-4100-A169-E0A2B3D61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8EC39-7591-40DB-8A6B-E5DE844EC43A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3CC80-5D0C-4833-AA57-D5854D6725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9AD40-13A1-407C-94AB-F831C08AF1A5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1DDA-7073-40F4-983E-C21615D213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0FFE8-CC9B-4168-A7CB-CCADE8F90E0C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33804-9C3E-4B28-8CC4-248D3D63F1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79122-2A9D-4690-89DF-989E1B0AB52A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EA89C-FF82-423E-85E4-9A254C5A0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1EB46-BD6D-4251-BD69-ACC23BA2F44F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58418-D536-4584-9113-A658A58F5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457EA-F6C1-402E-8C7E-EBBC873BF880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CCAB0-29FA-41A6-903F-62D2C695D2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CA182-6CDB-4045-B43C-D09F9160F629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D153E-72AA-416C-A391-87C1427F0B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DF572-98C5-4359-AEB9-97287FD6477F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0F813-A085-44C8-88B0-D47F0033F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8B364-6BB3-4F3A-A257-515AF6E8B948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B24D9-C2AE-4A5B-BB13-40012F0654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4F683-A914-4CCC-B5F2-71D11A7F0FA3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3F92C-07DA-4773-BFBF-8F4AE04B1F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99BE66-9425-493D-A1E0-197EC3431214}" type="datetime1">
              <a:rPr lang="ru-RU" smtClean="0"/>
              <a:pPr>
                <a:defRPr/>
              </a:pPr>
              <a:t>26.02.2011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2B46FE-8F67-4867-9A6B-17ECC95109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Этическая основа культуры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714612" y="5572140"/>
            <a:ext cx="56436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«Добрый человек – не тот, кто умеет делать добро, а тот, кто не умеет делать зло».</a:t>
            </a:r>
          </a:p>
          <a:p>
            <a:pPr algn="r"/>
            <a:r>
              <a:rPr lang="ru-RU" dirty="0" smtClean="0"/>
              <a:t>В.О.Ключевский.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уяснить особенности понимания культуры и её этической основы.</a:t>
            </a:r>
          </a:p>
          <a:p>
            <a:pPr algn="ctr">
              <a:buNone/>
            </a:pPr>
            <a:r>
              <a:rPr lang="ru-RU" i="1" dirty="0" smtClean="0"/>
              <a:t>План:</a:t>
            </a:r>
          </a:p>
          <a:p>
            <a:pPr marL="514350" indent="-514350">
              <a:buFont typeface="+mj-lt"/>
              <a:buAutoNum type="arabicPeriod"/>
            </a:pPr>
            <a:r>
              <a:rPr lang="ru-RU" i="1" dirty="0" smtClean="0"/>
              <a:t>Культура</a:t>
            </a:r>
          </a:p>
          <a:p>
            <a:pPr marL="514350" indent="-514350">
              <a:buFont typeface="+mj-lt"/>
              <a:buAutoNum type="arabicPeriod"/>
            </a:pPr>
            <a:r>
              <a:rPr lang="ru-RU" i="1" dirty="0" smtClean="0"/>
              <a:t>Основные ценности культуры</a:t>
            </a:r>
          </a:p>
          <a:p>
            <a:pPr marL="514350" indent="-514350">
              <a:buFont typeface="+mj-lt"/>
              <a:buAutoNum type="arabicPeriod"/>
            </a:pPr>
            <a:r>
              <a:rPr lang="ru-RU" i="1" dirty="0" smtClean="0"/>
              <a:t>Мораль и нравственность</a:t>
            </a:r>
          </a:p>
          <a:p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Что такое культура?</a:t>
            </a:r>
            <a:endParaRPr lang="ru-RU" b="1" dirty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642910" y="1285860"/>
            <a:ext cx="5715040" cy="2357454"/>
          </a:xfrm>
          <a:prstGeom prst="wedgeEllipseCallout">
            <a:avLst>
              <a:gd name="adj1" fmla="val -57937"/>
              <a:gd name="adj2" fmla="val 5328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Культура есть мера человеческого в человеке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214546" y="4286256"/>
            <a:ext cx="6929454" cy="2071702"/>
          </a:xfrm>
          <a:prstGeom prst="wedgeRoundRectCallout">
            <a:avLst>
              <a:gd name="adj1" fmla="val -63017"/>
              <a:gd name="adj2" fmla="val 73721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Культура есть результат преобразовательной деятельности человека, возвышающей человека.</a:t>
            </a:r>
            <a:endParaRPr lang="ru-RU" sz="2400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571612"/>
            <a:ext cx="2050932" cy="218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714752"/>
            <a:ext cx="1910927" cy="2547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ценности культуры?</a:t>
            </a:r>
            <a:endParaRPr lang="ru-RU" b="1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500306"/>
            <a:ext cx="2143140" cy="2130281"/>
          </a:xfrm>
          <a:prstGeom prst="ellipse">
            <a:avLst/>
          </a:prstGeom>
          <a:ln>
            <a:solidFill>
              <a:schemeClr val="accent6"/>
            </a:solidFill>
          </a:ln>
          <a:effectLst>
            <a:softEdge rad="112500"/>
          </a:effectLst>
        </p:spPr>
      </p:pic>
      <p:sp>
        <p:nvSpPr>
          <p:cNvPr id="5" name="Овал 4"/>
          <p:cNvSpPr/>
          <p:nvPr/>
        </p:nvSpPr>
        <p:spPr>
          <a:xfrm>
            <a:off x="1928794" y="1285860"/>
            <a:ext cx="2571768" cy="1500198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  <a:tileRect r="-100000" b="-100000"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Красота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00034" y="2786058"/>
            <a:ext cx="2571768" cy="1500198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  <a:tileRect r="-100000" b="-100000"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Истина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71472" y="4786322"/>
            <a:ext cx="2571768" cy="1500198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  <a:tileRect r="-100000" b="-100000"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Польза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143504" y="1285860"/>
            <a:ext cx="2571768" cy="1500198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  <a:tileRect r="-100000" b="-100000"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Добро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143636" y="2928934"/>
            <a:ext cx="2571768" cy="1500198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  <a:tileRect r="-100000" b="-100000"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FF0000"/>
                </a:solidFill>
              </a:rPr>
              <a:t>Справедли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400" b="1" dirty="0" err="1" smtClean="0">
                <a:solidFill>
                  <a:srgbClr val="FF0000"/>
                </a:solidFill>
              </a:rPr>
              <a:t>вость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286512" y="4786322"/>
            <a:ext cx="2571768" cy="1500198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  <a:tileRect r="-100000" b="-100000"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Власть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428992" y="4929198"/>
            <a:ext cx="2571768" cy="1500198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  <a:tileRect r="-100000" b="-100000"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Свобода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Чем различаются между собой слова: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11252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МОРАЛЬ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ЭТИКА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Нравственность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Особенности: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Особенности: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Особенности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0" y="2714620"/>
            <a:ext cx="5715040" cy="4143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Мора́ль</a:t>
            </a:r>
            <a:r>
              <a:rPr lang="ru-RU" b="1" dirty="0" smtClean="0"/>
              <a:t> (лат. </a:t>
            </a:r>
            <a:r>
              <a:rPr lang="ru-RU" b="1" dirty="0" err="1" smtClean="0"/>
              <a:t>moralis</a:t>
            </a:r>
            <a:r>
              <a:rPr lang="ru-RU" b="1" dirty="0" smtClean="0"/>
              <a:t> — касающийся нравов) — один из основных способов нормативной регуляции действий человека в обществе; особая форма общественного сознания и вид общественных отношений. Мораль охватывает нравственные взгляды и чувства, жизненные ориентации и принципы, цели и мотивы поступков и отношений, проводя границу между добром и злом, совестливостью и бессовестностью, честью и бесчестием, справедливостью и несправедливостью, нормой и ненормальностью, милосердием и жестокостью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2714620"/>
            <a:ext cx="5786446" cy="4143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/>
              <a:t>Э́тика</a:t>
            </a:r>
            <a:r>
              <a:rPr lang="ru-RU" sz="2000" b="1" dirty="0" smtClean="0"/>
              <a:t> — (греч. — </a:t>
            </a:r>
            <a:r>
              <a:rPr lang="ru-RU" sz="2000" b="1" dirty="0" err="1" smtClean="0"/>
              <a:t>этос</a:t>
            </a:r>
            <a:r>
              <a:rPr lang="ru-RU" sz="2000" b="1" dirty="0" smtClean="0"/>
              <a:t>, «нрав, обычай») — философское исследование морали и нравственности. Первоначально смыслом слова </a:t>
            </a:r>
            <a:r>
              <a:rPr lang="ru-RU" sz="2000" b="1" dirty="0" err="1" smtClean="0"/>
              <a:t>этос</a:t>
            </a:r>
            <a:r>
              <a:rPr lang="ru-RU" sz="2000" b="1" dirty="0" smtClean="0"/>
              <a:t> было совместное жилище и правила, порождённые совместным общежитием, нормы сплачивающие общество, преодоление индивидуализма и агрессивности. По мере развития общества к этому смыслу добавляется изучение совести, сострадания, дружбы, смысла жизни, самопожертвования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2714620"/>
            <a:ext cx="5786446" cy="41433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Нравственность — термин, чаще всего употребляющийся в речи и литературе как синоним морали, иногда — этики[1]. В более узком значении нравственность — это внутренняя установка индивида действовать согласно своей совести и свободной воле — в отличие от морали, которая, наряду с законом, является внешним требованием к поведению индивида</a:t>
            </a:r>
            <a:endParaRPr lang="ru-RU" sz="2000" b="1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786058"/>
            <a:ext cx="2428892" cy="3647455"/>
          </a:xfrm>
          <a:prstGeom prst="rect">
            <a:avLst/>
          </a:prstGeom>
          <a:noFill/>
          <a:ln w="57150">
            <a:solidFill>
              <a:schemeClr val="accent6"/>
            </a:solidFill>
            <a:miter lim="800000"/>
            <a:headEnd/>
            <a:tailEnd/>
          </a:ln>
          <a:effectLst/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Притча о добре и зле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/>
              <a:t>Юноша пришел к мудрецу с просьбой принять его в ученики </a:t>
            </a:r>
          </a:p>
          <a:p>
            <a:pPr>
              <a:buNone/>
            </a:pPr>
            <a:r>
              <a:rPr lang="ru-RU" sz="2400" b="1" dirty="0" smtClean="0"/>
              <a:t>   - Умеешь ли ты лгать? - спросил мудрец. </a:t>
            </a:r>
          </a:p>
          <a:p>
            <a:pPr>
              <a:buNone/>
            </a:pPr>
            <a:r>
              <a:rPr lang="ru-RU" sz="2400" b="1" dirty="0" smtClean="0"/>
              <a:t>   - Конечно нет! </a:t>
            </a:r>
          </a:p>
          <a:p>
            <a:pPr>
              <a:buNone/>
            </a:pPr>
            <a:r>
              <a:rPr lang="ru-RU" sz="2400" b="1" dirty="0" smtClean="0"/>
              <a:t>   - А воровать? </a:t>
            </a:r>
          </a:p>
          <a:p>
            <a:pPr>
              <a:buNone/>
            </a:pPr>
            <a:r>
              <a:rPr lang="ru-RU" sz="2400" b="1" dirty="0" smtClean="0"/>
              <a:t>   - Нет. </a:t>
            </a:r>
          </a:p>
          <a:p>
            <a:pPr>
              <a:buNone/>
            </a:pPr>
            <a:r>
              <a:rPr lang="ru-RU" sz="2400" b="1" dirty="0" smtClean="0"/>
              <a:t>   - А убивать? </a:t>
            </a:r>
          </a:p>
          <a:p>
            <a:pPr>
              <a:buNone/>
            </a:pPr>
            <a:r>
              <a:rPr lang="ru-RU" sz="2400" b="1" dirty="0" smtClean="0"/>
              <a:t>   - Нет... </a:t>
            </a:r>
          </a:p>
          <a:p>
            <a:pPr>
              <a:buNone/>
            </a:pPr>
            <a:r>
              <a:rPr lang="ru-RU" sz="2400" b="1" dirty="0" smtClean="0"/>
              <a:t>   - Так иди и познай все это, - воскликнул мудрец, - а познав, не делай!</a:t>
            </a:r>
            <a:endParaRPr lang="ru-RU" sz="2400" b="1" dirty="0"/>
          </a:p>
        </p:txBody>
      </p:sp>
      <p:sp>
        <p:nvSpPr>
          <p:cNvPr id="5" name="Овальная выноска 4"/>
          <p:cNvSpPr/>
          <p:nvPr/>
        </p:nvSpPr>
        <p:spPr>
          <a:xfrm>
            <a:off x="3857620" y="3143248"/>
            <a:ext cx="4857784" cy="1500198"/>
          </a:xfrm>
          <a:prstGeom prst="wedgeEllipseCallout">
            <a:avLst>
              <a:gd name="adj1" fmla="val -62627"/>
              <a:gd name="adj2" fmla="val 625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Прокомментируйте притчу с позиции этики.</a:t>
            </a:r>
            <a:endParaRPr lang="ru-RU" b="1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Антонина Сергеевна Матвиенко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</p:bldLst>
  </p:timing>
</p:sld>
</file>

<file path=ppt/theme/theme1.xml><?xml version="1.0" encoding="utf-8"?>
<a:theme xmlns:a="http://schemas.openxmlformats.org/drawingml/2006/main" name="радуг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радуга</Template>
  <TotalTime>47</TotalTime>
  <Words>378</Words>
  <Application>Microsoft Office PowerPoint</Application>
  <PresentationFormat>Экран (4:3)</PresentationFormat>
  <Paragraphs>48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радуга</vt:lpstr>
      <vt:lpstr>Слайд 1</vt:lpstr>
      <vt:lpstr>Цель:</vt:lpstr>
      <vt:lpstr>Что такое культура?</vt:lpstr>
      <vt:lpstr>Основные ценности культуры?</vt:lpstr>
      <vt:lpstr>Чем различаются между собой слова:</vt:lpstr>
      <vt:lpstr>Притча о добре и зле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Первый</dc:creator>
  <dc:description>З.В. Александрова  http://aida.ucoz.ru</dc:description>
  <cp:lastModifiedBy>Первый</cp:lastModifiedBy>
  <cp:revision>15</cp:revision>
  <dcterms:created xsi:type="dcterms:W3CDTF">2010-11-28T09:53:12Z</dcterms:created>
  <dcterms:modified xsi:type="dcterms:W3CDTF">2011-02-25T23:55:44Z</dcterms:modified>
</cp:coreProperties>
</file>