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77" r:id="rId4"/>
    <p:sldId id="260" r:id="rId5"/>
    <p:sldId id="259" r:id="rId6"/>
    <p:sldId id="261" r:id="rId7"/>
    <p:sldId id="278" r:id="rId8"/>
    <p:sldId id="279" r:id="rId9"/>
    <p:sldId id="280" r:id="rId10"/>
    <p:sldId id="262" r:id="rId11"/>
    <p:sldId id="270" r:id="rId12"/>
    <p:sldId id="265" r:id="rId13"/>
    <p:sldId id="274" r:id="rId14"/>
    <p:sldId id="269" r:id="rId15"/>
    <p:sldId id="266" r:id="rId16"/>
    <p:sldId id="264" r:id="rId17"/>
    <p:sldId id="267" r:id="rId18"/>
    <p:sldId id="281" r:id="rId19"/>
    <p:sldId id="268" r:id="rId20"/>
    <p:sldId id="263" r:id="rId21"/>
    <p:sldId id="282" r:id="rId22"/>
    <p:sldId id="271" r:id="rId23"/>
    <p:sldId id="283" r:id="rId24"/>
    <p:sldId id="272" r:id="rId25"/>
    <p:sldId id="273" r:id="rId26"/>
    <p:sldId id="275" r:id="rId27"/>
    <p:sldId id="284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473" autoAdjust="0"/>
    <p:restoredTop sz="94660"/>
  </p:normalViewPr>
  <p:slideViewPr>
    <p:cSldViewPr>
      <p:cViewPr varScale="1">
        <p:scale>
          <a:sx n="54" d="100"/>
          <a:sy n="54" d="100"/>
        </p:scale>
        <p:origin x="-134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5654BB-A102-41BC-A038-F788537F685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D35ED38-235D-4E9D-A579-DE07A005B47D}">
      <dgm:prSet phldrT="[Текст]"/>
      <dgm:spPr/>
      <dgm:t>
        <a:bodyPr/>
        <a:lstStyle/>
        <a:p>
          <a:r>
            <a:rPr lang="uk-UA" dirty="0" smtClean="0">
              <a:solidFill>
                <a:schemeClr val="bg2">
                  <a:lumMod val="25000"/>
                </a:schemeClr>
              </a:solidFill>
            </a:rPr>
            <a:t>Право</a:t>
          </a:r>
          <a:endParaRPr lang="uk-UA" dirty="0">
            <a:solidFill>
              <a:schemeClr val="bg2">
                <a:lumMod val="25000"/>
              </a:schemeClr>
            </a:solidFill>
          </a:endParaRPr>
        </a:p>
      </dgm:t>
    </dgm:pt>
    <dgm:pt modelId="{4F308755-F97E-477D-916D-83E8C7908CFC}" type="parTrans" cxnId="{892DDCEF-0F99-4957-9CE8-620F6D291C33}">
      <dgm:prSet/>
      <dgm:spPr/>
      <dgm:t>
        <a:bodyPr/>
        <a:lstStyle/>
        <a:p>
          <a:endParaRPr lang="uk-UA"/>
        </a:p>
      </dgm:t>
    </dgm:pt>
    <dgm:pt modelId="{179E670B-0B62-4DF2-89E9-417AECBF3042}" type="sibTrans" cxnId="{892DDCEF-0F99-4957-9CE8-620F6D291C33}">
      <dgm:prSet/>
      <dgm:spPr/>
      <dgm:t>
        <a:bodyPr/>
        <a:lstStyle/>
        <a:p>
          <a:endParaRPr lang="uk-UA"/>
        </a:p>
      </dgm:t>
    </dgm:pt>
    <dgm:pt modelId="{4F9D9F1C-13AF-46C9-BBA6-4C9690D55CBE}">
      <dgm:prSet phldrT="[Текст]"/>
      <dgm:spPr/>
      <dgm:t>
        <a:bodyPr/>
        <a:lstStyle/>
        <a:p>
          <a:r>
            <a:rPr lang="uk-UA" dirty="0" smtClean="0">
              <a:solidFill>
                <a:schemeClr val="bg2">
                  <a:lumMod val="25000"/>
                </a:schemeClr>
              </a:solidFill>
            </a:rPr>
            <a:t>Психологія</a:t>
          </a:r>
          <a:r>
            <a:rPr lang="uk-UA" dirty="0" smtClean="0"/>
            <a:t> </a:t>
          </a:r>
          <a:endParaRPr lang="uk-UA" dirty="0"/>
        </a:p>
      </dgm:t>
    </dgm:pt>
    <dgm:pt modelId="{B9A68CBE-D223-448F-BB59-BF0AA4433A03}" type="parTrans" cxnId="{5381BF53-1EB1-4BE6-A684-279B1CE91902}">
      <dgm:prSet/>
      <dgm:spPr/>
      <dgm:t>
        <a:bodyPr/>
        <a:lstStyle/>
        <a:p>
          <a:endParaRPr lang="uk-UA"/>
        </a:p>
      </dgm:t>
    </dgm:pt>
    <dgm:pt modelId="{B687084C-610F-4DCF-8D36-41A171ADA67D}" type="sibTrans" cxnId="{5381BF53-1EB1-4BE6-A684-279B1CE91902}">
      <dgm:prSet/>
      <dgm:spPr/>
      <dgm:t>
        <a:bodyPr/>
        <a:lstStyle/>
        <a:p>
          <a:endParaRPr lang="uk-UA"/>
        </a:p>
      </dgm:t>
    </dgm:pt>
    <dgm:pt modelId="{8BBDF5E4-32A0-432D-9BAB-8DEAC088B10C}">
      <dgm:prSet phldrT="[Текст]"/>
      <dgm:spPr/>
      <dgm:t>
        <a:bodyPr/>
        <a:lstStyle/>
        <a:p>
          <a:r>
            <a:rPr lang="uk-UA" dirty="0" smtClean="0">
              <a:solidFill>
                <a:schemeClr val="bg2">
                  <a:lumMod val="25000"/>
                </a:schemeClr>
              </a:solidFill>
            </a:rPr>
            <a:t>Конфліктологія </a:t>
          </a:r>
          <a:endParaRPr lang="uk-UA" dirty="0">
            <a:solidFill>
              <a:schemeClr val="bg2">
                <a:lumMod val="25000"/>
              </a:schemeClr>
            </a:solidFill>
          </a:endParaRPr>
        </a:p>
      </dgm:t>
    </dgm:pt>
    <dgm:pt modelId="{F5DE6CD2-E990-4147-B97C-2A625BD85AA7}" type="parTrans" cxnId="{6035E878-5975-407B-8FCD-06971C351714}">
      <dgm:prSet/>
      <dgm:spPr/>
      <dgm:t>
        <a:bodyPr/>
        <a:lstStyle/>
        <a:p>
          <a:endParaRPr lang="uk-UA"/>
        </a:p>
      </dgm:t>
    </dgm:pt>
    <dgm:pt modelId="{B39C9C66-868C-4928-B864-1B87CC3742D9}" type="sibTrans" cxnId="{6035E878-5975-407B-8FCD-06971C351714}">
      <dgm:prSet/>
      <dgm:spPr/>
      <dgm:t>
        <a:bodyPr/>
        <a:lstStyle/>
        <a:p>
          <a:endParaRPr lang="uk-UA"/>
        </a:p>
      </dgm:t>
    </dgm:pt>
    <dgm:pt modelId="{F7DE1854-770C-4A72-B658-C6B4E5FE3A99}" type="pres">
      <dgm:prSet presAssocID="{D75654BB-A102-41BC-A038-F788537F685B}" presName="compositeShape" presStyleCnt="0">
        <dgm:presLayoutVars>
          <dgm:chMax val="7"/>
          <dgm:dir/>
          <dgm:resizeHandles val="exact"/>
        </dgm:presLayoutVars>
      </dgm:prSet>
      <dgm:spPr/>
    </dgm:pt>
    <dgm:pt modelId="{570AB497-D667-46F6-B452-B2EFCAB4D67E}" type="pres">
      <dgm:prSet presAssocID="{4D35ED38-235D-4E9D-A579-DE07A005B47D}" presName="circ1" presStyleLbl="vennNode1" presStyleIdx="0" presStyleCnt="3" custScaleX="180584" custScaleY="57551"/>
      <dgm:spPr/>
      <dgm:t>
        <a:bodyPr/>
        <a:lstStyle/>
        <a:p>
          <a:endParaRPr lang="uk-UA"/>
        </a:p>
      </dgm:t>
    </dgm:pt>
    <dgm:pt modelId="{6178222B-D615-4857-B6E8-EF0D0EC9AC5E}" type="pres">
      <dgm:prSet presAssocID="{4D35ED38-235D-4E9D-A579-DE07A005B47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50FC2FD-0E63-493F-A3C0-11E6122371E3}" type="pres">
      <dgm:prSet presAssocID="{4F9D9F1C-13AF-46C9-BBA6-4C9690D55CBE}" presName="circ2" presStyleLbl="vennNode1" presStyleIdx="1" presStyleCnt="3" custScaleX="197204" custScaleY="134382"/>
      <dgm:spPr/>
      <dgm:t>
        <a:bodyPr/>
        <a:lstStyle/>
        <a:p>
          <a:endParaRPr lang="uk-UA"/>
        </a:p>
      </dgm:t>
    </dgm:pt>
    <dgm:pt modelId="{7074DD0C-4BD4-4B53-90E5-F9DBBCC0314B}" type="pres">
      <dgm:prSet presAssocID="{4F9D9F1C-13AF-46C9-BBA6-4C9690D55CB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74B4630-06DF-4912-A00B-465595FF743C}" type="pres">
      <dgm:prSet presAssocID="{8BBDF5E4-32A0-432D-9BAB-8DEAC088B10C}" presName="circ3" presStyleLbl="vennNode1" presStyleIdx="2" presStyleCnt="3" custScaleX="177818" custScaleY="142351" custLinFactNeighborX="1615" custLinFactNeighborY="-6657"/>
      <dgm:spPr/>
      <dgm:t>
        <a:bodyPr/>
        <a:lstStyle/>
        <a:p>
          <a:endParaRPr lang="uk-UA"/>
        </a:p>
      </dgm:t>
    </dgm:pt>
    <dgm:pt modelId="{C0B01EC4-34CA-491C-8654-30C8494057B8}" type="pres">
      <dgm:prSet presAssocID="{8BBDF5E4-32A0-432D-9BAB-8DEAC088B10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FCCEA37-027A-4227-A7F0-6BA236E05639}" type="presOf" srcId="{8BBDF5E4-32A0-432D-9BAB-8DEAC088B10C}" destId="{C0B01EC4-34CA-491C-8654-30C8494057B8}" srcOrd="1" destOrd="0" presId="urn:microsoft.com/office/officeart/2005/8/layout/venn1"/>
    <dgm:cxn modelId="{1B20296B-F13B-4E0B-8AAE-C0915C75CFC0}" type="presOf" srcId="{4F9D9F1C-13AF-46C9-BBA6-4C9690D55CBE}" destId="{850FC2FD-0E63-493F-A3C0-11E6122371E3}" srcOrd="0" destOrd="0" presId="urn:microsoft.com/office/officeart/2005/8/layout/venn1"/>
    <dgm:cxn modelId="{09B08608-4E76-41EF-8830-58B8246AA04C}" type="presOf" srcId="{8BBDF5E4-32A0-432D-9BAB-8DEAC088B10C}" destId="{874B4630-06DF-4912-A00B-465595FF743C}" srcOrd="0" destOrd="0" presId="urn:microsoft.com/office/officeart/2005/8/layout/venn1"/>
    <dgm:cxn modelId="{5381BF53-1EB1-4BE6-A684-279B1CE91902}" srcId="{D75654BB-A102-41BC-A038-F788537F685B}" destId="{4F9D9F1C-13AF-46C9-BBA6-4C9690D55CBE}" srcOrd="1" destOrd="0" parTransId="{B9A68CBE-D223-448F-BB59-BF0AA4433A03}" sibTransId="{B687084C-610F-4DCF-8D36-41A171ADA67D}"/>
    <dgm:cxn modelId="{4A5DFF71-338D-48CA-B78D-A7414170E1F0}" type="presOf" srcId="{4F9D9F1C-13AF-46C9-BBA6-4C9690D55CBE}" destId="{7074DD0C-4BD4-4B53-90E5-F9DBBCC0314B}" srcOrd="1" destOrd="0" presId="urn:microsoft.com/office/officeart/2005/8/layout/venn1"/>
    <dgm:cxn modelId="{892DDCEF-0F99-4957-9CE8-620F6D291C33}" srcId="{D75654BB-A102-41BC-A038-F788537F685B}" destId="{4D35ED38-235D-4E9D-A579-DE07A005B47D}" srcOrd="0" destOrd="0" parTransId="{4F308755-F97E-477D-916D-83E8C7908CFC}" sibTransId="{179E670B-0B62-4DF2-89E9-417AECBF3042}"/>
    <dgm:cxn modelId="{4F16D382-DD64-424E-A916-4679266E0689}" type="presOf" srcId="{D75654BB-A102-41BC-A038-F788537F685B}" destId="{F7DE1854-770C-4A72-B658-C6B4E5FE3A99}" srcOrd="0" destOrd="0" presId="urn:microsoft.com/office/officeart/2005/8/layout/venn1"/>
    <dgm:cxn modelId="{6371E2B2-6227-4D0C-B1C8-3995ED8558D8}" type="presOf" srcId="{4D35ED38-235D-4E9D-A579-DE07A005B47D}" destId="{570AB497-D667-46F6-B452-B2EFCAB4D67E}" srcOrd="0" destOrd="0" presId="urn:microsoft.com/office/officeart/2005/8/layout/venn1"/>
    <dgm:cxn modelId="{46123A9F-130A-4893-8700-7096E26C66C7}" type="presOf" srcId="{4D35ED38-235D-4E9D-A579-DE07A005B47D}" destId="{6178222B-D615-4857-B6E8-EF0D0EC9AC5E}" srcOrd="1" destOrd="0" presId="urn:microsoft.com/office/officeart/2005/8/layout/venn1"/>
    <dgm:cxn modelId="{6035E878-5975-407B-8FCD-06971C351714}" srcId="{D75654BB-A102-41BC-A038-F788537F685B}" destId="{8BBDF5E4-32A0-432D-9BAB-8DEAC088B10C}" srcOrd="2" destOrd="0" parTransId="{F5DE6CD2-E990-4147-B97C-2A625BD85AA7}" sibTransId="{B39C9C66-868C-4928-B864-1B87CC3742D9}"/>
    <dgm:cxn modelId="{A8B6C2EE-A3CA-47E1-99F5-1BCD55B39B2C}" type="presParOf" srcId="{F7DE1854-770C-4A72-B658-C6B4E5FE3A99}" destId="{570AB497-D667-46F6-B452-B2EFCAB4D67E}" srcOrd="0" destOrd="0" presId="urn:microsoft.com/office/officeart/2005/8/layout/venn1"/>
    <dgm:cxn modelId="{3A4ACE42-9157-4F1D-B051-67ADE75D3979}" type="presParOf" srcId="{F7DE1854-770C-4A72-B658-C6B4E5FE3A99}" destId="{6178222B-D615-4857-B6E8-EF0D0EC9AC5E}" srcOrd="1" destOrd="0" presId="urn:microsoft.com/office/officeart/2005/8/layout/venn1"/>
    <dgm:cxn modelId="{17C5F9CA-DD4D-49EC-99F4-C573D0493D60}" type="presParOf" srcId="{F7DE1854-770C-4A72-B658-C6B4E5FE3A99}" destId="{850FC2FD-0E63-493F-A3C0-11E6122371E3}" srcOrd="2" destOrd="0" presId="urn:microsoft.com/office/officeart/2005/8/layout/venn1"/>
    <dgm:cxn modelId="{C6C97A1E-EACA-4EA3-8140-0113FDF9189D}" type="presParOf" srcId="{F7DE1854-770C-4A72-B658-C6B4E5FE3A99}" destId="{7074DD0C-4BD4-4B53-90E5-F9DBBCC0314B}" srcOrd="3" destOrd="0" presId="urn:microsoft.com/office/officeart/2005/8/layout/venn1"/>
    <dgm:cxn modelId="{746E75EC-63CB-452C-9824-7FB2629017BF}" type="presParOf" srcId="{F7DE1854-770C-4A72-B658-C6B4E5FE3A99}" destId="{874B4630-06DF-4912-A00B-465595FF743C}" srcOrd="4" destOrd="0" presId="urn:microsoft.com/office/officeart/2005/8/layout/venn1"/>
    <dgm:cxn modelId="{95029641-B872-445D-A028-A3978AAC254C}" type="presParOf" srcId="{F7DE1854-770C-4A72-B658-C6B4E5FE3A99}" destId="{C0B01EC4-34CA-491C-8654-30C8494057B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AB497-D667-46F6-B452-B2EFCAB4D67E}">
      <dsp:nvSpPr>
        <dsp:cNvPr id="0" name=""/>
        <dsp:cNvSpPr/>
      </dsp:nvSpPr>
      <dsp:spPr>
        <a:xfrm>
          <a:off x="1655415" y="55051"/>
          <a:ext cx="4716411" cy="15030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bg2">
                  <a:lumMod val="25000"/>
                </a:schemeClr>
              </a:solidFill>
            </a:rPr>
            <a:t>Право</a:t>
          </a:r>
          <a:endParaRPr lang="uk-UA" sz="32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284270" y="318092"/>
        <a:ext cx="3458701" cy="676391"/>
      </dsp:txXfrm>
    </dsp:sp>
    <dsp:sp modelId="{850FC2FD-0E63-493F-A3C0-11E6122371E3}">
      <dsp:nvSpPr>
        <dsp:cNvPr id="0" name=""/>
        <dsp:cNvSpPr/>
      </dsp:nvSpPr>
      <dsp:spPr>
        <a:xfrm>
          <a:off x="2380786" y="684079"/>
          <a:ext cx="5150485" cy="35097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solidFill>
                <a:schemeClr val="bg2">
                  <a:lumMod val="25000"/>
                </a:schemeClr>
              </a:solidFill>
            </a:rPr>
            <a:t>Психологія</a:t>
          </a:r>
          <a:r>
            <a:rPr lang="uk-UA" sz="3100" kern="1200" dirty="0" smtClean="0"/>
            <a:t> </a:t>
          </a:r>
          <a:endParaRPr lang="uk-UA" sz="3100" kern="1200" dirty="0"/>
        </a:p>
      </dsp:txBody>
      <dsp:txXfrm>
        <a:off x="3955976" y="1590759"/>
        <a:ext cx="3090291" cy="1930350"/>
      </dsp:txXfrm>
    </dsp:sp>
    <dsp:sp modelId="{874B4630-06DF-4912-A00B-465595FF743C}">
      <dsp:nvSpPr>
        <dsp:cNvPr id="0" name=""/>
        <dsp:cNvSpPr/>
      </dsp:nvSpPr>
      <dsp:spPr>
        <a:xfrm>
          <a:off x="791307" y="406149"/>
          <a:ext cx="4644170" cy="37178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solidFill>
                <a:schemeClr val="bg2">
                  <a:lumMod val="25000"/>
                </a:schemeClr>
              </a:solidFill>
            </a:rPr>
            <a:t>Конфліктологія </a:t>
          </a:r>
          <a:endParaRPr lang="uk-UA" sz="31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1228633" y="1366596"/>
        <a:ext cx="2786502" cy="2044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088232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МЕДІАЦІЯ:</a:t>
            </a:r>
            <a:br>
              <a:rPr lang="uk-UA" sz="40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ВИКЛИК ПРАВОВІЙ СИСТЕМІ УКРАЇНИ</a:t>
            </a:r>
            <a:endParaRPr lang="uk-UA" sz="40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609303"/>
          </a:xfrm>
        </p:spPr>
        <p:txBody>
          <a:bodyPr>
            <a:normAutofit/>
          </a:bodyPr>
          <a:lstStyle/>
          <a:p>
            <a:endParaRPr lang="uk-UA" sz="32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uk-UA" sz="32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Наталя </a:t>
            </a:r>
            <a:r>
              <a:rPr lang="uk-UA" sz="32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Крестовська</a:t>
            </a:r>
            <a:endParaRPr lang="uk-UA" sz="32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доктор юридичних наук, професор, медіатор</a:t>
            </a:r>
            <a:endParaRPr lang="uk-UA" sz="2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9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МЕДІАЦІЯ В НЕЗАЛЕЖНІЙ УКРАЇНІ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124744"/>
            <a:ext cx="8424936" cy="49294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  <a:p>
            <a:pPr marL="0" indent="0">
              <a:buNone/>
            </a:pPr>
            <a:r>
              <a:rPr lang="uk-UA" b="1" dirty="0" smtClean="0"/>
              <a:t>1994 рік	Обласні групи медіації (Одеса, Луганськ, 				Донецьк)</a:t>
            </a:r>
          </a:p>
          <a:p>
            <a:pPr marL="0" indent="0">
              <a:buNone/>
            </a:pPr>
            <a:r>
              <a:rPr lang="uk-UA" b="1" dirty="0"/>
              <a:t>	</a:t>
            </a:r>
            <a:r>
              <a:rPr lang="uk-UA" b="1" dirty="0" smtClean="0"/>
              <a:t>	Український Центр порозуміння (Київ)</a:t>
            </a:r>
          </a:p>
          <a:p>
            <a:pPr marL="0" indent="0">
              <a:buNone/>
            </a:pPr>
            <a:r>
              <a:rPr lang="uk-UA" b="1" dirty="0" smtClean="0"/>
              <a:t>1997 рік	Перші медіації у цивільному судочинстві</a:t>
            </a:r>
          </a:p>
          <a:p>
            <a:pPr marL="0" indent="0">
              <a:buNone/>
            </a:pPr>
            <a:r>
              <a:rPr lang="uk-UA" b="1" dirty="0" smtClean="0"/>
              <a:t>2003 рік	Початок впровадження програм відновного 			правосуддя</a:t>
            </a:r>
            <a:r>
              <a:rPr lang="uk-UA" b="1" dirty="0"/>
              <a:t> </a:t>
            </a:r>
            <a:r>
              <a:rPr lang="uk-UA" b="1" dirty="0" smtClean="0"/>
              <a:t>(Київ, Харків)</a:t>
            </a:r>
          </a:p>
          <a:p>
            <a:pPr marL="0" indent="0">
              <a:buNone/>
            </a:pPr>
            <a:r>
              <a:rPr lang="uk-UA" b="1" dirty="0" smtClean="0"/>
              <a:t>2007 рік	Український Центр Медіації (Київ)</a:t>
            </a:r>
          </a:p>
          <a:p>
            <a:pPr marL="0" indent="0">
              <a:buNone/>
            </a:pPr>
            <a:r>
              <a:rPr lang="uk-UA" b="1" dirty="0"/>
              <a:t>	</a:t>
            </a:r>
            <a:r>
              <a:rPr lang="uk-UA" b="1" dirty="0" smtClean="0"/>
              <a:t>	(навчання, послуги медіації) 	</a:t>
            </a:r>
          </a:p>
          <a:p>
            <a:pPr marL="0" indent="0">
              <a:buNone/>
            </a:pPr>
            <a:r>
              <a:rPr lang="uk-UA" b="1" dirty="0" smtClean="0"/>
              <a:t>2013 рік	Національна асоціація </a:t>
            </a:r>
          </a:p>
          <a:p>
            <a:pPr marL="0" indent="0">
              <a:buNone/>
            </a:pPr>
            <a:r>
              <a:rPr lang="uk-UA" b="1" dirty="0" smtClean="0"/>
              <a:t>		медіаторів України</a:t>
            </a:r>
            <a:endParaRPr lang="uk-UA" b="1" dirty="0"/>
          </a:p>
          <a:p>
            <a:pPr marL="0" indent="0">
              <a:buNone/>
            </a:pPr>
            <a:r>
              <a:rPr lang="uk-UA" b="1" dirty="0" smtClean="0"/>
              <a:t>2014 рік	Українська академія медіації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3882008"/>
            <a:ext cx="1618976" cy="6271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5445224"/>
            <a:ext cx="2266181" cy="5760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5982" y="4746674"/>
            <a:ext cx="266700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00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СУЧАСНИЙ СТАН НОРМАТИВНОГО РЕГУЛЮВАННЯ МЕДІАЦІЇ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</a:rPr>
              <a:t>(ПРАВО ТА ЕТИКА)</a:t>
            </a:r>
            <a:endParaRPr lang="uk-UA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4867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608512"/>
          </a:xfrm>
        </p:spPr>
        <p:txBody>
          <a:bodyPr>
            <a:normAutofit/>
          </a:bodyPr>
          <a:lstStyle/>
          <a:p>
            <a:pPr marL="0" indent="0" fontAlgn="b">
              <a:buNone/>
            </a:pPr>
            <a:r>
              <a:rPr lang="ru-RU" b="1" cap="all" dirty="0" smtClean="0"/>
              <a:t>2004 </a:t>
            </a:r>
            <a:r>
              <a:rPr lang="ru-RU" b="1" dirty="0" err="1"/>
              <a:t>рік</a:t>
            </a:r>
            <a:r>
              <a:rPr lang="ru-RU" b="1" cap="all" dirty="0" smtClean="0"/>
              <a:t>	</a:t>
            </a:r>
            <a:r>
              <a:rPr lang="uk-UA" b="1" dirty="0" smtClean="0"/>
              <a:t>Постанова </a:t>
            </a:r>
            <a:r>
              <a:rPr lang="uk-UA" b="1" dirty="0"/>
              <a:t>Пленуму Верховного Суду 			</a:t>
            </a:r>
            <a:r>
              <a:rPr lang="uk-UA" b="1" dirty="0" smtClean="0"/>
              <a:t>	України </a:t>
            </a:r>
            <a:r>
              <a:rPr lang="uk-UA" b="1" dirty="0"/>
              <a:t>від 16 квітня 2004 р. № 5 «Про 			</a:t>
            </a:r>
            <a:r>
              <a:rPr lang="uk-UA" b="1" dirty="0" smtClean="0"/>
              <a:t>	практику </a:t>
            </a:r>
            <a:r>
              <a:rPr lang="uk-UA" b="1" dirty="0"/>
              <a:t>	застосування судами України 		</a:t>
            </a:r>
            <a:r>
              <a:rPr lang="uk-UA" b="1" dirty="0" smtClean="0"/>
              <a:t>	законодавства </a:t>
            </a:r>
            <a:r>
              <a:rPr lang="uk-UA" b="1" dirty="0"/>
              <a:t>у 	справах про злочини 			неповнолітніх»</a:t>
            </a:r>
            <a:endParaRPr lang="ru-RU" b="1" dirty="0"/>
          </a:p>
          <a:p>
            <a:pPr fontAlgn="b"/>
            <a:endParaRPr lang="ru-RU" b="1" dirty="0"/>
          </a:p>
          <a:p>
            <a:pPr marL="0" indent="0" fontAlgn="b">
              <a:buNone/>
            </a:pPr>
            <a:r>
              <a:rPr lang="ru-RU" b="1" dirty="0"/>
              <a:t>2008 </a:t>
            </a:r>
            <a:r>
              <a:rPr lang="ru-RU" b="1" dirty="0" err="1"/>
              <a:t>рік</a:t>
            </a:r>
            <a:r>
              <a:rPr lang="ru-RU" b="1" dirty="0"/>
              <a:t> 	Наказ </a:t>
            </a:r>
            <a:r>
              <a:rPr lang="ru-RU" b="1" dirty="0" err="1"/>
              <a:t>Генеральної</a:t>
            </a:r>
            <a:r>
              <a:rPr lang="ru-RU" b="1" dirty="0"/>
              <a:t> </a:t>
            </a:r>
            <a:r>
              <a:rPr lang="ru-RU" b="1" dirty="0" err="1" smtClean="0"/>
              <a:t>прокуратури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«Про 			</a:t>
            </a:r>
            <a:r>
              <a:rPr lang="ru-RU" b="1" dirty="0" err="1" smtClean="0"/>
              <a:t>використання</a:t>
            </a:r>
            <a:r>
              <a:rPr lang="ru-RU" b="1" dirty="0" smtClean="0"/>
              <a:t> </a:t>
            </a:r>
            <a:r>
              <a:rPr lang="ru-RU" b="1" dirty="0" err="1" smtClean="0"/>
              <a:t>примирних</a:t>
            </a:r>
            <a:r>
              <a:rPr lang="ru-RU" b="1" dirty="0" smtClean="0"/>
              <a:t> процедур у 				</a:t>
            </a:r>
            <a:r>
              <a:rPr lang="ru-RU" b="1" dirty="0" err="1" smtClean="0"/>
              <a:t>кримінальному</a:t>
            </a:r>
            <a:r>
              <a:rPr lang="ru-RU" b="1" dirty="0" smtClean="0"/>
              <a:t> </a:t>
            </a:r>
            <a:r>
              <a:rPr lang="ru-RU" b="1" dirty="0" err="1" smtClean="0"/>
              <a:t>провадженні</a:t>
            </a:r>
            <a:r>
              <a:rPr lang="ru-RU" b="1" dirty="0" smtClean="0"/>
              <a:t> та </a:t>
            </a:r>
            <a:r>
              <a:rPr lang="ru-RU" b="1" dirty="0" err="1" smtClean="0"/>
              <a:t>розширення</a:t>
            </a:r>
            <a:r>
              <a:rPr lang="ru-RU" b="1" dirty="0" smtClean="0"/>
              <a:t> 			</a:t>
            </a:r>
            <a:r>
              <a:rPr lang="ru-RU" b="1" dirty="0" err="1" smtClean="0"/>
              <a:t>альтернативи</a:t>
            </a:r>
            <a:r>
              <a:rPr lang="ru-RU" b="1" dirty="0" smtClean="0"/>
              <a:t> </a:t>
            </a:r>
            <a:r>
              <a:rPr lang="ru-RU" b="1" dirty="0" err="1" smtClean="0"/>
              <a:t>кримінальному</a:t>
            </a:r>
            <a:r>
              <a:rPr lang="ru-RU" b="1" dirty="0" smtClean="0"/>
              <a:t> </a:t>
            </a:r>
            <a:r>
              <a:rPr lang="ru-RU" b="1" dirty="0" err="1" smtClean="0"/>
              <a:t>переслідуванню</a:t>
            </a:r>
            <a:r>
              <a:rPr lang="ru-RU" b="1" dirty="0" smtClean="0"/>
              <a:t>» </a:t>
            </a:r>
            <a:r>
              <a:rPr lang="ru-RU" b="1" dirty="0"/>
              <a:t>				</a:t>
            </a:r>
          </a:p>
          <a:p>
            <a:pPr fontAlgn="b"/>
            <a:endParaRPr lang="uk-UA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АКТИ ПРАВООХОРОННИХ ТА СУДОВИХ ОРГАНІВ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980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ru-RU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err="1" smtClean="0"/>
              <a:t>Концепція</a:t>
            </a:r>
            <a:r>
              <a:rPr lang="ru-RU" b="1" dirty="0" smtClean="0"/>
              <a:t> </a:t>
            </a:r>
            <a:r>
              <a:rPr lang="ru-RU" b="1" dirty="0" err="1" smtClean="0"/>
              <a:t>вдосконалення</a:t>
            </a:r>
            <a:r>
              <a:rPr lang="ru-RU" b="1" dirty="0" smtClean="0"/>
              <a:t> </a:t>
            </a:r>
            <a:r>
              <a:rPr lang="ru-RU" b="1" dirty="0" err="1"/>
              <a:t>судівництва</a:t>
            </a:r>
            <a:r>
              <a:rPr lang="ru-RU" b="1" dirty="0"/>
              <a:t> для </a:t>
            </a:r>
            <a:r>
              <a:rPr lang="ru-RU" b="1" dirty="0" err="1"/>
              <a:t>утвердження</a:t>
            </a:r>
            <a:r>
              <a:rPr lang="ru-RU" b="1" dirty="0"/>
              <a:t> </a:t>
            </a:r>
            <a:r>
              <a:rPr lang="ru-RU" b="1" dirty="0" smtClean="0"/>
              <a:t>справедливого </a:t>
            </a:r>
            <a:r>
              <a:rPr lang="ru-RU" b="1" dirty="0"/>
              <a:t>суду в </a:t>
            </a:r>
            <a:r>
              <a:rPr lang="ru-RU" b="1" dirty="0" err="1"/>
              <a:t>Україні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 smtClean="0"/>
              <a:t>європейських</a:t>
            </a:r>
            <a:r>
              <a:rPr lang="ru-RU" b="1" dirty="0" smtClean="0"/>
              <a:t> </a:t>
            </a:r>
            <a:r>
              <a:rPr lang="ru-RU" b="1" dirty="0" err="1" smtClean="0"/>
              <a:t>стандартів</a:t>
            </a:r>
            <a:r>
              <a:rPr lang="ru-RU" b="1" dirty="0" smtClean="0"/>
              <a:t>, </a:t>
            </a:r>
            <a:r>
              <a:rPr lang="ru-RU" b="1" dirty="0" err="1" smtClean="0"/>
              <a:t>схвалена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Указом Президента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</a:t>
            </a:r>
            <a:r>
              <a:rPr lang="ru-RU" b="1" dirty="0"/>
              <a:t>10 </a:t>
            </a:r>
            <a:r>
              <a:rPr lang="ru-RU" b="1" dirty="0" err="1"/>
              <a:t>травня</a:t>
            </a:r>
            <a:r>
              <a:rPr lang="ru-RU" b="1" dirty="0"/>
              <a:t> 2006 року N 361/2006 </a:t>
            </a:r>
            <a:endParaRPr lang="ru-RU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Концепція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розвитку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кримінальної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юстиції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щодо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неповнолітніх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Україні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схвалена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Указом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Президента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України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24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травня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2011 року N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597/2011</a:t>
            </a:r>
          </a:p>
          <a:p>
            <a:pPr algn="just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ПРОГРАМНО-ПОЛІТИЧНІ АКТИ ЩОДО МЕДІАЦІЇ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298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56937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Закон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«Про </a:t>
            </a:r>
            <a:r>
              <a:rPr lang="ru-RU" b="1" dirty="0" err="1" smtClean="0"/>
              <a:t>безоплатну</a:t>
            </a:r>
            <a:r>
              <a:rPr lang="ru-RU" b="1" dirty="0" smtClean="0"/>
              <a:t> </a:t>
            </a:r>
            <a:r>
              <a:rPr lang="ru-RU" b="1" dirty="0" err="1" smtClean="0"/>
              <a:t>правову</a:t>
            </a:r>
            <a:r>
              <a:rPr lang="ru-RU" b="1" dirty="0" smtClean="0"/>
              <a:t> </a:t>
            </a:r>
            <a:r>
              <a:rPr lang="ru-RU" b="1" dirty="0" err="1" smtClean="0"/>
              <a:t>допомогу</a:t>
            </a:r>
            <a:r>
              <a:rPr lang="ru-RU" b="1" dirty="0" smtClean="0"/>
              <a:t>» </a:t>
            </a:r>
            <a:r>
              <a:rPr lang="ru-RU" b="1" dirty="0" err="1" smtClean="0"/>
              <a:t>від</a:t>
            </a:r>
            <a:r>
              <a:rPr lang="ru-RU" b="1" dirty="0" smtClean="0"/>
              <a:t> 2 </a:t>
            </a:r>
            <a:r>
              <a:rPr lang="ru-RU" b="1" dirty="0" err="1" smtClean="0"/>
              <a:t>червня</a:t>
            </a:r>
            <a:r>
              <a:rPr lang="ru-RU" b="1" dirty="0" smtClean="0"/>
              <a:t> 2011 р. з</a:t>
            </a:r>
            <a:r>
              <a:rPr lang="uk-UA" b="1" dirty="0" err="1" smtClean="0"/>
              <a:t>обов</a:t>
            </a:r>
            <a:r>
              <a:rPr lang="en-US" b="1" dirty="0" smtClean="0"/>
              <a:t>’</a:t>
            </a:r>
            <a:r>
              <a:rPr lang="uk-UA" b="1" dirty="0" err="1" smtClean="0"/>
              <a:t>язує</a:t>
            </a:r>
            <a:r>
              <a:rPr lang="ru-RU" b="1" dirty="0" smtClean="0"/>
              <a:t> </a:t>
            </a:r>
            <a:r>
              <a:rPr lang="ru-RU" b="1" dirty="0" err="1" smtClean="0"/>
              <a:t>державні</a:t>
            </a:r>
            <a:r>
              <a:rPr lang="ru-RU" b="1" dirty="0" smtClean="0"/>
              <a:t> </a:t>
            </a:r>
            <a:r>
              <a:rPr lang="ru-RU" b="1" dirty="0" err="1" smtClean="0"/>
              <a:t>центри</a:t>
            </a:r>
            <a:r>
              <a:rPr lang="ru-RU" b="1" dirty="0" smtClean="0"/>
              <a:t> БПД </a:t>
            </a:r>
            <a:r>
              <a:rPr lang="ru-RU" dirty="0" err="1" smtClean="0"/>
              <a:t>надавати</a:t>
            </a:r>
            <a:r>
              <a:rPr lang="ru-RU" dirty="0" smtClean="0"/>
              <a:t> </a:t>
            </a:r>
            <a:r>
              <a:rPr lang="ru-RU" dirty="0" err="1" smtClean="0"/>
              <a:t>допомогу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забезпеченні</a:t>
            </a:r>
            <a:r>
              <a:rPr lang="ru-RU" dirty="0"/>
              <a:t> доступу особи до </a:t>
            </a:r>
            <a:r>
              <a:rPr lang="ru-RU" dirty="0" err="1" smtClean="0"/>
              <a:t>медіації</a:t>
            </a:r>
            <a:r>
              <a:rPr lang="ru-RU" dirty="0"/>
              <a:t>.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err="1" smtClean="0"/>
              <a:t>Державний</a:t>
            </a:r>
            <a:r>
              <a:rPr lang="ru-RU" b="1" dirty="0" smtClean="0"/>
              <a:t> стандарт</a:t>
            </a:r>
            <a:r>
              <a:rPr lang="ru-RU" b="1" dirty="0"/>
              <a:t> </a:t>
            </a:r>
            <a:r>
              <a:rPr lang="ru-RU" b="1" dirty="0" err="1" smtClean="0"/>
              <a:t>соціальної</a:t>
            </a:r>
            <a:r>
              <a:rPr lang="ru-RU" b="1" dirty="0" smtClean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</a:t>
            </a:r>
            <a:r>
              <a:rPr lang="ru-RU" b="1" dirty="0" err="1"/>
              <a:t>посередництва</a:t>
            </a:r>
            <a:r>
              <a:rPr lang="ru-RU" b="1" dirty="0"/>
              <a:t> (</a:t>
            </a:r>
            <a:r>
              <a:rPr lang="ru-RU" b="1" dirty="0" err="1"/>
              <a:t>медіації</a:t>
            </a:r>
            <a:r>
              <a:rPr lang="ru-RU" b="1" dirty="0" smtClean="0"/>
              <a:t>) </a:t>
            </a:r>
            <a:r>
              <a:rPr lang="ru-RU" b="1" dirty="0"/>
              <a:t>: </a:t>
            </a:r>
            <a:r>
              <a:rPr lang="ru-RU" b="1" dirty="0" smtClean="0"/>
              <a:t>Наказ </a:t>
            </a:r>
            <a:r>
              <a:rPr lang="ru-RU" b="1" dirty="0" err="1" smtClean="0"/>
              <a:t>Міністерства</a:t>
            </a:r>
            <a:r>
              <a:rPr lang="ru-RU" b="1" dirty="0" smtClean="0"/>
              <a:t> </a:t>
            </a:r>
            <a:r>
              <a:rPr lang="ru-RU" b="1" dirty="0" err="1" smtClean="0"/>
              <a:t>соціальної</a:t>
            </a:r>
            <a:r>
              <a:rPr lang="ru-RU" b="1" dirty="0" smtClean="0"/>
              <a:t> </a:t>
            </a:r>
            <a:r>
              <a:rPr lang="ru-RU" b="1" dirty="0" err="1" smtClean="0"/>
              <a:t>політики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</a:t>
            </a:r>
            <a:r>
              <a:rPr lang="ru-RU" b="1" dirty="0" err="1" smtClean="0"/>
              <a:t>від</a:t>
            </a:r>
            <a:r>
              <a:rPr lang="ru-RU" b="1" dirty="0" smtClean="0"/>
              <a:t> 17.08.2016  </a:t>
            </a:r>
            <a:r>
              <a:rPr lang="ru-RU" b="1" dirty="0"/>
              <a:t>№ </a:t>
            </a:r>
            <a:r>
              <a:rPr lang="ru-RU" b="1" dirty="0" smtClean="0"/>
              <a:t>892 </a:t>
            </a:r>
          </a:p>
          <a:p>
            <a:pPr marL="0" indent="0" algn="just">
              <a:buNone/>
            </a:pPr>
            <a:r>
              <a:rPr lang="ru-RU" dirty="0" err="1" smtClean="0"/>
              <a:t>Суб</a:t>
            </a:r>
            <a:r>
              <a:rPr lang="en-US" dirty="0" smtClean="0"/>
              <a:t>’</a:t>
            </a:r>
            <a:r>
              <a:rPr lang="ru-RU" dirty="0" err="1" smtClean="0"/>
              <a:t>єкт</a:t>
            </a:r>
            <a:r>
              <a:rPr lang="ru-RU" dirty="0" smtClean="0"/>
              <a:t>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 – </a:t>
            </a:r>
            <a:r>
              <a:rPr lang="ru-RU" dirty="0" err="1" smtClean="0"/>
              <a:t>державні</a:t>
            </a:r>
            <a:r>
              <a:rPr lang="ru-RU" dirty="0" smtClean="0"/>
              <a:t> та </a:t>
            </a:r>
            <a:r>
              <a:rPr lang="ru-RU" dirty="0" err="1" smtClean="0"/>
              <a:t>недержавні</a:t>
            </a:r>
            <a:r>
              <a:rPr lang="ru-RU" dirty="0" smtClean="0"/>
              <a:t> </a:t>
            </a:r>
            <a:r>
              <a:rPr lang="ru-RU" dirty="0" err="1" smtClean="0"/>
              <a:t>підприємство</a:t>
            </a:r>
            <a:r>
              <a:rPr lang="ru-RU" dirty="0" smtClean="0"/>
              <a:t>, </a:t>
            </a:r>
            <a:r>
              <a:rPr lang="ru-RU" dirty="0" err="1"/>
              <a:t>установа</a:t>
            </a:r>
            <a:r>
              <a:rPr lang="ru-RU" dirty="0"/>
              <a:t>, заклад, </a:t>
            </a:r>
            <a:r>
              <a:rPr lang="ru-RU" dirty="0" err="1" smtClean="0"/>
              <a:t>організація</a:t>
            </a:r>
            <a:r>
              <a:rPr lang="ru-RU" dirty="0" smtClean="0"/>
              <a:t>, </a:t>
            </a:r>
            <a:r>
              <a:rPr lang="ru-RU" dirty="0" err="1"/>
              <a:t>фізична</a:t>
            </a:r>
            <a:r>
              <a:rPr lang="ru-RU" dirty="0"/>
              <a:t> особа, </a:t>
            </a:r>
            <a:r>
              <a:rPr lang="ru-RU" dirty="0" err="1"/>
              <a:t>фізична</a:t>
            </a:r>
            <a:r>
              <a:rPr lang="ru-RU" dirty="0"/>
              <a:t> особа - </a:t>
            </a:r>
            <a:r>
              <a:rPr lang="ru-RU" dirty="0" err="1" smtClean="0"/>
              <a:t>підприємець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два </a:t>
            </a:r>
            <a:r>
              <a:rPr lang="ru-RU" dirty="0" err="1"/>
              <a:t>етапи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І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етап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-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здійснення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посередництва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uk-UA" dirty="0" smtClean="0"/>
              <a:t>	Посередник </a:t>
            </a:r>
            <a:r>
              <a:rPr lang="uk-UA" dirty="0"/>
              <a:t>аналізує </a:t>
            </a:r>
            <a:r>
              <a:rPr lang="uk-UA" dirty="0" smtClean="0"/>
              <a:t>ситуацію та за </a:t>
            </a:r>
            <a:r>
              <a:rPr lang="uk-UA" dirty="0"/>
              <a:t>потреби пропонує </a:t>
            </a:r>
            <a:r>
              <a:rPr lang="uk-UA" dirty="0" smtClean="0"/>
              <a:t>	отримувачу </a:t>
            </a:r>
            <a:r>
              <a:rPr lang="uk-UA" dirty="0"/>
              <a:t>соціальної послуги звернутися до </a:t>
            </a:r>
            <a:r>
              <a:rPr lang="uk-UA" dirty="0" smtClean="0"/>
              <a:t>медіатора</a:t>
            </a:r>
            <a:endParaRPr lang="uk-UA" dirty="0"/>
          </a:p>
          <a:p>
            <a:pPr marL="0" indent="0">
              <a:buNone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ІІ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</a:rPr>
              <a:t>етап - здійснення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медіації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uk-UA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МЕДІАЦІЯ ЯК СОЦІАЛЬНА ПОСЛУГА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3236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59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b="1" dirty="0" smtClean="0"/>
              <a:t>Кримінальний кодекс 	примирення </a:t>
            </a:r>
            <a:r>
              <a:rPr lang="uk-UA" b="1" dirty="0"/>
              <a:t>з потерпілим </a:t>
            </a:r>
            <a:r>
              <a:rPr lang="uk-UA" b="1" dirty="0" smtClean="0"/>
              <a:t>як </a:t>
            </a:r>
            <a:r>
              <a:rPr lang="uk-UA" b="1" dirty="0"/>
              <a:t>підстава </a:t>
            </a:r>
            <a:r>
              <a:rPr lang="uk-UA" b="1" dirty="0" smtClean="0"/>
              <a:t>звільнення</a:t>
            </a:r>
          </a:p>
          <a:p>
            <a:pPr marL="0" indent="0">
              <a:buNone/>
            </a:pPr>
            <a:r>
              <a:rPr lang="uk-UA" b="1" dirty="0" smtClean="0"/>
              <a:t>ст.ст.45, 46, 66 		 особи від кримінальної відповідальності або 				пом'якшення покарання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Кримінальний 		угода </a:t>
            </a:r>
            <a:r>
              <a:rPr lang="uk-UA" b="1" dirty="0"/>
              <a:t>про примирення підозрюваного чи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процесуальний</a:t>
            </a:r>
            <a:r>
              <a:rPr lang="uk-UA" b="1" dirty="0"/>
              <a:t>		</a:t>
            </a:r>
            <a:r>
              <a:rPr lang="uk-UA" b="1" dirty="0" smtClean="0"/>
              <a:t>обвинуваченого </a:t>
            </a:r>
            <a:r>
              <a:rPr lang="uk-UA" b="1" dirty="0"/>
              <a:t>з потерпілим</a:t>
            </a:r>
          </a:p>
          <a:p>
            <a:pPr marL="0" indent="0">
              <a:buNone/>
            </a:pPr>
            <a:r>
              <a:rPr lang="uk-UA" b="1" dirty="0"/>
              <a:t>кодекс 			</a:t>
            </a:r>
          </a:p>
          <a:p>
            <a:pPr marL="0" indent="0">
              <a:buNone/>
            </a:pPr>
            <a:r>
              <a:rPr lang="uk-UA" b="1" dirty="0" smtClean="0"/>
              <a:t>глава 35				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Цивільний </a:t>
            </a:r>
          </a:p>
          <a:p>
            <a:pPr marL="0" indent="0">
              <a:buNone/>
            </a:pPr>
            <a:r>
              <a:rPr lang="uk-UA" b="1" dirty="0" smtClean="0"/>
              <a:t>процесуальний 			 	мирова угода, примирення сторін</a:t>
            </a:r>
          </a:p>
          <a:p>
            <a:pPr marL="0" indent="0">
              <a:buNone/>
            </a:pPr>
            <a:r>
              <a:rPr lang="uk-UA" b="1" dirty="0" smtClean="0"/>
              <a:t>кодекс </a:t>
            </a:r>
            <a:r>
              <a:rPr lang="uk-UA" b="1" dirty="0" err="1" smtClean="0"/>
              <a:t>ст.ст</a:t>
            </a:r>
            <a:r>
              <a:rPr lang="uk-UA" b="1" dirty="0" smtClean="0"/>
              <a:t>. 201-208		}</a:t>
            </a:r>
          </a:p>
          <a:p>
            <a:pPr marL="0" indent="0">
              <a:buNone/>
            </a:pPr>
            <a:r>
              <a:rPr lang="uk-UA" b="1" dirty="0" smtClean="0"/>
              <a:t>Господарський				</a:t>
            </a:r>
            <a:r>
              <a:rPr lang="uk-UA" b="1" dirty="0" err="1" smtClean="0"/>
              <a:t>врегулюванння</a:t>
            </a:r>
            <a:r>
              <a:rPr lang="uk-UA" b="1" dirty="0" smtClean="0"/>
              <a:t> спору за участю процесуальний				судді</a:t>
            </a:r>
            <a:endParaRPr lang="uk-UA" b="1" dirty="0"/>
          </a:p>
          <a:p>
            <a:pPr marL="0" indent="0">
              <a:buNone/>
            </a:pPr>
            <a:r>
              <a:rPr lang="uk-UA" b="1" dirty="0" smtClean="0"/>
              <a:t>кодекс </a:t>
            </a:r>
            <a:r>
              <a:rPr lang="uk-UA" b="1" dirty="0" err="1" smtClean="0"/>
              <a:t>ст.ст</a:t>
            </a:r>
            <a:r>
              <a:rPr lang="uk-UA" b="1" dirty="0" smtClean="0"/>
              <a:t>. 186-193</a:t>
            </a:r>
          </a:p>
          <a:p>
            <a:pPr marL="0" indent="0">
              <a:buNone/>
            </a:pPr>
            <a:r>
              <a:rPr lang="uk-UA" b="1" dirty="0" smtClean="0"/>
              <a:t>Кодекс адміністративного</a:t>
            </a:r>
          </a:p>
          <a:p>
            <a:pPr marL="0" indent="0">
              <a:buNone/>
            </a:pPr>
            <a:r>
              <a:rPr lang="uk-UA" b="1" dirty="0" smtClean="0"/>
              <a:t>судочинства ст.ст.184-190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3610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</a:rPr>
              <a:t>АЛЬТЕРНАТИВНІ СПОСОБИ РОЗВ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’</a:t>
            </a: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</a:rPr>
              <a:t>ЯЗАННЯ СПОРІВ</a:t>
            </a:r>
            <a:endParaRPr lang="uk-UA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139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b="1" dirty="0"/>
              <a:t>Етичний кодекс медіатора Українського Центру </a:t>
            </a:r>
            <a:r>
              <a:rPr lang="uk-UA" b="1" dirty="0" smtClean="0"/>
              <a:t>Порозуміння</a:t>
            </a:r>
          </a:p>
          <a:p>
            <a:pPr marL="0" indent="0">
              <a:buNone/>
            </a:pPr>
            <a:r>
              <a:rPr lang="uk-UA" b="1" dirty="0" smtClean="0"/>
              <a:t>Етичний кодекс медіаторів </a:t>
            </a:r>
            <a:r>
              <a:rPr lang="uk-UA" b="1" dirty="0"/>
              <a:t>ГО «Ла </a:t>
            </a:r>
            <a:r>
              <a:rPr lang="uk-UA" b="1" dirty="0" err="1"/>
              <a:t>Страда</a:t>
            </a:r>
            <a:r>
              <a:rPr lang="uk-UA" b="1" dirty="0"/>
              <a:t>»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Етичний кодекс медіаторів Українського </a:t>
            </a:r>
            <a:r>
              <a:rPr lang="uk-UA" b="1" dirty="0"/>
              <a:t>центру </a:t>
            </a:r>
            <a:r>
              <a:rPr lang="uk-UA" b="1" dirty="0" smtClean="0"/>
              <a:t>медіації </a:t>
            </a:r>
            <a:r>
              <a:rPr lang="uk-UA" b="1" dirty="0"/>
              <a:t>(УЦМ</a:t>
            </a:r>
            <a:r>
              <a:rPr lang="uk-UA" b="1" dirty="0" smtClean="0"/>
              <a:t>)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sz="2800" b="1" dirty="0" smtClean="0"/>
              <a:t>Кодекс етики медіатора Національної асоціації медіаторів України (НАМУ)</a:t>
            </a:r>
          </a:p>
          <a:p>
            <a:pPr marL="0" indent="0">
              <a:buNone/>
            </a:pPr>
            <a:r>
              <a:rPr lang="uk-UA" b="1" dirty="0" smtClean="0"/>
              <a:t>1</a:t>
            </a:r>
            <a:r>
              <a:rPr lang="uk-UA" b="1" dirty="0"/>
              <a:t>. Загальні положення</a:t>
            </a:r>
          </a:p>
          <a:p>
            <a:pPr marL="0" indent="0">
              <a:buNone/>
            </a:pPr>
            <a:r>
              <a:rPr lang="uk-UA" b="1" dirty="0" smtClean="0"/>
              <a:t>2</a:t>
            </a:r>
            <a:r>
              <a:rPr lang="uk-UA" b="1" dirty="0"/>
              <a:t>. Етичні вимоги до медіатора</a:t>
            </a:r>
          </a:p>
          <a:p>
            <a:pPr marL="0" indent="0">
              <a:buNone/>
            </a:pPr>
            <a:r>
              <a:rPr lang="uk-UA" b="1" dirty="0" smtClean="0"/>
              <a:t>3</a:t>
            </a:r>
            <a:r>
              <a:rPr lang="uk-UA" b="1" dirty="0"/>
              <a:t>. Етичні засади участі медіатора у медіації</a:t>
            </a:r>
          </a:p>
          <a:p>
            <a:pPr marL="0" indent="0">
              <a:buNone/>
            </a:pPr>
            <a:r>
              <a:rPr lang="uk-UA" b="1" dirty="0" smtClean="0"/>
              <a:t>4</a:t>
            </a:r>
            <a:r>
              <a:rPr lang="uk-UA" b="1" dirty="0"/>
              <a:t>. Етика поведінки медіатора у медіації</a:t>
            </a:r>
          </a:p>
          <a:p>
            <a:pPr marL="0" indent="0">
              <a:buNone/>
            </a:pPr>
            <a:r>
              <a:rPr lang="uk-UA" b="1" dirty="0" smtClean="0"/>
              <a:t>5</a:t>
            </a:r>
            <a:r>
              <a:rPr lang="uk-UA" b="1" dirty="0"/>
              <a:t>. Етичні аспекти винагороди та реклами діяльності медіатора </a:t>
            </a:r>
          </a:p>
          <a:p>
            <a:pPr marL="0" indent="0">
              <a:buNone/>
            </a:pPr>
            <a:endParaRPr lang="uk-UA" b="1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ЕТИЧНІ КОДЕКСИ МЕДІАТОРА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850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032" y="764704"/>
            <a:ext cx="7772400" cy="5616624"/>
          </a:xfrm>
        </p:spPr>
        <p:txBody>
          <a:bodyPr>
            <a:norm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ПРОБЛЕМИ ВПРОВАДЖЕННЯ МЕДІАЦІЇ У ПРАВОВУ СИСТЕМУ УКРАЇНИ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584" y="1437448"/>
            <a:ext cx="7488832" cy="1991552"/>
          </a:xfrm>
        </p:spPr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78676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96944" cy="4824536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>Проблеми законодавчого врегулювання</a:t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sz="32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>Складне співвідношення медіації та правових процедур</a:t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>Ставлення правничої спільноти</a:t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sz="32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>Стереотипи правосвідомості</a:t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uk-UA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5"/>
            <a:ext cx="8496943" cy="79208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</a:rPr>
              <a:t>МЕДІАЦІЯ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vs. </a:t>
            </a:r>
            <a:r>
              <a:rPr lang="uk-UA" sz="3600" b="1" dirty="0" smtClean="0">
                <a:solidFill>
                  <a:schemeClr val="bg2">
                    <a:lumMod val="25000"/>
                  </a:schemeClr>
                </a:solidFill>
              </a:rPr>
              <a:t>ПРАВОВА СИСТЕМА</a:t>
            </a:r>
            <a:endParaRPr lang="uk-UA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50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916832"/>
            <a:ext cx="8208911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uk-UA" b="1" dirty="0"/>
          </a:p>
          <a:p>
            <a:pPr>
              <a:buFont typeface="Arial" charset="0"/>
              <a:buChar char="•"/>
            </a:pPr>
            <a:r>
              <a:rPr lang="uk-UA" sz="2800" b="1" dirty="0" smtClean="0"/>
              <a:t>Відсутність профільного закону</a:t>
            </a:r>
          </a:p>
          <a:p>
            <a:pPr>
              <a:buFont typeface="Arial" charset="0"/>
              <a:buChar char="•"/>
            </a:pPr>
            <a:r>
              <a:rPr lang="uk-UA" sz="2800" b="1" dirty="0" smtClean="0"/>
              <a:t>Недоліки регулювання у галузевих законах </a:t>
            </a:r>
          </a:p>
          <a:p>
            <a:pPr marL="0" indent="0">
              <a:buNone/>
            </a:pPr>
            <a:r>
              <a:rPr lang="uk-UA" sz="2800" b="1" dirty="0" smtClean="0"/>
              <a:t>	- відсутність терміну медіації</a:t>
            </a:r>
          </a:p>
          <a:p>
            <a:pPr marL="0" indent="0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- немає можливості призупинення 	провадження для проведення медіації</a:t>
            </a:r>
          </a:p>
          <a:p>
            <a:pPr>
              <a:buFont typeface="Arial" charset="0"/>
              <a:buChar char="•"/>
            </a:pPr>
            <a:r>
              <a:rPr lang="uk-UA" sz="2800" b="1" dirty="0" smtClean="0"/>
              <a:t>Недосконалі стандарти надання соціальної послуги медіації та практики медіації</a:t>
            </a:r>
          </a:p>
          <a:p>
            <a:pPr>
              <a:buFont typeface="Arial" charset="0"/>
              <a:buChar char="•"/>
            </a:pPr>
            <a:r>
              <a:rPr lang="uk-UA" sz="2800" b="1" dirty="0" smtClean="0"/>
              <a:t>Відсутність стандартів навчання медіації</a:t>
            </a:r>
          </a:p>
          <a:p>
            <a:endParaRPr lang="uk-UA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904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ПРОБЛЕМИ ЗАКОНОДАВЧОГО РЕГУЛЮВАННЯ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170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5" y="1268760"/>
            <a:ext cx="8280920" cy="5112568"/>
          </a:xfrm>
        </p:spPr>
        <p:txBody>
          <a:bodyPr>
            <a:normAutofit/>
          </a:bodyPr>
          <a:lstStyle/>
          <a:p>
            <a:pPr algn="just"/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</a:rPr>
              <a:t>Медіація – це позасудова </a:t>
            </a:r>
            <a:r>
              <a:rPr lang="uk-UA" sz="2800" b="1" dirty="0">
                <a:solidFill>
                  <a:schemeClr val="tx2">
                    <a:lumMod val="75000"/>
                  </a:schemeClr>
                </a:solidFill>
              </a:rPr>
              <a:t>структурована процедура вирішення конфлікту силами його учасників за допомогою та за підтримки </a:t>
            </a:r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</a:rPr>
              <a:t>нейтрального посередника – медіатора</a:t>
            </a:r>
          </a:p>
          <a:p>
            <a:pPr algn="just"/>
            <a:endParaRPr lang="uk-UA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ЩО ТАКЕ МЕДІАЦІЯ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3140968"/>
            <a:ext cx="691276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170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340768"/>
            <a:ext cx="8640960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2006 </a:t>
            </a:r>
            <a:r>
              <a:rPr lang="ru-RU" b="1" dirty="0" err="1" smtClean="0"/>
              <a:t>рік</a:t>
            </a:r>
            <a:r>
              <a:rPr lang="ru-RU" b="1" dirty="0" smtClean="0"/>
              <a:t> 	</a:t>
            </a:r>
            <a:r>
              <a:rPr lang="ru-RU" b="1" dirty="0" err="1" smtClean="0"/>
              <a:t>проекти</a:t>
            </a:r>
            <a:r>
              <a:rPr lang="ru-RU" b="1" dirty="0" smtClean="0"/>
              <a:t> </a:t>
            </a:r>
            <a:r>
              <a:rPr lang="ru-RU" b="1" dirty="0" err="1" smtClean="0"/>
              <a:t>законів</a:t>
            </a:r>
            <a:r>
              <a:rPr lang="ru-RU" b="1" dirty="0" smtClean="0"/>
              <a:t> «</a:t>
            </a:r>
            <a:r>
              <a:rPr lang="ru-RU" b="1" dirty="0"/>
              <a:t>Про </a:t>
            </a:r>
            <a:r>
              <a:rPr lang="ru-RU" b="1" dirty="0" err="1"/>
              <a:t>медіацію</a:t>
            </a:r>
            <a:r>
              <a:rPr lang="ru-RU" b="1" dirty="0"/>
              <a:t> </a:t>
            </a:r>
            <a:r>
              <a:rPr lang="ru-RU" b="1" dirty="0" smtClean="0"/>
              <a:t>					(</a:t>
            </a:r>
            <a:r>
              <a:rPr lang="ru-RU" b="1" dirty="0" err="1" smtClean="0"/>
              <a:t>посередництво</a:t>
            </a:r>
            <a:r>
              <a:rPr lang="ru-RU" b="1" dirty="0"/>
              <a:t>) у </a:t>
            </a:r>
            <a:r>
              <a:rPr lang="ru-RU" b="1" dirty="0" err="1"/>
              <a:t>кримінальних</a:t>
            </a:r>
            <a:r>
              <a:rPr lang="ru-RU" b="1" dirty="0"/>
              <a:t> справах» та </a:t>
            </a:r>
            <a:r>
              <a:rPr lang="ru-RU" b="1" dirty="0" smtClean="0"/>
              <a:t>			«</a:t>
            </a:r>
            <a:r>
              <a:rPr lang="ru-RU" b="1" dirty="0"/>
              <a:t>Про </a:t>
            </a:r>
            <a:r>
              <a:rPr lang="ru-RU" b="1" dirty="0" err="1"/>
              <a:t>внесення</a:t>
            </a:r>
            <a:r>
              <a:rPr lang="ru-RU" b="1" dirty="0"/>
              <a:t> </a:t>
            </a:r>
            <a:r>
              <a:rPr lang="ru-RU" b="1" dirty="0" err="1"/>
              <a:t>змін</a:t>
            </a:r>
            <a:r>
              <a:rPr lang="ru-RU" b="1" dirty="0"/>
              <a:t> до </a:t>
            </a:r>
            <a:r>
              <a:rPr lang="ru-RU" b="1" dirty="0" err="1" smtClean="0"/>
              <a:t>Кримінально</a:t>
            </a:r>
            <a:r>
              <a:rPr lang="ru-RU" b="1" dirty="0" smtClean="0"/>
              <a:t>-				</a:t>
            </a:r>
            <a:r>
              <a:rPr lang="ru-RU" b="1" dirty="0" err="1" smtClean="0"/>
              <a:t>процесуального</a:t>
            </a:r>
            <a:r>
              <a:rPr lang="ru-RU" b="1" dirty="0" smtClean="0"/>
              <a:t> </a:t>
            </a:r>
            <a:r>
              <a:rPr lang="ru-RU" b="1" dirty="0"/>
              <a:t>кодексу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smtClean="0"/>
              <a:t>				процедур </a:t>
            </a:r>
            <a:r>
              <a:rPr lang="ru-RU" b="1" dirty="0" err="1" smtClean="0"/>
              <a:t>медіації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посередництва</a:t>
            </a:r>
            <a:r>
              <a:rPr lang="ru-RU" b="1" dirty="0" smtClean="0"/>
              <a:t>)» - 				</a:t>
            </a:r>
            <a:r>
              <a:rPr lang="ru-RU" b="1" i="1" dirty="0" smtClean="0"/>
              <a:t>не </a:t>
            </a:r>
            <a:r>
              <a:rPr lang="ru-RU" b="1" i="1" dirty="0" err="1" smtClean="0"/>
              <a:t>зареєстровано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dirty="0" smtClean="0"/>
              <a:t>2010-2011	</a:t>
            </a:r>
            <a:r>
              <a:rPr lang="ru-RU" b="1" dirty="0" err="1" smtClean="0"/>
              <a:t>проекти</a:t>
            </a:r>
            <a:r>
              <a:rPr lang="ru-RU" b="1" dirty="0" smtClean="0"/>
              <a:t> Закону «Про </a:t>
            </a:r>
            <a:r>
              <a:rPr lang="ru-RU" b="1" dirty="0" err="1" smtClean="0"/>
              <a:t>медіацію</a:t>
            </a:r>
            <a:r>
              <a:rPr lang="ru-RU" b="1" dirty="0" smtClean="0"/>
              <a:t>» - </a:t>
            </a:r>
            <a:r>
              <a:rPr lang="ru-RU" b="1" i="1" dirty="0" err="1" smtClean="0"/>
              <a:t>відкликано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dirty="0" smtClean="0"/>
              <a:t>2012-2013	</a:t>
            </a:r>
            <a:r>
              <a:rPr lang="ru-RU" b="1" dirty="0" err="1" smtClean="0"/>
              <a:t>проекти</a:t>
            </a:r>
            <a:r>
              <a:rPr lang="ru-RU" b="1" dirty="0" smtClean="0"/>
              <a:t> Закону </a:t>
            </a:r>
            <a:r>
              <a:rPr lang="ru-RU" b="1" dirty="0"/>
              <a:t>«Про </a:t>
            </a:r>
            <a:r>
              <a:rPr lang="ru-RU" b="1" dirty="0" err="1"/>
              <a:t>медіацію</a:t>
            </a:r>
            <a:r>
              <a:rPr lang="ru-RU" b="1" dirty="0"/>
              <a:t>» - </a:t>
            </a:r>
            <a:r>
              <a:rPr lang="ru-RU" b="1" i="1" dirty="0" smtClean="0"/>
              <a:t>не </a:t>
            </a:r>
            <a:r>
              <a:rPr lang="ru-RU" b="1" i="1" dirty="0" err="1" smtClean="0"/>
              <a:t>пройшли</a:t>
            </a:r>
            <a:r>
              <a:rPr lang="ru-RU" b="1" i="1" dirty="0" smtClean="0"/>
              <a:t> 			</a:t>
            </a:r>
            <a:r>
              <a:rPr lang="ru-RU" b="1" i="1" dirty="0" err="1" smtClean="0"/>
              <a:t>читання</a:t>
            </a:r>
            <a:endParaRPr lang="ru-RU" b="1" i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2015 </a:t>
            </a:r>
            <a:r>
              <a:rPr lang="ru-RU" b="1" dirty="0" err="1" smtClean="0"/>
              <a:t>рік</a:t>
            </a:r>
            <a:r>
              <a:rPr lang="ru-RU" b="1" dirty="0" smtClean="0"/>
              <a:t> 	проект Закону «Про </a:t>
            </a:r>
            <a:r>
              <a:rPr lang="ru-RU" b="1" dirty="0" err="1" smtClean="0"/>
              <a:t>медіацію</a:t>
            </a:r>
            <a:r>
              <a:rPr lang="ru-RU" b="1" dirty="0" smtClean="0"/>
              <a:t>» - </a:t>
            </a:r>
            <a:r>
              <a:rPr lang="ru-RU" b="1" i="1" dirty="0" err="1" smtClean="0"/>
              <a:t>пройшов</a:t>
            </a:r>
            <a:r>
              <a:rPr lang="ru-RU" b="1" i="1" dirty="0" smtClean="0"/>
              <a:t> перше 		</a:t>
            </a:r>
            <a:r>
              <a:rPr lang="ru-RU" b="1" i="1" dirty="0" err="1" smtClean="0"/>
              <a:t>читання</a:t>
            </a:r>
            <a:r>
              <a:rPr lang="ru-RU" b="1" i="1" dirty="0" smtClean="0"/>
              <a:t> (2016), </a:t>
            </a:r>
            <a:r>
              <a:rPr lang="ru-RU" b="1" i="1" dirty="0" err="1" smtClean="0"/>
              <a:t>підготовлений</a:t>
            </a:r>
            <a:r>
              <a:rPr lang="ru-RU" b="1" i="1" dirty="0" smtClean="0"/>
              <a:t> до другого 			</a:t>
            </a:r>
            <a:r>
              <a:rPr lang="ru-RU" b="1" i="1" dirty="0" err="1" smtClean="0"/>
              <a:t>читання</a:t>
            </a:r>
            <a:endParaRPr lang="uk-UA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Законопроектні роботи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380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1535188"/>
              </p:ext>
            </p:extLst>
          </p:nvPr>
        </p:nvGraphicFramePr>
        <p:xfrm>
          <a:off x="468313" y="1773238"/>
          <a:ext cx="8280400" cy="4352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МЕДІАЦІЯ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VS.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ПРАВО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173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8640959" cy="4392488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Недостатня обізнаність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юристів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щодо медіації</a:t>
            </a:r>
          </a:p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Побоювання втрати клієнтури</a:t>
            </a:r>
          </a:p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Зневіра у можливості вирішення конф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</a:rPr>
              <a:t>л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іктів без фахової правничої допомоги</a:t>
            </a:r>
          </a:p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Побоювання щодо можливої несправед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</a:rPr>
              <a:t>л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ивості та незаконності прийнятих сторонами рішень</a:t>
            </a:r>
          </a:p>
          <a:p>
            <a:pPr marL="0" indent="0">
              <a:buNone/>
            </a:pPr>
            <a:endParaRPr lang="uk-UA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uk-UA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Вирішення 					- навчання медіації</a:t>
            </a:r>
          </a:p>
          <a:p>
            <a:pPr marL="0" indent="0">
              <a:buNone/>
            </a:pPr>
            <a:r>
              <a:rPr lang="uk-UA" b="1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					- поширення 								інформації про 							медіацію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СТАВЛЕННЯ ДО МЕДІАЦІЇ ПРАВНИЧОЇ СПІЛЬНОТИ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705445" y="4149080"/>
            <a:ext cx="6120680" cy="669224"/>
          </a:xfrm>
          <a:prstGeom prst="downArrow">
            <a:avLst>
              <a:gd name="adj1" fmla="val 50000"/>
              <a:gd name="adj2" fmla="val 90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418056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8424935" cy="4065315"/>
          </a:xfrm>
        </p:spPr>
        <p:txBody>
          <a:bodyPr/>
          <a:lstStyle/>
          <a:p>
            <a:r>
              <a:rPr lang="uk-UA" dirty="0" smtClean="0"/>
              <a:t>Право – найважливіший соціальний регулятор, а медіація підриває його авторитет</a:t>
            </a:r>
          </a:p>
          <a:p>
            <a:r>
              <a:rPr lang="uk-UA" dirty="0"/>
              <a:t>Право </a:t>
            </a:r>
            <a:r>
              <a:rPr lang="uk-UA" dirty="0" smtClean="0"/>
              <a:t>втілює свободу, рівність та справедливість, тоді як медіація не дає гарантій справедливості</a:t>
            </a:r>
          </a:p>
          <a:p>
            <a:r>
              <a:rPr lang="uk-UA" dirty="0"/>
              <a:t>Суд є найкращим варіантом вирішення конфлікту (спору)</a:t>
            </a:r>
          </a:p>
          <a:p>
            <a:r>
              <a:rPr lang="uk-UA" dirty="0" smtClean="0"/>
              <a:t>Презумпція </a:t>
            </a:r>
            <a:r>
              <a:rPr lang="uk-UA" dirty="0" err="1" smtClean="0"/>
              <a:t>недоброчесності</a:t>
            </a:r>
            <a:r>
              <a:rPr lang="uk-UA" dirty="0" smtClean="0"/>
              <a:t> контрагента</a:t>
            </a:r>
          </a:p>
          <a:p>
            <a:r>
              <a:rPr lang="uk-UA" dirty="0" smtClean="0"/>
              <a:t>«Хай приїде </a:t>
            </a:r>
            <a:r>
              <a:rPr lang="uk-UA" dirty="0" err="1" smtClean="0"/>
              <a:t>барин</a:t>
            </a:r>
            <a:r>
              <a:rPr lang="uk-UA" dirty="0" smtClean="0"/>
              <a:t>, </a:t>
            </a:r>
            <a:r>
              <a:rPr lang="uk-UA" dirty="0" err="1" smtClean="0"/>
              <a:t>барин</a:t>
            </a:r>
            <a:r>
              <a:rPr lang="uk-UA" dirty="0" smtClean="0"/>
              <a:t> нас розсудить»</a:t>
            </a:r>
          </a:p>
          <a:p>
            <a:r>
              <a:rPr lang="uk-UA" dirty="0" smtClean="0"/>
              <a:t>Ніхто не може бути суддею у власній справі</a:t>
            </a: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СТЕРЕОТИПИ ПРАВОСВІДОМОСТІ</a:t>
            </a:r>
            <a:b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712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7" cy="4281339"/>
          </a:xfrm>
        </p:spPr>
        <p:txBody>
          <a:bodyPr>
            <a:normAutofit lnSpcReduction="10000"/>
          </a:bodyPr>
          <a:lstStyle/>
          <a:p>
            <a:r>
              <a:rPr lang="uk-UA" b="1" dirty="0" smtClean="0"/>
              <a:t>Дуже слабка обізнаність щодо медіації та її можливостей</a:t>
            </a:r>
          </a:p>
          <a:p>
            <a:r>
              <a:rPr lang="uk-UA" b="1" dirty="0" smtClean="0"/>
              <a:t>Небажання взяти на себе відповідальність за прийняття та виконання рішення</a:t>
            </a:r>
          </a:p>
          <a:p>
            <a:r>
              <a:rPr lang="uk-UA" b="1" dirty="0" smtClean="0"/>
              <a:t>Невелика кількість медіаторів</a:t>
            </a:r>
          </a:p>
          <a:p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b="1" dirty="0" smtClean="0"/>
              <a:t>Вирішення				- просвіта населення</a:t>
            </a:r>
          </a:p>
          <a:p>
            <a:pPr marL="0" indent="0">
              <a:buNone/>
            </a:pPr>
            <a:r>
              <a:rPr lang="uk-UA" b="1" dirty="0"/>
              <a:t>	</a:t>
            </a:r>
            <a:r>
              <a:rPr lang="uk-UA" b="1" dirty="0" smtClean="0"/>
              <a:t>				- навчання медіації 							(особливо представників 						масових гуманітарних 						професій)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ПРОБЛЕМИ ДОСТУПНОСТІ МЕДІАЦІЇ ДЛЯ НАСЕЛЕННЯ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411760" y="3561821"/>
            <a:ext cx="4392488" cy="573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43175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7" cy="4569371"/>
          </a:xfrm>
        </p:spPr>
        <p:txBody>
          <a:bodyPr>
            <a:normAutofit fontScale="92500" lnSpcReduction="10000"/>
          </a:bodyPr>
          <a:lstStyle/>
          <a:p>
            <a:endParaRPr lang="uk-UA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Проект «Підвищення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поінформованості суддів та адвокатів щодо медіації та обізнаності громадян про медіацію для покращення доступу до правосуддя та підвищення ефективності судової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влади» - здійснює Українська академія медіації за підтримки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USAID</a:t>
            </a:r>
            <a:endParaRPr lang="uk-UA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dirty="0" smtClean="0"/>
              <a:t>інформування </a:t>
            </a:r>
            <a:r>
              <a:rPr lang="uk-UA" dirty="0"/>
              <a:t>суддів з питань медіації суддями-медіаторами, адвокатів – </a:t>
            </a:r>
            <a:r>
              <a:rPr lang="uk-UA" dirty="0" smtClean="0"/>
              <a:t>адвокатами-медіаторами</a:t>
            </a:r>
            <a:endParaRPr lang="uk-UA" dirty="0"/>
          </a:p>
          <a:p>
            <a:pPr lvl="0"/>
            <a:r>
              <a:rPr lang="uk-UA" dirty="0" smtClean="0"/>
              <a:t>облаштування </a:t>
            </a:r>
            <a:r>
              <a:rPr lang="uk-UA" dirty="0"/>
              <a:t>кабінетів медіації </a:t>
            </a:r>
            <a:r>
              <a:rPr lang="uk-UA" dirty="0" smtClean="0"/>
              <a:t>у судах</a:t>
            </a:r>
            <a:endParaRPr lang="uk-UA" dirty="0"/>
          </a:p>
          <a:p>
            <a:pPr lvl="0"/>
            <a:r>
              <a:rPr lang="uk-UA" dirty="0" smtClean="0"/>
              <a:t>навчання суддів та адвокатів навичкам пропонування </a:t>
            </a:r>
            <a:r>
              <a:rPr lang="uk-UA" dirty="0"/>
              <a:t>медіації </a:t>
            </a:r>
            <a:r>
              <a:rPr lang="uk-UA" dirty="0" smtClean="0"/>
              <a:t>громадянам</a:t>
            </a:r>
            <a:endParaRPr lang="uk-UA" dirty="0"/>
          </a:p>
          <a:p>
            <a:pPr lvl="0"/>
            <a:r>
              <a:rPr lang="uk-UA" dirty="0" smtClean="0"/>
              <a:t>дорожня карта </a:t>
            </a:r>
            <a:r>
              <a:rPr lang="uk-UA" dirty="0"/>
              <a:t>для судів та адвокатів з питань пропонування </a:t>
            </a:r>
            <a:r>
              <a:rPr lang="uk-UA" dirty="0" smtClean="0"/>
              <a:t>медіації</a:t>
            </a:r>
            <a:endParaRPr lang="uk-UA" dirty="0"/>
          </a:p>
          <a:p>
            <a:pPr marL="0" indent="0">
              <a:buNone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uk-UA" dirty="0"/>
          </a:p>
          <a:p>
            <a:pPr marL="0" indent="0">
              <a:buNone/>
            </a:pPr>
            <a:endParaRPr lang="uk-UA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	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ЩО РОБИТЬСЯ?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603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76952" cy="4569371"/>
          </a:xfrm>
        </p:spPr>
        <p:txBody>
          <a:bodyPr>
            <a:normAutofit/>
          </a:bodyPr>
          <a:lstStyle/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Здійснення проекту «Набуття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студентами правничого профілю </a:t>
            </a:r>
            <a:r>
              <a:rPr lang="uk-UA" b="1" dirty="0" err="1">
                <a:solidFill>
                  <a:schemeClr val="tx2">
                    <a:lumMod val="75000"/>
                  </a:schemeClr>
                </a:solidFill>
              </a:rPr>
              <a:t>компетентностей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 юриста у сфері альтернативного вирішення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спорів» на базі Національного університету «Одеська юридична академія» та Міжнародного гуманітарного університету</a:t>
            </a:r>
          </a:p>
          <a:p>
            <a:pPr algn="just"/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Уведення навчальної дисципліни «Медіація у професійній діяльності юриста» до навчальних планів юридичних вишів України після апробації її викладання у Національному університеті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</a:rPr>
              <a:t>«Одеська юридична академія» та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Міжнародному гуманітарному університеті</a:t>
            </a:r>
          </a:p>
          <a:p>
            <a:pPr algn="just"/>
            <a:r>
              <a:rPr lang="uk-UA" b="1" dirty="0" err="1" smtClean="0">
                <a:solidFill>
                  <a:schemeClr val="tx2">
                    <a:lumMod val="75000"/>
                  </a:schemeClr>
                </a:solidFill>
              </a:rPr>
              <a:t>Інституціоналізація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 подвійної освіти – юриста та медіатора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ЩО ПЛАНУЄТЬСЯ?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4111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/>
              <a:t>Барабаш Т., </a:t>
            </a:r>
            <a:r>
              <a:rPr lang="uk-UA" dirty="0" err="1"/>
              <a:t>Крестовська</a:t>
            </a:r>
            <a:r>
              <a:rPr lang="uk-UA" dirty="0"/>
              <a:t> Н., </a:t>
            </a:r>
            <a:r>
              <a:rPr lang="uk-UA" dirty="0" err="1"/>
              <a:t>Романадзе</a:t>
            </a:r>
            <a:r>
              <a:rPr lang="uk-UA" dirty="0"/>
              <a:t> Л. Медіація: нюанси законодавчого </a:t>
            </a:r>
            <a:r>
              <a:rPr lang="uk-UA" dirty="0" smtClean="0"/>
              <a:t>врегулювання // </a:t>
            </a:r>
            <a:r>
              <a:rPr lang="uk-UA" dirty="0" err="1" smtClean="0"/>
              <a:t>Юрид</a:t>
            </a:r>
            <a:r>
              <a:rPr lang="uk-UA" dirty="0" smtClean="0"/>
              <a:t>. </a:t>
            </a:r>
            <a:r>
              <a:rPr lang="uk-UA" dirty="0"/>
              <a:t>вісник. </a:t>
            </a:r>
            <a:r>
              <a:rPr lang="uk-UA" dirty="0" smtClean="0"/>
              <a:t>2017</a:t>
            </a:r>
            <a:r>
              <a:rPr lang="uk-UA" dirty="0"/>
              <a:t>. </a:t>
            </a:r>
            <a:r>
              <a:rPr lang="uk-UA" dirty="0" smtClean="0"/>
              <a:t>3-9 </a:t>
            </a:r>
            <a:r>
              <a:rPr lang="uk-UA" dirty="0"/>
              <a:t>бер. </a:t>
            </a:r>
            <a:endParaRPr lang="uk-UA" dirty="0" smtClean="0"/>
          </a:p>
          <a:p>
            <a:pPr marL="0" lvl="0" indent="0">
              <a:buNone/>
            </a:pPr>
            <a:r>
              <a:rPr lang="uk-UA" dirty="0" smtClean="0"/>
              <a:t>Микитин </a:t>
            </a:r>
            <a:r>
              <a:rPr lang="uk-UA" dirty="0"/>
              <a:t>Ю. І. Місце медіації у кримінальному провадженні та критерії її застосування в контексті нового КПК України </a:t>
            </a:r>
            <a:r>
              <a:rPr lang="uk-UA" dirty="0" smtClean="0"/>
              <a:t>// </a:t>
            </a:r>
            <a:r>
              <a:rPr lang="uk-UA" dirty="0"/>
              <a:t>Актуальні проблеми вдосконалення чинного законодавства України. </a:t>
            </a:r>
            <a:r>
              <a:rPr lang="uk-UA" dirty="0" smtClean="0"/>
              <a:t>2013</a:t>
            </a:r>
            <a:r>
              <a:rPr lang="uk-UA" dirty="0"/>
              <a:t>. </a:t>
            </a:r>
            <a:r>
              <a:rPr lang="uk-UA" dirty="0" err="1" smtClean="0"/>
              <a:t>Вип</a:t>
            </a:r>
            <a:r>
              <a:rPr lang="uk-UA" dirty="0"/>
              <a:t>. 32. </a:t>
            </a:r>
            <a:r>
              <a:rPr lang="uk-UA" dirty="0" smtClean="0"/>
              <a:t> </a:t>
            </a:r>
            <a:r>
              <a:rPr lang="uk-UA" dirty="0"/>
              <a:t>С. 254-261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dirty="0"/>
              <a:t>Тарнавська А.-Н. О. Становлення інституту медіації в умовах євроінтеграційних процесів </a:t>
            </a:r>
            <a:r>
              <a:rPr lang="uk-UA" dirty="0" smtClean="0"/>
              <a:t>України/ </a:t>
            </a:r>
            <a:r>
              <a:rPr lang="uk-UA" dirty="0"/>
              <a:t>А. -Н. О. Тарнавська // Публічне право. </a:t>
            </a:r>
            <a:r>
              <a:rPr lang="uk-UA" dirty="0" smtClean="0"/>
              <a:t>2015</a:t>
            </a:r>
            <a:r>
              <a:rPr lang="uk-UA" dirty="0"/>
              <a:t>. </a:t>
            </a:r>
            <a:r>
              <a:rPr lang="uk-UA" dirty="0" smtClean="0"/>
              <a:t>№ </a:t>
            </a:r>
            <a:r>
              <a:rPr lang="uk-UA" dirty="0"/>
              <a:t>1. </a:t>
            </a:r>
            <a:r>
              <a:rPr lang="uk-UA" dirty="0" smtClean="0"/>
              <a:t>С</a:t>
            </a:r>
            <a:r>
              <a:rPr lang="uk-UA" dirty="0"/>
              <a:t>. 211-218.</a:t>
            </a: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en-GB" dirty="0" err="1" smtClean="0"/>
              <a:t>Kyselova</a:t>
            </a:r>
            <a:r>
              <a:rPr lang="uk-UA" dirty="0" smtClean="0"/>
              <a:t> </a:t>
            </a:r>
            <a:r>
              <a:rPr lang="en-GB" dirty="0"/>
              <a:t>T</a:t>
            </a:r>
            <a:r>
              <a:rPr lang="uk-UA" dirty="0"/>
              <a:t>. </a:t>
            </a:r>
            <a:r>
              <a:rPr lang="en-GB" dirty="0"/>
              <a:t> </a:t>
            </a:r>
            <a:r>
              <a:rPr lang="en-US" dirty="0"/>
              <a:t>Mediation Development in Ukraine: 1991-2016</a:t>
            </a:r>
            <a:r>
              <a:rPr lang="uk-UA" dirty="0"/>
              <a:t>: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Working Paper</a:t>
            </a:r>
            <a:r>
              <a:rPr lang="uk-UA" dirty="0"/>
              <a:t> / </a:t>
            </a:r>
            <a:r>
              <a:rPr lang="en-GB" dirty="0"/>
              <a:t>http://dx.doi.org/10.2139/ssrn.2704781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Mediation in political conflicts – Soft power or counter culture? </a:t>
            </a:r>
            <a:r>
              <a:rPr lang="uk-UA" dirty="0"/>
              <a:t>/ </a:t>
            </a:r>
            <a:r>
              <a:rPr lang="en-US" dirty="0"/>
              <a:t>ed. </a:t>
            </a:r>
            <a:r>
              <a:rPr lang="en-GB" dirty="0"/>
              <a:t>Jacques </a:t>
            </a:r>
            <a:r>
              <a:rPr lang="en-GB" dirty="0" err="1"/>
              <a:t>Faget</a:t>
            </a:r>
            <a:r>
              <a:rPr lang="en-GB" dirty="0"/>
              <a:t>. – Oxford, 2011. – 202 p.</a:t>
            </a:r>
            <a:endParaRPr lang="uk-UA" dirty="0"/>
          </a:p>
          <a:p>
            <a:pPr marL="0" lvl="0" indent="0">
              <a:buNone/>
            </a:pP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Література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5388534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ДЯКУЮ ЗА УВАГУ!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916832"/>
            <a:ext cx="7992888" cy="4464496"/>
          </a:xfrm>
        </p:spPr>
      </p:pic>
    </p:spTree>
    <p:extLst>
      <p:ext uri="{BB962C8B-B14F-4D97-AF65-F5344CB8AC3E}">
        <p14:creationId xmlns:p14="http://schemas.microsoft.com/office/powerpoint/2010/main" xmlns="" val="285848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84576"/>
          </a:xfrm>
        </p:spPr>
        <p:txBody>
          <a:bodyPr/>
          <a:lstStyle/>
          <a:p>
            <a:pPr marL="0" lvl="0" indent="0">
              <a:buNone/>
            </a:pPr>
            <a:endParaRPr lang="uk-UA" dirty="0" smtClean="0"/>
          </a:p>
          <a:p>
            <a:r>
              <a:rPr lang="uk-UA" sz="2800" b="1" dirty="0" smtClean="0"/>
              <a:t>добровільна </a:t>
            </a:r>
            <a:r>
              <a:rPr lang="uk-UA" sz="2800" b="1" dirty="0"/>
              <a:t>участь </a:t>
            </a:r>
            <a:r>
              <a:rPr lang="uk-UA" sz="2800" b="1" dirty="0" smtClean="0"/>
              <a:t>у медіації сторін конфлікту та </a:t>
            </a:r>
            <a:r>
              <a:rPr lang="uk-UA" sz="2800" b="1" dirty="0"/>
              <a:t>медіатора</a:t>
            </a:r>
          </a:p>
          <a:p>
            <a:pPr lvl="0"/>
            <a:r>
              <a:rPr lang="uk-UA" sz="2800" b="1" dirty="0" smtClean="0"/>
              <a:t>активність </a:t>
            </a:r>
            <a:r>
              <a:rPr lang="uk-UA" sz="2800" b="1" dirty="0"/>
              <a:t>і самовизначення сторін </a:t>
            </a:r>
            <a:r>
              <a:rPr lang="uk-UA" sz="2800" b="1" dirty="0" smtClean="0"/>
              <a:t>медіації</a:t>
            </a:r>
          </a:p>
          <a:p>
            <a:pPr lvl="0"/>
            <a:r>
              <a:rPr lang="uk-UA" sz="2800" b="1" dirty="0" smtClean="0"/>
              <a:t>здатність сторін медіації до вироблення і прийняття рішень та взяття відповідальності на себе</a:t>
            </a:r>
          </a:p>
          <a:p>
            <a:pPr lvl="0"/>
            <a:r>
              <a:rPr lang="uk-UA" sz="2800" b="1" dirty="0" smtClean="0"/>
              <a:t>незалежність, неупередженість </a:t>
            </a:r>
            <a:r>
              <a:rPr lang="uk-UA" sz="2800" b="1" dirty="0"/>
              <a:t>та </a:t>
            </a:r>
            <a:r>
              <a:rPr lang="uk-UA" sz="2800" b="1" dirty="0" smtClean="0"/>
              <a:t>нейтральність медіатора</a:t>
            </a:r>
          </a:p>
          <a:p>
            <a:pPr lvl="0"/>
            <a:r>
              <a:rPr lang="uk-UA" sz="2800" b="1" dirty="0"/>
              <a:t>к</a:t>
            </a:r>
            <a:r>
              <a:rPr lang="uk-UA" sz="2800" b="1" dirty="0" smtClean="0"/>
              <a:t>онфіденційність </a:t>
            </a:r>
            <a:r>
              <a:rPr lang="uk-UA" sz="2800" b="1" dirty="0"/>
              <a:t>інформації щодо </a:t>
            </a:r>
            <a:r>
              <a:rPr lang="uk-UA" sz="2800" b="1" dirty="0" smtClean="0"/>
              <a:t>медіації</a:t>
            </a:r>
            <a:endParaRPr lang="uk-UA" sz="2800" b="1" dirty="0"/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ПРИНЦИПИ МЕДІАЦІЇ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9938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>
            <a:normAutofit fontScale="85000" lnSpcReduction="10000"/>
          </a:bodyPr>
          <a:lstStyle/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МЕДІАТОР – </a:t>
            </a:r>
            <a:r>
              <a:rPr lang="uk-UA" sz="2800" b="1" dirty="0"/>
              <a:t>це спеціально підготовлений нейтральний неупереджений, незацікавлений у предметі спору фахівець</a:t>
            </a:r>
            <a:r>
              <a:rPr lang="uk-UA" b="1" dirty="0"/>
              <a:t>, </a:t>
            </a:r>
            <a:endParaRPr lang="uk-UA" b="1" dirty="0" smtClean="0"/>
          </a:p>
          <a:p>
            <a:pPr marL="0" indent="0">
              <a:buNone/>
            </a:pPr>
            <a:r>
              <a:rPr lang="uk-UA" b="1" dirty="0" smtClean="0"/>
              <a:t>ЯКИЙ:</a:t>
            </a:r>
          </a:p>
          <a:p>
            <a:pPr lvl="0"/>
            <a:r>
              <a:rPr lang="uk-UA" sz="2600" b="1" dirty="0" smtClean="0"/>
              <a:t>створює </a:t>
            </a:r>
            <a:r>
              <a:rPr lang="uk-UA" sz="2600" b="1" dirty="0"/>
              <a:t>сприятливі умови для перемовин учасників конфлікту</a:t>
            </a:r>
          </a:p>
          <a:p>
            <a:pPr lvl="0"/>
            <a:r>
              <a:rPr lang="uk-UA" sz="2600" b="1" dirty="0"/>
              <a:t>налагоджує спілкування та порозуміння сторін конфлікту</a:t>
            </a:r>
          </a:p>
          <a:p>
            <a:pPr lvl="0"/>
            <a:r>
              <a:rPr lang="uk-UA" sz="2600" b="1" dirty="0"/>
              <a:t>сприяє виявленню дійсних </a:t>
            </a:r>
            <a:r>
              <a:rPr lang="uk-UA" sz="2600" b="1" dirty="0" smtClean="0"/>
              <a:t>потреб </a:t>
            </a:r>
            <a:r>
              <a:rPr lang="uk-UA" sz="2600" b="1" dirty="0"/>
              <a:t>та інтересів сторін конфлікту</a:t>
            </a:r>
          </a:p>
          <a:p>
            <a:pPr lvl="0"/>
            <a:r>
              <a:rPr lang="uk-UA" sz="2600" b="1" dirty="0"/>
              <a:t>організує </a:t>
            </a:r>
            <a:r>
              <a:rPr lang="uk-UA" sz="2600" b="1" dirty="0" smtClean="0"/>
              <a:t>співпрацю над вирішенням конфлікту</a:t>
            </a:r>
            <a:endParaRPr lang="uk-UA" sz="2600" b="1" dirty="0"/>
          </a:p>
          <a:p>
            <a:r>
              <a:rPr lang="uk-UA" sz="2600" b="1" dirty="0" smtClean="0"/>
              <a:t>підтримує </a:t>
            </a:r>
            <a:r>
              <a:rPr lang="uk-UA" sz="2600" b="1" dirty="0"/>
              <a:t>учасників медіації  </a:t>
            </a:r>
            <a:r>
              <a:rPr lang="uk-UA" sz="2600" b="1" dirty="0" smtClean="0"/>
              <a:t>у пошуку ефективного </a:t>
            </a:r>
            <a:r>
              <a:rPr lang="uk-UA" sz="2600" b="1" dirty="0"/>
              <a:t>вирішення </a:t>
            </a:r>
            <a:r>
              <a:rPr lang="uk-UA" sz="2600" b="1" dirty="0" smtClean="0"/>
              <a:t>конфлікту</a:t>
            </a:r>
          </a:p>
          <a:p>
            <a:pPr marL="0" indent="0">
              <a:buNone/>
            </a:pPr>
            <a:r>
              <a:rPr lang="uk-UA" b="1" dirty="0" smtClean="0"/>
              <a:t>АЛЕ</a:t>
            </a:r>
          </a:p>
          <a:p>
            <a:r>
              <a:rPr lang="uk-UA" sz="2600" b="1" dirty="0" smtClean="0"/>
              <a:t>не </a:t>
            </a:r>
            <a:r>
              <a:rPr lang="uk-UA" sz="2600" b="1" dirty="0"/>
              <a:t>приймає рішення у справі </a:t>
            </a:r>
            <a:endParaRPr lang="uk-UA" sz="2600" b="1" dirty="0" smtClean="0"/>
          </a:p>
          <a:p>
            <a:r>
              <a:rPr lang="uk-UA" sz="2600" b="1" dirty="0" smtClean="0"/>
              <a:t>і </a:t>
            </a:r>
            <a:r>
              <a:rPr lang="uk-UA" sz="2600" b="1" dirty="0"/>
              <a:t>навіть не дає порад </a:t>
            </a:r>
            <a:r>
              <a:rPr lang="uk-UA" sz="2600" b="1" dirty="0" smtClean="0"/>
              <a:t>сторонам медіації щодо її вирішення</a:t>
            </a:r>
          </a:p>
          <a:p>
            <a:pPr marL="0" indent="0">
              <a:buNone/>
            </a:pPr>
            <a:endParaRPr lang="uk-UA" sz="2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ХТО ТАКИЙ МЕДІАТОР?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5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5040560"/>
          </a:xfrm>
        </p:spPr>
        <p:txBody>
          <a:bodyPr>
            <a:normAutofit lnSpcReduction="10000"/>
          </a:bodyPr>
          <a:lstStyle/>
          <a:p>
            <a:pPr fontAlgn="b"/>
            <a:endParaRPr lang="uk-UA" b="1" dirty="0" smtClean="0"/>
          </a:p>
          <a:p>
            <a:pPr marL="0" indent="0" fontAlgn="b">
              <a:buNone/>
            </a:pPr>
            <a:endParaRPr lang="uk-UA" b="1" dirty="0"/>
          </a:p>
          <a:p>
            <a:pPr fontAlgn="b"/>
            <a:r>
              <a:rPr lang="uk-UA" b="1" dirty="0" smtClean="0"/>
              <a:t>конфлікти у сферах виробництва і бізнесу, містобудуванні, </a:t>
            </a:r>
            <a:r>
              <a:rPr lang="uk-UA" b="1" dirty="0"/>
              <a:t>страховій та банківській сферах</a:t>
            </a:r>
          </a:p>
          <a:p>
            <a:pPr fontAlgn="b"/>
            <a:r>
              <a:rPr lang="uk-UA" b="1" dirty="0" smtClean="0"/>
              <a:t>цивільні </a:t>
            </a:r>
            <a:r>
              <a:rPr lang="uk-UA" b="1" dirty="0"/>
              <a:t>правовідносини: </a:t>
            </a:r>
            <a:r>
              <a:rPr lang="uk-UA" b="1" dirty="0" smtClean="0"/>
              <a:t>спадкові</a:t>
            </a:r>
            <a:r>
              <a:rPr lang="uk-UA" b="1" dirty="0"/>
              <a:t>, земельні, житлові та </a:t>
            </a:r>
            <a:r>
              <a:rPr lang="uk-UA" b="1" dirty="0" smtClean="0"/>
              <a:t>інші</a:t>
            </a:r>
          </a:p>
          <a:p>
            <a:pPr fontAlgn="b"/>
            <a:r>
              <a:rPr lang="uk-UA" b="1" dirty="0" smtClean="0"/>
              <a:t>сімейні правовідносини і сімейні спори</a:t>
            </a:r>
          </a:p>
          <a:p>
            <a:pPr fontAlgn="b"/>
            <a:r>
              <a:rPr lang="uk-UA" b="1" dirty="0" smtClean="0"/>
              <a:t>сусідські спори</a:t>
            </a:r>
            <a:endParaRPr lang="uk-UA" b="1" dirty="0"/>
          </a:p>
          <a:p>
            <a:pPr fontAlgn="b"/>
            <a:r>
              <a:rPr lang="uk-UA" b="1" dirty="0"/>
              <a:t>конфлікти </a:t>
            </a:r>
            <a:r>
              <a:rPr lang="uk-UA" b="1" dirty="0" smtClean="0"/>
              <a:t>у сфері освіти</a:t>
            </a:r>
            <a:endParaRPr lang="uk-UA" b="1" dirty="0"/>
          </a:p>
          <a:p>
            <a:pPr fontAlgn="b"/>
            <a:r>
              <a:rPr lang="uk-UA" b="1" dirty="0" smtClean="0"/>
              <a:t>трудові конфлікти та спори</a:t>
            </a:r>
            <a:endParaRPr lang="uk-UA" b="1" dirty="0"/>
          </a:p>
          <a:p>
            <a:pPr fontAlgn="b"/>
            <a:r>
              <a:rPr lang="uk-UA" b="1" dirty="0"/>
              <a:t>спори, пов’язані з авторським правом </a:t>
            </a:r>
            <a:r>
              <a:rPr lang="uk-UA" b="1" dirty="0" smtClean="0"/>
              <a:t>та </a:t>
            </a:r>
            <a:r>
              <a:rPr lang="uk-UA" b="1" dirty="0"/>
              <a:t>інтелектуальною </a:t>
            </a:r>
            <a:r>
              <a:rPr lang="uk-UA" b="1" dirty="0" smtClean="0"/>
              <a:t>власністю</a:t>
            </a:r>
          </a:p>
          <a:p>
            <a:pPr fontAlgn="b"/>
            <a:r>
              <a:rPr lang="uk-UA" b="1" dirty="0" smtClean="0"/>
              <a:t>відновне правосуддя у кримінальних конфліктах</a:t>
            </a:r>
          </a:p>
          <a:p>
            <a:pPr marL="0" indent="0" fontAlgn="b">
              <a:buNone/>
            </a:pPr>
            <a:endParaRPr lang="uk-UA" b="1" dirty="0" smtClean="0"/>
          </a:p>
          <a:p>
            <a:pPr fontAlgn="b"/>
            <a:endParaRPr lang="uk-UA" b="1" dirty="0" smtClean="0"/>
          </a:p>
          <a:p>
            <a:pPr fontAlgn="b"/>
            <a:endParaRPr lang="uk-UA" b="1" dirty="0"/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b="1" cap="all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uk-UA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uk-UA" b="1" cap="all" dirty="0" smtClean="0">
                <a:solidFill>
                  <a:schemeClr val="tx2">
                    <a:lumMod val="75000"/>
                  </a:schemeClr>
                </a:solidFill>
              </a:rPr>
              <a:t>СФЕРА </a:t>
            </a:r>
            <a:r>
              <a:rPr lang="uk-UA" b="1" cap="all" dirty="0">
                <a:solidFill>
                  <a:schemeClr val="tx2">
                    <a:lumMod val="75000"/>
                  </a:schemeClr>
                </a:solidFill>
              </a:rPr>
              <a:t>ЗАСТОСУВАННЯ МЕДІАЦІЇ</a:t>
            </a:r>
            <a:r>
              <a:rPr lang="uk-UA" b="1" cap="all" dirty="0"/>
              <a:t/>
            </a:r>
            <a:br>
              <a:rPr lang="uk-UA" b="1" cap="all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66296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1" cy="496855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  <a:p>
            <a:pPr marL="0" indent="0">
              <a:buNone/>
            </a:pPr>
            <a:r>
              <a:rPr lang="uk-UA" sz="2800" b="1" dirty="0" smtClean="0"/>
              <a:t>КИЇВСЬКА РУСЬ 					побратимство</a:t>
            </a:r>
          </a:p>
          <a:p>
            <a:pPr marL="0" indent="0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					замирення</a:t>
            </a:r>
          </a:p>
          <a:p>
            <a:pPr marL="0" indent="0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					хресне цілування</a:t>
            </a:r>
          </a:p>
          <a:p>
            <a:pPr marL="0" indent="0" algn="ctr">
              <a:buNone/>
            </a:pPr>
            <a:r>
              <a:rPr lang="uk-UA" sz="2800" b="1" dirty="0" smtClean="0"/>
              <a:t>***</a:t>
            </a:r>
            <a:endParaRPr lang="uk-UA" sz="2800" b="1" dirty="0"/>
          </a:p>
          <a:p>
            <a:pPr marL="0" indent="0">
              <a:buNone/>
            </a:pPr>
            <a:r>
              <a:rPr lang="uk-UA" sz="2800" b="1" dirty="0" smtClean="0"/>
              <a:t>ВЕЛИКЕ ЛИТОВСЬКЕ КНЯЗІВСТВО/		полюбовне/приятельське</a:t>
            </a:r>
          </a:p>
          <a:p>
            <a:pPr marL="0" indent="0">
              <a:buNone/>
            </a:pPr>
            <a:r>
              <a:rPr lang="uk-UA" sz="2800" b="1" dirty="0" smtClean="0"/>
              <a:t>РІЧ ПОСПОЛИТА				правосуддя</a:t>
            </a:r>
          </a:p>
          <a:p>
            <a:pPr marL="0" indent="0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					єднання</a:t>
            </a:r>
          </a:p>
          <a:p>
            <a:pPr marL="0" indent="0" algn="ctr">
              <a:buNone/>
            </a:pPr>
            <a:r>
              <a:rPr lang="uk-UA" sz="2800" b="1" dirty="0" smtClean="0"/>
              <a:t>***</a:t>
            </a:r>
          </a:p>
          <a:p>
            <a:pPr marL="0" indent="0" algn="just">
              <a:buNone/>
            </a:pPr>
            <a:r>
              <a:rPr lang="uk-UA" sz="2800" b="1" dirty="0" smtClean="0"/>
              <a:t>РОСІЙСЬКА ІМПЕРІЯ				совісні суди </a:t>
            </a:r>
          </a:p>
          <a:p>
            <a:pPr marL="0" indent="0" algn="just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					мирові угоди</a:t>
            </a:r>
          </a:p>
          <a:p>
            <a:pPr marL="0" indent="0" algn="just">
              <a:buNone/>
            </a:pPr>
            <a:r>
              <a:rPr lang="uk-UA" sz="2800" b="1" dirty="0"/>
              <a:t>	</a:t>
            </a:r>
            <a:r>
              <a:rPr lang="uk-UA" sz="2800" b="1" dirty="0" smtClean="0"/>
              <a:t>					</a:t>
            </a:r>
            <a:r>
              <a:rPr lang="uk-UA" sz="2800" b="1" dirty="0" err="1" smtClean="0"/>
              <a:t>медіаторський</a:t>
            </a:r>
            <a:r>
              <a:rPr lang="uk-UA" sz="2800" b="1" dirty="0" smtClean="0"/>
              <a:t> розбір</a:t>
            </a:r>
          </a:p>
          <a:p>
            <a:pPr marL="0" indent="0" algn="ctr">
              <a:buNone/>
            </a:pPr>
            <a:r>
              <a:rPr lang="uk-UA" sz="2800" b="1" dirty="0" smtClean="0"/>
              <a:t>***</a:t>
            </a:r>
          </a:p>
          <a:p>
            <a:pPr marL="0" indent="0" algn="just">
              <a:buNone/>
            </a:pPr>
            <a:r>
              <a:rPr lang="uk-UA" sz="2800" b="1" dirty="0" smtClean="0"/>
              <a:t>РАДЯНСЬКА УКРАЇНА				мирові угоди</a:t>
            </a:r>
          </a:p>
          <a:p>
            <a:pPr marL="0" indent="0" algn="just">
              <a:buNone/>
            </a:pPr>
            <a:endParaRPr lang="uk-UA" b="1" dirty="0" smtClean="0"/>
          </a:p>
          <a:p>
            <a:pPr marL="0" indent="0">
              <a:buNone/>
            </a:pPr>
            <a:endParaRPr lang="uk-UA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ІСТОРІЯ МЕДІАЦІЇ В УКРАЇНІ</a:t>
            </a:r>
            <a:endParaRPr lang="uk-U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5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anose="02020603050405020304" pitchFamily="18" charset="0"/>
              </a:rPr>
              <a:t>ПЕРШІ МЕДІАТОРИ</a:t>
            </a:r>
            <a:endParaRPr lang="uk-UA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4031304" cy="792088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chemeClr val="bg2">
                    <a:lumMod val="25000"/>
                  </a:schemeClr>
                </a:solidFill>
              </a:rPr>
              <a:t>Альвізе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sz="2400" dirty="0" err="1" smtClean="0">
                <a:solidFill>
                  <a:schemeClr val="bg2">
                    <a:lumMod val="25000"/>
                  </a:schemeClr>
                </a:solidFill>
              </a:rPr>
              <a:t>Контаріні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</a:rPr>
              <a:t> (1597-1651)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636912"/>
            <a:ext cx="3312368" cy="3744416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8200" y="1772816"/>
            <a:ext cx="3822192" cy="720080"/>
          </a:xfrm>
        </p:spPr>
        <p:txBody>
          <a:bodyPr>
            <a:normAutofit fontScale="77500" lnSpcReduction="20000"/>
          </a:bodyPr>
          <a:lstStyle/>
          <a:p>
            <a:endParaRPr lang="uk-UA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uk-UA" sz="3400" dirty="0" err="1" smtClean="0">
                <a:solidFill>
                  <a:schemeClr val="bg2">
                    <a:lumMod val="25000"/>
                  </a:schemeClr>
                </a:solidFill>
              </a:rPr>
              <a:t>Фабіо</a:t>
            </a:r>
            <a:r>
              <a:rPr lang="uk-UA" sz="3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sz="3400" dirty="0" err="1">
                <a:solidFill>
                  <a:schemeClr val="bg2">
                    <a:lumMod val="25000"/>
                  </a:schemeClr>
                </a:solidFill>
              </a:rPr>
              <a:t>Кіджі</a:t>
            </a:r>
            <a:r>
              <a:rPr lang="uk-UA" sz="3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uk-UA" sz="3400" dirty="0" smtClean="0">
                <a:solidFill>
                  <a:schemeClr val="bg2">
                    <a:lumMod val="25000"/>
                  </a:schemeClr>
                </a:solidFill>
              </a:rPr>
              <a:t>(1599-1667)</a:t>
            </a:r>
            <a:endParaRPr lang="uk-UA" sz="3400" dirty="0">
              <a:solidFill>
                <a:schemeClr val="bg2">
                  <a:lumMod val="25000"/>
                </a:schemeClr>
              </a:solidFill>
            </a:endParaRPr>
          </a:p>
          <a:p>
            <a:endParaRPr lang="uk-UA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636912"/>
            <a:ext cx="3456384" cy="3744416"/>
          </a:xfrm>
        </p:spPr>
      </p:pic>
    </p:spTree>
    <p:extLst>
      <p:ext uri="{BB962C8B-B14F-4D97-AF65-F5344CB8AC3E}">
        <p14:creationId xmlns:p14="http://schemas.microsoft.com/office/powerpoint/2010/main" xmlns="" val="4244314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5256584"/>
          </a:xfrm>
        </p:spPr>
        <p:txBody>
          <a:bodyPr>
            <a:normAutofit/>
          </a:bodyPr>
          <a:lstStyle/>
          <a:p>
            <a:r>
              <a:rPr lang="uk-UA" b="1" dirty="0"/>
              <a:t>зберігати неупереджене ставлення до сторін аби не втратити їх </a:t>
            </a:r>
            <a:r>
              <a:rPr lang="uk-UA" b="1" dirty="0" smtClean="0"/>
              <a:t>довіру</a:t>
            </a:r>
            <a:endParaRPr lang="uk-UA" b="1" dirty="0"/>
          </a:p>
          <a:p>
            <a:r>
              <a:rPr lang="uk-UA" b="1" dirty="0"/>
              <a:t>уникати від надання пропозицій сторонам щодо можливих </a:t>
            </a:r>
            <a:r>
              <a:rPr lang="uk-UA" b="1" dirty="0" smtClean="0"/>
              <a:t>рішень</a:t>
            </a:r>
            <a:endParaRPr lang="uk-UA" b="1" dirty="0"/>
          </a:p>
          <a:p>
            <a:r>
              <a:rPr lang="uk-UA" b="1" dirty="0"/>
              <a:t>дотримуватись конфіденційності висловленої стороною інформації </a:t>
            </a:r>
            <a:endParaRPr lang="uk-UA" b="1" dirty="0" smtClean="0"/>
          </a:p>
          <a:p>
            <a:r>
              <a:rPr lang="uk-UA" b="1" dirty="0" smtClean="0"/>
              <a:t>не </a:t>
            </a:r>
            <a:r>
              <a:rPr lang="uk-UA" b="1" dirty="0"/>
              <a:t>погоджуватися на роль арбітра </a:t>
            </a:r>
            <a:endParaRPr lang="uk-UA" b="1" dirty="0" smtClean="0"/>
          </a:p>
          <a:p>
            <a:r>
              <a:rPr lang="uk-UA" b="1" dirty="0" smtClean="0"/>
              <a:t>шукати </a:t>
            </a:r>
            <a:r>
              <a:rPr lang="uk-UA" b="1" dirty="0"/>
              <a:t>релігійного миру між католиками та протестантами перед обличчям спільного ворога – Османською </a:t>
            </a:r>
            <a:r>
              <a:rPr lang="uk-UA" b="1" dirty="0" smtClean="0"/>
              <a:t>імперією</a:t>
            </a:r>
            <a:endParaRPr lang="uk-UA" b="1" dirty="0"/>
          </a:p>
          <a:p>
            <a:r>
              <a:rPr lang="uk-UA" b="1" dirty="0"/>
              <a:t>долати перешкоди з терпінням та </a:t>
            </a:r>
            <a:r>
              <a:rPr lang="uk-UA" b="1" dirty="0" smtClean="0"/>
              <a:t>пробачливістю</a:t>
            </a:r>
            <a:endParaRPr lang="uk-UA" b="1" dirty="0"/>
          </a:p>
          <a:p>
            <a:r>
              <a:rPr lang="uk-UA" b="1" dirty="0"/>
              <a:t>пропонувати скласти зброю задля успішних перемовин</a:t>
            </a:r>
            <a:r>
              <a:rPr lang="uk-UA" dirty="0"/>
              <a:t>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Інструкція </a:t>
            </a:r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</a:rPr>
              <a:t>Контаріні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 та </a:t>
            </a:r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</a:rPr>
              <a:t>Кіджі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9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59" cy="4968552"/>
          </a:xfrm>
        </p:spPr>
        <p:txBody>
          <a:bodyPr/>
          <a:lstStyle/>
          <a:p>
            <a:endParaRPr lang="uk-UA" dirty="0" smtClean="0"/>
          </a:p>
          <a:p>
            <a:r>
              <a:rPr lang="uk-UA" sz="2800" b="1" dirty="0" smtClean="0"/>
              <a:t>дипломатичні </a:t>
            </a:r>
            <a:r>
              <a:rPr lang="uk-UA" sz="2800" b="1" dirty="0"/>
              <a:t>перемовини «в чотири ока», тобто двосторонні зустрічі сторін конфлікту за участю </a:t>
            </a:r>
            <a:r>
              <a:rPr lang="uk-UA" sz="2800" b="1" dirty="0" smtClean="0"/>
              <a:t>медіатора</a:t>
            </a:r>
            <a:endParaRPr lang="uk-UA" sz="2800" b="1" dirty="0"/>
          </a:p>
          <a:p>
            <a:r>
              <a:rPr lang="uk-UA" sz="2800" b="1" dirty="0"/>
              <a:t>«човникова медіація», коли медіатор спілкується з однією із сторін медіації. </a:t>
            </a:r>
            <a:r>
              <a:rPr lang="uk-UA" sz="2800" b="1" dirty="0" err="1"/>
              <a:t>Контаріні</a:t>
            </a:r>
            <a:r>
              <a:rPr lang="uk-UA" sz="2800" b="1" dirty="0"/>
              <a:t> провів близько 800 таких </a:t>
            </a:r>
            <a:r>
              <a:rPr lang="uk-UA" sz="2800" b="1" dirty="0" smtClean="0"/>
              <a:t>зустрічей</a:t>
            </a:r>
            <a:endParaRPr lang="uk-UA" sz="2800" b="1" dirty="0"/>
          </a:p>
          <a:p>
            <a:r>
              <a:rPr lang="uk-UA" sz="2800" b="1" dirty="0"/>
              <a:t>ко-медіація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</a:rPr>
              <a:t>Методи  </a:t>
            </a:r>
            <a:r>
              <a:rPr lang="uk-UA" b="1" dirty="0" err="1" smtClean="0">
                <a:solidFill>
                  <a:schemeClr val="bg2">
                    <a:lumMod val="25000"/>
                  </a:schemeClr>
                </a:solidFill>
              </a:rPr>
              <a:t>Контаріні-Кіджі</a:t>
            </a:r>
            <a:endParaRPr lang="uk-U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095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4">
      <a:dk1>
        <a:srgbClr val="5BD078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3015</TotalTime>
  <Words>853</Words>
  <Application>Microsoft Office PowerPoint</Application>
  <PresentationFormat>Экран (4:3)</PresentationFormat>
  <Paragraphs>194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Волна</vt:lpstr>
      <vt:lpstr>МЕДІАЦІЯ: ВИКЛИК ПРАВОВІЙ СИСТЕМІ УКРАЇНИ</vt:lpstr>
      <vt:lpstr>ЩО ТАКЕ МЕДІАЦІЯ?</vt:lpstr>
      <vt:lpstr>ПРИНЦИПИ МЕДІАЦІЇ</vt:lpstr>
      <vt:lpstr>ХТО ТАКИЙ МЕДІАТОР?</vt:lpstr>
      <vt:lpstr> СФЕРА ЗАСТОСУВАННЯ МЕДІАЦІЇ </vt:lpstr>
      <vt:lpstr>ІСТОРІЯ МЕДІАЦІЇ В УКРАЇНІ</vt:lpstr>
      <vt:lpstr>ПЕРШІ МЕДІАТОРИ</vt:lpstr>
      <vt:lpstr>Інструкція Контаріні та Кіджі</vt:lpstr>
      <vt:lpstr>Методи  Контаріні-Кіджі</vt:lpstr>
      <vt:lpstr>МЕДІАЦІЯ В НЕЗАЛЕЖНІЙ УКРАЇНІ</vt:lpstr>
      <vt:lpstr>СУЧАСНИЙ СТАН НОРМАТИВНОГО РЕГУЛЮВАННЯ МЕДІАЦІЇ</vt:lpstr>
      <vt:lpstr>АКТИ ПРАВООХОРОННИХ ТА СУДОВИХ ОРГАНІВ</vt:lpstr>
      <vt:lpstr>ПРОГРАМНО-ПОЛІТИЧНІ АКТИ ЩОДО МЕДІАЦІЇ</vt:lpstr>
      <vt:lpstr>МЕДІАЦІЯ ЯК СОЦІАЛЬНА ПОСЛУГА</vt:lpstr>
      <vt:lpstr>АЛЬТЕРНАТИВНІ СПОСОБИ РОЗВ’ЯЗАННЯ СПОРІВ</vt:lpstr>
      <vt:lpstr>ЕТИЧНІ КОДЕКСИ МЕДІАТОРА</vt:lpstr>
      <vt:lpstr> ПРОБЛЕМИ ВПРОВАДЖЕННЯ МЕДІАЦІЇ У ПРАВОВУ СИСТЕМУ УКРАЇНИ</vt:lpstr>
      <vt:lpstr> Проблеми законодавчого врегулювання  Складне співвідношення медіації та правових процедур  Ставлення правничої спільноти  Стереотипи правосвідомості   </vt:lpstr>
      <vt:lpstr>ПРОБЛЕМИ ЗАКОНОДАВЧОГО РЕГУЛЮВАННЯ</vt:lpstr>
      <vt:lpstr>Законопроектні роботи</vt:lpstr>
      <vt:lpstr>МЕДІАЦІЯ VS.ПРАВО</vt:lpstr>
      <vt:lpstr>СТАВЛЕННЯ ДО МЕДІАЦІЇ ПРАВНИЧОЇ СПІЛЬНОТИ</vt:lpstr>
      <vt:lpstr> СТЕРЕОТИПИ ПРАВОСВІДОМОСТІ </vt:lpstr>
      <vt:lpstr>ПРОБЛЕМИ ДОСТУПНОСТІ МЕДІАЦІЇ ДЛЯ НАСЕЛЕННЯ</vt:lpstr>
      <vt:lpstr> ЩО РОБИТЬСЯ?</vt:lpstr>
      <vt:lpstr>ЩО ПЛАНУЄТЬСЯ?</vt:lpstr>
      <vt:lpstr>Література 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МЕДІАЦІЯ ЯК ВИКЛИК ПРАВОВІЙ СИСТЕМІ УРКАЇНИ</dc:title>
  <dc:creator>User</dc:creator>
  <cp:lastModifiedBy>Yuriy</cp:lastModifiedBy>
  <cp:revision>59</cp:revision>
  <dcterms:created xsi:type="dcterms:W3CDTF">2018-03-08T11:34:59Z</dcterms:created>
  <dcterms:modified xsi:type="dcterms:W3CDTF">2018-11-18T06:45:57Z</dcterms:modified>
</cp:coreProperties>
</file>