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9" r:id="rId4"/>
    <p:sldId id="290" r:id="rId5"/>
    <p:sldId id="258" r:id="rId6"/>
    <p:sldId id="259" r:id="rId7"/>
    <p:sldId id="260" r:id="rId8"/>
    <p:sldId id="261" r:id="rId9"/>
    <p:sldId id="262" r:id="rId10"/>
    <p:sldId id="263" r:id="rId11"/>
    <p:sldId id="264" r:id="rId12"/>
    <p:sldId id="270" r:id="rId13"/>
    <p:sldId id="265" r:id="rId14"/>
    <p:sldId id="266" r:id="rId15"/>
    <p:sldId id="267" r:id="rId16"/>
    <p:sldId id="269" r:id="rId17"/>
    <p:sldId id="268"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91" r:id="rId3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73" autoAdjust="0"/>
    <p:restoredTop sz="94660" autoAdjust="0"/>
  </p:normalViewPr>
  <p:slideViewPr>
    <p:cSldViewPr>
      <p:cViewPr varScale="1">
        <p:scale>
          <a:sx n="63" d="100"/>
          <a:sy n="63" d="100"/>
        </p:scale>
        <p:origin x="-1452" y="-68"/>
      </p:cViewPr>
      <p:guideLst>
        <p:guide orient="horz" pos="2160"/>
        <p:guide pos="2880"/>
      </p:guideLst>
    </p:cSldViewPr>
  </p:slideViewPr>
  <p:outlineViewPr>
    <p:cViewPr>
      <p:scale>
        <a:sx n="33" d="100"/>
        <a:sy n="33" d="100"/>
      </p:scale>
      <p:origin x="0" y="1302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3CA5A27-7387-4693-887B-E71C69D3C596}" type="datetimeFigureOut">
              <a:rPr lang="ru-RU" smtClean="0"/>
              <a:t>23.02.2019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F19991-F6A5-4598-877E-7B02F29B13C5}" type="slidenum">
              <a:rPr lang="ru-RU" smtClean="0"/>
              <a:t>‹#›</a:t>
            </a:fld>
            <a:endParaRPr lang="ru-RU"/>
          </a:p>
        </p:txBody>
      </p:sp>
    </p:spTree>
    <p:extLst>
      <p:ext uri="{BB962C8B-B14F-4D97-AF65-F5344CB8AC3E}">
        <p14:creationId xmlns:p14="http://schemas.microsoft.com/office/powerpoint/2010/main" val="3396615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3CA5A27-7387-4693-887B-E71C69D3C596}" type="datetimeFigureOut">
              <a:rPr lang="ru-RU" smtClean="0"/>
              <a:t>23.02.2019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F19991-F6A5-4598-877E-7B02F29B13C5}" type="slidenum">
              <a:rPr lang="ru-RU" smtClean="0"/>
              <a:t>‹#›</a:t>
            </a:fld>
            <a:endParaRPr lang="ru-RU"/>
          </a:p>
        </p:txBody>
      </p:sp>
    </p:spTree>
    <p:extLst>
      <p:ext uri="{BB962C8B-B14F-4D97-AF65-F5344CB8AC3E}">
        <p14:creationId xmlns:p14="http://schemas.microsoft.com/office/powerpoint/2010/main" val="2831431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3CA5A27-7387-4693-887B-E71C69D3C596}" type="datetimeFigureOut">
              <a:rPr lang="ru-RU" smtClean="0"/>
              <a:t>23.02.2019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F19991-F6A5-4598-877E-7B02F29B13C5}" type="slidenum">
              <a:rPr lang="ru-RU" smtClean="0"/>
              <a:t>‹#›</a:t>
            </a:fld>
            <a:endParaRPr lang="ru-RU"/>
          </a:p>
        </p:txBody>
      </p:sp>
    </p:spTree>
    <p:extLst>
      <p:ext uri="{BB962C8B-B14F-4D97-AF65-F5344CB8AC3E}">
        <p14:creationId xmlns:p14="http://schemas.microsoft.com/office/powerpoint/2010/main" val="1458319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3CA5A27-7387-4693-887B-E71C69D3C596}" type="datetimeFigureOut">
              <a:rPr lang="ru-RU" smtClean="0"/>
              <a:t>23.02.2019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F19991-F6A5-4598-877E-7B02F29B13C5}" type="slidenum">
              <a:rPr lang="ru-RU" smtClean="0"/>
              <a:t>‹#›</a:t>
            </a:fld>
            <a:endParaRPr lang="ru-RU"/>
          </a:p>
        </p:txBody>
      </p:sp>
    </p:spTree>
    <p:extLst>
      <p:ext uri="{BB962C8B-B14F-4D97-AF65-F5344CB8AC3E}">
        <p14:creationId xmlns:p14="http://schemas.microsoft.com/office/powerpoint/2010/main" val="3759149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3CA5A27-7387-4693-887B-E71C69D3C596}" type="datetimeFigureOut">
              <a:rPr lang="ru-RU" smtClean="0"/>
              <a:t>23.02.2019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F19991-F6A5-4598-877E-7B02F29B13C5}" type="slidenum">
              <a:rPr lang="ru-RU" smtClean="0"/>
              <a:t>‹#›</a:t>
            </a:fld>
            <a:endParaRPr lang="ru-RU"/>
          </a:p>
        </p:txBody>
      </p:sp>
    </p:spTree>
    <p:extLst>
      <p:ext uri="{BB962C8B-B14F-4D97-AF65-F5344CB8AC3E}">
        <p14:creationId xmlns:p14="http://schemas.microsoft.com/office/powerpoint/2010/main" val="2749772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3CA5A27-7387-4693-887B-E71C69D3C596}" type="datetimeFigureOut">
              <a:rPr lang="ru-RU" smtClean="0"/>
              <a:t>23.02.2019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F19991-F6A5-4598-877E-7B02F29B13C5}" type="slidenum">
              <a:rPr lang="ru-RU" smtClean="0"/>
              <a:t>‹#›</a:t>
            </a:fld>
            <a:endParaRPr lang="ru-RU"/>
          </a:p>
        </p:txBody>
      </p:sp>
    </p:spTree>
    <p:extLst>
      <p:ext uri="{BB962C8B-B14F-4D97-AF65-F5344CB8AC3E}">
        <p14:creationId xmlns:p14="http://schemas.microsoft.com/office/powerpoint/2010/main" val="2714886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3CA5A27-7387-4693-887B-E71C69D3C596}" type="datetimeFigureOut">
              <a:rPr lang="ru-RU" smtClean="0"/>
              <a:t>23.02.2019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3F19991-F6A5-4598-877E-7B02F29B13C5}" type="slidenum">
              <a:rPr lang="ru-RU" smtClean="0"/>
              <a:t>‹#›</a:t>
            </a:fld>
            <a:endParaRPr lang="ru-RU"/>
          </a:p>
        </p:txBody>
      </p:sp>
    </p:spTree>
    <p:extLst>
      <p:ext uri="{BB962C8B-B14F-4D97-AF65-F5344CB8AC3E}">
        <p14:creationId xmlns:p14="http://schemas.microsoft.com/office/powerpoint/2010/main" val="309460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3CA5A27-7387-4693-887B-E71C69D3C596}" type="datetimeFigureOut">
              <a:rPr lang="ru-RU" smtClean="0"/>
              <a:t>23.02.2019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3F19991-F6A5-4598-877E-7B02F29B13C5}" type="slidenum">
              <a:rPr lang="ru-RU" smtClean="0"/>
              <a:t>‹#›</a:t>
            </a:fld>
            <a:endParaRPr lang="ru-RU"/>
          </a:p>
        </p:txBody>
      </p:sp>
    </p:spTree>
    <p:extLst>
      <p:ext uri="{BB962C8B-B14F-4D97-AF65-F5344CB8AC3E}">
        <p14:creationId xmlns:p14="http://schemas.microsoft.com/office/powerpoint/2010/main" val="2310826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3CA5A27-7387-4693-887B-E71C69D3C596}" type="datetimeFigureOut">
              <a:rPr lang="ru-RU" smtClean="0"/>
              <a:t>23.02.2019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3F19991-F6A5-4598-877E-7B02F29B13C5}" type="slidenum">
              <a:rPr lang="ru-RU" smtClean="0"/>
              <a:t>‹#›</a:t>
            </a:fld>
            <a:endParaRPr lang="ru-RU"/>
          </a:p>
        </p:txBody>
      </p:sp>
    </p:spTree>
    <p:extLst>
      <p:ext uri="{BB962C8B-B14F-4D97-AF65-F5344CB8AC3E}">
        <p14:creationId xmlns:p14="http://schemas.microsoft.com/office/powerpoint/2010/main" val="1807220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3CA5A27-7387-4693-887B-E71C69D3C596}" type="datetimeFigureOut">
              <a:rPr lang="ru-RU" smtClean="0"/>
              <a:t>23.02.2019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F19991-F6A5-4598-877E-7B02F29B13C5}" type="slidenum">
              <a:rPr lang="ru-RU" smtClean="0"/>
              <a:t>‹#›</a:t>
            </a:fld>
            <a:endParaRPr lang="ru-RU"/>
          </a:p>
        </p:txBody>
      </p:sp>
    </p:spTree>
    <p:extLst>
      <p:ext uri="{BB962C8B-B14F-4D97-AF65-F5344CB8AC3E}">
        <p14:creationId xmlns:p14="http://schemas.microsoft.com/office/powerpoint/2010/main" val="408704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3CA5A27-7387-4693-887B-E71C69D3C596}" type="datetimeFigureOut">
              <a:rPr lang="ru-RU" smtClean="0"/>
              <a:t>23.02.2019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F19991-F6A5-4598-877E-7B02F29B13C5}" type="slidenum">
              <a:rPr lang="ru-RU" smtClean="0"/>
              <a:t>‹#›</a:t>
            </a:fld>
            <a:endParaRPr lang="ru-RU"/>
          </a:p>
        </p:txBody>
      </p:sp>
    </p:spTree>
    <p:extLst>
      <p:ext uri="{BB962C8B-B14F-4D97-AF65-F5344CB8AC3E}">
        <p14:creationId xmlns:p14="http://schemas.microsoft.com/office/powerpoint/2010/main" val="1654184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CA5A27-7387-4693-887B-E71C69D3C596}" type="datetimeFigureOut">
              <a:rPr lang="ru-RU" smtClean="0"/>
              <a:t>23.02.2019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F19991-F6A5-4598-877E-7B02F29B13C5}" type="slidenum">
              <a:rPr lang="ru-RU" smtClean="0"/>
              <a:t>‹#›</a:t>
            </a:fld>
            <a:endParaRPr lang="ru-RU"/>
          </a:p>
        </p:txBody>
      </p:sp>
    </p:spTree>
    <p:extLst>
      <p:ext uri="{BB962C8B-B14F-4D97-AF65-F5344CB8AC3E}">
        <p14:creationId xmlns:p14="http://schemas.microsoft.com/office/powerpoint/2010/main" val="31798117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38719"/>
            <a:ext cx="9153054" cy="5445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Заголовок 1"/>
          <p:cNvSpPr>
            <a:spLocks noGrp="1"/>
          </p:cNvSpPr>
          <p:nvPr>
            <p:ph type="ctrTitle"/>
          </p:nvPr>
        </p:nvSpPr>
        <p:spPr>
          <a:xfrm>
            <a:off x="681274" y="116632"/>
            <a:ext cx="7772400" cy="1470025"/>
          </a:xfrm>
        </p:spPr>
        <p:txBody>
          <a:bodyPr>
            <a:noAutofit/>
          </a:bodyPr>
          <a:lstStyle/>
          <a:p>
            <a:r>
              <a:rPr lang="uk-UA" dirty="0" smtClean="0">
                <a:latin typeface="Bahnschrift Light Condensed" panose="020B0502040204020203" pitchFamily="34" charset="0"/>
              </a:rPr>
              <a:t>Архітектурне мистецтво Київської Русі</a:t>
            </a:r>
            <a:endParaRPr lang="ru-RU" dirty="0">
              <a:latin typeface="Bahnschrift Light Condensed" panose="020B0502040204020203" pitchFamily="34" charset="0"/>
            </a:endParaRPr>
          </a:p>
        </p:txBody>
      </p:sp>
      <p:sp>
        <p:nvSpPr>
          <p:cNvPr id="3" name="Подзаголовок 2"/>
          <p:cNvSpPr>
            <a:spLocks noGrp="1"/>
          </p:cNvSpPr>
          <p:nvPr>
            <p:ph type="subTitle" idx="1"/>
          </p:nvPr>
        </p:nvSpPr>
        <p:spPr/>
        <p:txBody>
          <a:bodyPr/>
          <a:lstStyle/>
          <a:p>
            <a:endParaRPr lang="ru-RU"/>
          </a:p>
        </p:txBody>
      </p:sp>
    </p:spTree>
    <p:extLst>
      <p:ext uri="{BB962C8B-B14F-4D97-AF65-F5344CB8AC3E}">
        <p14:creationId xmlns:p14="http://schemas.microsoft.com/office/powerpoint/2010/main" val="38404343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Заголовок 1"/>
          <p:cNvSpPr>
            <a:spLocks noGrp="1"/>
          </p:cNvSpPr>
          <p:nvPr>
            <p:ph type="title"/>
          </p:nvPr>
        </p:nvSpPr>
        <p:spPr>
          <a:xfrm>
            <a:off x="395536" y="260648"/>
            <a:ext cx="8229600" cy="1143000"/>
          </a:xfrm>
        </p:spPr>
        <p:txBody>
          <a:bodyPr>
            <a:noAutofit/>
          </a:bodyPr>
          <a:lstStyle/>
          <a:p>
            <a:r>
              <a:rPr lang="ru-RU" sz="3200" b="1" dirty="0" err="1" smtClean="0">
                <a:solidFill>
                  <a:schemeClr val="bg1"/>
                </a:solidFill>
              </a:rPr>
              <a:t>Кирилівська</a:t>
            </a:r>
            <a:r>
              <a:rPr lang="ru-RU" sz="3200" b="1" dirty="0" smtClean="0">
                <a:solidFill>
                  <a:schemeClr val="bg1"/>
                </a:solidFill>
              </a:rPr>
              <a:t> </a:t>
            </a:r>
            <a:r>
              <a:rPr lang="ru-RU" sz="3200" b="1" dirty="0" err="1" smtClean="0">
                <a:solidFill>
                  <a:schemeClr val="bg1"/>
                </a:solidFill>
              </a:rPr>
              <a:t>церква</a:t>
            </a:r>
            <a:r>
              <a:rPr lang="ru-RU" sz="3200" b="1" dirty="0" smtClean="0">
                <a:solidFill>
                  <a:schemeClr val="bg1"/>
                </a:solidFill>
              </a:rPr>
              <a:t> (</a:t>
            </a:r>
            <a:r>
              <a:rPr lang="ru-RU" sz="3200" b="1" dirty="0" err="1" smtClean="0">
                <a:solidFill>
                  <a:schemeClr val="bg1"/>
                </a:solidFill>
              </a:rPr>
              <a:t>первісний</a:t>
            </a:r>
            <a:r>
              <a:rPr lang="ru-RU" sz="3200" b="1" dirty="0" smtClean="0">
                <a:solidFill>
                  <a:schemeClr val="bg1"/>
                </a:solidFill>
              </a:rPr>
              <a:t> </a:t>
            </a:r>
            <a:r>
              <a:rPr lang="ru-RU" sz="3200" b="1" dirty="0" err="1" smtClean="0">
                <a:solidFill>
                  <a:schemeClr val="bg1"/>
                </a:solidFill>
              </a:rPr>
              <a:t>загальний</a:t>
            </a:r>
            <a:r>
              <a:rPr lang="ru-RU" sz="3200" b="1" dirty="0" smtClean="0">
                <a:solidFill>
                  <a:schemeClr val="bg1"/>
                </a:solidFill>
              </a:rPr>
              <a:t> </a:t>
            </a:r>
            <a:r>
              <a:rPr lang="ru-RU" sz="3200" b="1" dirty="0" err="1" smtClean="0">
                <a:solidFill>
                  <a:schemeClr val="bg1"/>
                </a:solidFill>
              </a:rPr>
              <a:t>вигляд</a:t>
            </a:r>
            <a:r>
              <a:rPr lang="ru-RU" sz="3200" b="1" dirty="0" smtClean="0">
                <a:solidFill>
                  <a:schemeClr val="bg1"/>
                </a:solidFill>
              </a:rPr>
              <a:t>). </a:t>
            </a:r>
            <a:r>
              <a:rPr lang="ru-RU" sz="3200" b="1" dirty="0" err="1">
                <a:solidFill>
                  <a:schemeClr val="bg1"/>
                </a:solidFill>
              </a:rPr>
              <a:t>Р</a:t>
            </a:r>
            <a:r>
              <a:rPr lang="ru-RU" sz="3200" b="1" dirty="0" err="1" smtClean="0">
                <a:solidFill>
                  <a:schemeClr val="bg1"/>
                </a:solidFill>
              </a:rPr>
              <a:t>еконструкція</a:t>
            </a:r>
            <a:r>
              <a:rPr lang="ru-RU" sz="3200" b="1" dirty="0" smtClean="0">
                <a:solidFill>
                  <a:schemeClr val="bg1"/>
                </a:solidFill>
              </a:rPr>
              <a:t> Ю. С. </a:t>
            </a:r>
            <a:r>
              <a:rPr lang="ru-RU" sz="3200" b="1" dirty="0" err="1" smtClean="0">
                <a:solidFill>
                  <a:schemeClr val="bg1"/>
                </a:solidFill>
              </a:rPr>
              <a:t>Асєєва</a:t>
            </a:r>
            <a:endParaRPr lang="ru-RU" sz="3200" b="1" dirty="0">
              <a:solidFill>
                <a:schemeClr val="bg1"/>
              </a:solidFill>
            </a:endParaRPr>
          </a:p>
        </p:txBody>
      </p:sp>
    </p:spTree>
    <p:extLst>
      <p:ext uri="{BB962C8B-B14F-4D97-AF65-F5344CB8AC3E}">
        <p14:creationId xmlns:p14="http://schemas.microsoft.com/office/powerpoint/2010/main" val="56395797"/>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smConfetti">
          <a:fgClr>
            <a:schemeClr val="bg2">
              <a:lumMod val="75000"/>
            </a:schemeClr>
          </a:fgClr>
          <a:bgClr>
            <a:schemeClr val="accent3">
              <a:lumMod val="20000"/>
              <a:lumOff val="80000"/>
            </a:schemeClr>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924944"/>
            <a:ext cx="8229600" cy="1143000"/>
          </a:xfrm>
        </p:spPr>
        <p:txBody>
          <a:bodyPr>
            <a:noAutofit/>
          </a:bodyPr>
          <a:lstStyle/>
          <a:p>
            <a:pPr algn="just"/>
            <a:r>
              <a:rPr lang="ru-RU" sz="2400" b="0" i="0" dirty="0" err="1" smtClean="0">
                <a:solidFill>
                  <a:srgbClr val="000000"/>
                </a:solidFill>
                <a:effectLst/>
                <a:latin typeface="Arial"/>
              </a:rPr>
              <a:t>Головним</a:t>
            </a:r>
            <a:r>
              <a:rPr lang="ru-RU" sz="2400" b="0" i="0" dirty="0" smtClean="0">
                <a:solidFill>
                  <a:srgbClr val="000000"/>
                </a:solidFill>
                <a:effectLst/>
                <a:latin typeface="Arial"/>
              </a:rPr>
              <a:t> </a:t>
            </a:r>
            <a:r>
              <a:rPr lang="ru-RU" sz="2400" b="0" i="0" dirty="0" err="1" smtClean="0">
                <a:solidFill>
                  <a:srgbClr val="000000"/>
                </a:solidFill>
                <a:effectLst/>
                <a:latin typeface="Arial"/>
              </a:rPr>
              <a:t>структурним</a:t>
            </a:r>
            <a:r>
              <a:rPr lang="ru-RU" sz="2400" b="0" i="0" dirty="0" smtClean="0">
                <a:solidFill>
                  <a:srgbClr val="000000"/>
                </a:solidFill>
                <a:effectLst/>
                <a:latin typeface="Arial"/>
              </a:rPr>
              <a:t> </a:t>
            </a:r>
            <a:r>
              <a:rPr lang="ru-RU" sz="2400" b="0" i="0" dirty="0" err="1" smtClean="0">
                <a:solidFill>
                  <a:srgbClr val="000000"/>
                </a:solidFill>
                <a:effectLst/>
                <a:latin typeface="Arial"/>
              </a:rPr>
              <a:t>елементом</a:t>
            </a:r>
            <a:r>
              <a:rPr lang="ru-RU" sz="2400" b="0" i="0" dirty="0" smtClean="0">
                <a:solidFill>
                  <a:srgbClr val="000000"/>
                </a:solidFill>
                <a:effectLst/>
                <a:latin typeface="Arial"/>
              </a:rPr>
              <a:t> храму </a:t>
            </a:r>
            <a:r>
              <a:rPr lang="ru-RU" sz="2400" b="0" i="0" dirty="0" err="1" smtClean="0">
                <a:solidFill>
                  <a:srgbClr val="000000"/>
                </a:solidFill>
                <a:effectLst/>
                <a:latin typeface="Arial"/>
              </a:rPr>
              <a:t>був</a:t>
            </a:r>
            <a:r>
              <a:rPr lang="ru-RU" sz="2400" b="0" i="0" dirty="0" smtClean="0">
                <a:solidFill>
                  <a:srgbClr val="000000"/>
                </a:solidFill>
                <a:effectLst/>
                <a:latin typeface="Arial"/>
              </a:rPr>
              <a:t> </a:t>
            </a:r>
            <a:r>
              <a:rPr lang="ru-RU" sz="2400" b="0" i="0" dirty="0" err="1" smtClean="0">
                <a:solidFill>
                  <a:srgbClr val="000000"/>
                </a:solidFill>
                <a:effectLst/>
                <a:latin typeface="Arial"/>
              </a:rPr>
              <a:t>його</a:t>
            </a:r>
            <a:r>
              <a:rPr lang="ru-RU" sz="2400" b="0" i="0" dirty="0" smtClean="0">
                <a:solidFill>
                  <a:srgbClr val="000000"/>
                </a:solidFill>
                <a:effectLst/>
                <a:latin typeface="Arial"/>
              </a:rPr>
              <a:t> </a:t>
            </a:r>
            <a:r>
              <a:rPr lang="ru-RU" sz="2400" b="0" i="0" dirty="0" err="1" smtClean="0">
                <a:solidFill>
                  <a:srgbClr val="000000"/>
                </a:solidFill>
                <a:effectLst/>
                <a:latin typeface="Arial"/>
              </a:rPr>
              <a:t>центральний</a:t>
            </a:r>
            <a:r>
              <a:rPr lang="ru-RU" sz="2400" b="0" i="0" dirty="0" smtClean="0">
                <a:solidFill>
                  <a:srgbClr val="000000"/>
                </a:solidFill>
                <a:effectLst/>
                <a:latin typeface="Arial"/>
              </a:rPr>
              <a:t> купол. </a:t>
            </a:r>
            <a:r>
              <a:rPr lang="ru-RU" sz="2400" b="0" i="0" dirty="0" err="1" smtClean="0">
                <a:solidFill>
                  <a:srgbClr val="000000"/>
                </a:solidFill>
                <a:effectLst/>
                <a:latin typeface="Arial"/>
              </a:rPr>
              <a:t>Зсередини</a:t>
            </a:r>
            <a:r>
              <a:rPr lang="ru-RU" sz="2400" b="0" i="0" dirty="0" smtClean="0">
                <a:solidFill>
                  <a:srgbClr val="000000"/>
                </a:solidFill>
                <a:effectLst/>
                <a:latin typeface="Arial"/>
              </a:rPr>
              <a:t> тут </a:t>
            </a:r>
            <a:r>
              <a:rPr lang="ru-RU" sz="2400" b="0" i="0" dirty="0" err="1" smtClean="0">
                <a:solidFill>
                  <a:srgbClr val="000000"/>
                </a:solidFill>
                <a:effectLst/>
                <a:latin typeface="Arial"/>
              </a:rPr>
              <a:t>малювали</a:t>
            </a:r>
            <a:r>
              <a:rPr lang="ru-RU" sz="2400" b="0" i="0" dirty="0" smtClean="0">
                <a:solidFill>
                  <a:srgbClr val="000000"/>
                </a:solidFill>
                <a:effectLst/>
                <a:latin typeface="Arial"/>
              </a:rPr>
              <a:t> образ Христа-</a:t>
            </a:r>
            <a:r>
              <a:rPr lang="ru-RU" sz="2400" b="0" i="0" dirty="0" err="1" smtClean="0">
                <a:solidFill>
                  <a:srgbClr val="000000"/>
                </a:solidFill>
                <a:effectLst/>
                <a:latin typeface="Arial"/>
              </a:rPr>
              <a:t>Пантократора</a:t>
            </a:r>
            <a:r>
              <a:rPr lang="ru-RU" sz="2400" b="0" i="0" dirty="0" smtClean="0">
                <a:solidFill>
                  <a:srgbClr val="000000"/>
                </a:solidFill>
                <a:effectLst/>
                <a:latin typeface="Arial"/>
              </a:rPr>
              <a:t>, </a:t>
            </a:r>
            <a:r>
              <a:rPr lang="ru-RU" sz="2400" b="0" i="0" dirty="0" err="1" smtClean="0">
                <a:solidFill>
                  <a:srgbClr val="000000"/>
                </a:solidFill>
                <a:effectLst/>
                <a:latin typeface="Arial"/>
              </a:rPr>
              <a:t>тобто</a:t>
            </a:r>
            <a:r>
              <a:rPr lang="ru-RU" sz="2400" b="0" i="0" dirty="0" smtClean="0">
                <a:solidFill>
                  <a:srgbClr val="000000"/>
                </a:solidFill>
                <a:effectLst/>
                <a:latin typeface="Arial"/>
              </a:rPr>
              <a:t> Вседержителя. </a:t>
            </a:r>
            <a:r>
              <a:rPr lang="ru-RU" sz="2400" b="0" i="0" dirty="0" err="1" smtClean="0">
                <a:solidFill>
                  <a:srgbClr val="000000"/>
                </a:solidFill>
                <a:effectLst/>
                <a:latin typeface="Arial"/>
              </a:rPr>
              <a:t>Це</a:t>
            </a:r>
            <a:r>
              <a:rPr lang="ru-RU" sz="2400" b="0" i="0" dirty="0" smtClean="0">
                <a:solidFill>
                  <a:srgbClr val="000000"/>
                </a:solidFill>
                <a:effectLst/>
                <a:latin typeface="Arial"/>
              </a:rPr>
              <a:t> </a:t>
            </a:r>
            <a:r>
              <a:rPr lang="ru-RU" sz="2400" b="0" i="0" dirty="0" err="1" smtClean="0">
                <a:solidFill>
                  <a:srgbClr val="000000"/>
                </a:solidFill>
                <a:effectLst/>
                <a:latin typeface="Arial"/>
              </a:rPr>
              <a:t>був</a:t>
            </a:r>
            <a:r>
              <a:rPr lang="ru-RU" sz="2400" b="0" i="0" dirty="0" smtClean="0">
                <a:solidFill>
                  <a:srgbClr val="000000"/>
                </a:solidFill>
                <a:effectLst/>
                <a:latin typeface="Arial"/>
              </a:rPr>
              <a:t> </a:t>
            </a:r>
            <a:r>
              <a:rPr lang="ru-RU" sz="2400" b="0" i="0" dirty="0" err="1" smtClean="0">
                <a:solidFill>
                  <a:srgbClr val="000000"/>
                </a:solidFill>
                <a:effectLst/>
                <a:latin typeface="Arial"/>
              </a:rPr>
              <a:t>найвищий</a:t>
            </a:r>
            <a:r>
              <a:rPr lang="ru-RU" sz="2400" b="0" i="0" dirty="0" smtClean="0">
                <a:solidFill>
                  <a:srgbClr val="000000"/>
                </a:solidFill>
                <a:effectLst/>
                <a:latin typeface="Arial"/>
              </a:rPr>
              <a:t> </a:t>
            </a:r>
            <a:r>
              <a:rPr lang="ru-RU" sz="2400" b="0" i="0" dirty="0" err="1" smtClean="0">
                <a:solidFill>
                  <a:srgbClr val="000000"/>
                </a:solidFill>
                <a:effectLst/>
                <a:latin typeface="Arial"/>
              </a:rPr>
              <a:t>рівень</a:t>
            </a:r>
            <a:r>
              <a:rPr lang="ru-RU" sz="2400" b="0" i="0" dirty="0" smtClean="0">
                <a:solidFill>
                  <a:srgbClr val="000000"/>
                </a:solidFill>
                <a:effectLst/>
                <a:latin typeface="Arial"/>
              </a:rPr>
              <a:t> храму, </a:t>
            </a:r>
            <a:r>
              <a:rPr lang="ru-RU" sz="2400" b="0" i="0" dirty="0" err="1" smtClean="0">
                <a:solidFill>
                  <a:srgbClr val="000000"/>
                </a:solidFill>
                <a:effectLst/>
                <a:latin typeface="Arial"/>
              </a:rPr>
              <a:t>оскільки</a:t>
            </a:r>
            <a:r>
              <a:rPr lang="ru-RU" sz="2400" b="0" i="0" dirty="0" smtClean="0">
                <a:solidFill>
                  <a:srgbClr val="000000"/>
                </a:solidFill>
                <a:effectLst/>
                <a:latin typeface="Arial"/>
              </a:rPr>
              <a:t> за </a:t>
            </a:r>
            <a:r>
              <a:rPr lang="ru-RU" sz="2400" b="0" i="0" dirty="0" err="1" smtClean="0">
                <a:solidFill>
                  <a:srgbClr val="000000"/>
                </a:solidFill>
                <a:effectLst/>
                <a:latin typeface="Arial"/>
              </a:rPr>
              <a:t>часів</a:t>
            </a:r>
            <a:r>
              <a:rPr lang="ru-RU" sz="2400" b="0" i="0" dirty="0" smtClean="0">
                <a:solidFill>
                  <a:srgbClr val="000000"/>
                </a:solidFill>
                <a:effectLst/>
                <a:latin typeface="Arial"/>
              </a:rPr>
              <a:t> </a:t>
            </a:r>
            <a:r>
              <a:rPr lang="ru-RU" sz="2400" b="0" i="0" dirty="0" err="1" smtClean="0">
                <a:solidFill>
                  <a:srgbClr val="000000"/>
                </a:solidFill>
                <a:effectLst/>
                <a:latin typeface="Arial"/>
              </a:rPr>
              <a:t>Київської</a:t>
            </a:r>
            <a:r>
              <a:rPr lang="ru-RU" sz="2400" b="0" i="0" dirty="0" smtClean="0">
                <a:solidFill>
                  <a:srgbClr val="000000"/>
                </a:solidFill>
                <a:effectLst/>
                <a:latin typeface="Arial"/>
              </a:rPr>
              <a:t> </a:t>
            </a:r>
            <a:r>
              <a:rPr lang="ru-RU" sz="2400" b="0" i="0" dirty="0" err="1" smtClean="0">
                <a:solidFill>
                  <a:srgbClr val="000000"/>
                </a:solidFill>
                <a:effectLst/>
                <a:latin typeface="Arial"/>
              </a:rPr>
              <a:t>Русі</a:t>
            </a:r>
            <a:r>
              <a:rPr lang="ru-RU" sz="2400" b="0" i="0" dirty="0" smtClean="0">
                <a:solidFill>
                  <a:srgbClr val="000000"/>
                </a:solidFill>
                <a:effectLst/>
                <a:latin typeface="Arial"/>
              </a:rPr>
              <a:t> </a:t>
            </a:r>
            <a:r>
              <a:rPr lang="ru-RU" sz="2400" b="0" i="0" dirty="0" err="1" smtClean="0">
                <a:solidFill>
                  <a:srgbClr val="000000"/>
                </a:solidFill>
                <a:effectLst/>
                <a:latin typeface="Arial"/>
              </a:rPr>
              <a:t>дзвіниці</a:t>
            </a:r>
            <a:r>
              <a:rPr lang="ru-RU" sz="2400" b="0" i="0" dirty="0" smtClean="0">
                <a:solidFill>
                  <a:srgbClr val="000000"/>
                </a:solidFill>
                <a:effectLst/>
                <a:latin typeface="Arial"/>
              </a:rPr>
              <a:t> не </a:t>
            </a:r>
            <a:r>
              <a:rPr lang="ru-RU" sz="2400" b="0" i="0" dirty="0" err="1" smtClean="0">
                <a:solidFill>
                  <a:srgbClr val="000000"/>
                </a:solidFill>
                <a:effectLst/>
                <a:latin typeface="Arial"/>
              </a:rPr>
              <a:t>зводилися</a:t>
            </a:r>
            <a:r>
              <a:rPr lang="ru-RU" sz="2400" b="0" i="0" dirty="0" smtClean="0">
                <a:solidFill>
                  <a:srgbClr val="000000"/>
                </a:solidFill>
                <a:effectLst/>
                <a:latin typeface="Arial"/>
              </a:rPr>
              <a:t>. </a:t>
            </a:r>
            <a:r>
              <a:rPr lang="ru-RU" sz="2400" b="0" i="0" dirty="0" err="1" smtClean="0">
                <a:solidFill>
                  <a:srgbClr val="000000"/>
                </a:solidFill>
                <a:effectLst/>
                <a:latin typeface="Arial"/>
              </a:rPr>
              <a:t>Типова</a:t>
            </a:r>
            <a:r>
              <a:rPr lang="ru-RU" sz="2400" b="0" i="0" dirty="0" smtClean="0">
                <a:solidFill>
                  <a:srgbClr val="000000"/>
                </a:solidFill>
                <a:effectLst/>
                <a:latin typeface="Arial"/>
              </a:rPr>
              <a:t> </a:t>
            </a:r>
            <a:r>
              <a:rPr lang="ru-RU" sz="2400" b="0" i="0" dirty="0" err="1" smtClean="0">
                <a:solidFill>
                  <a:srgbClr val="000000"/>
                </a:solidFill>
                <a:effectLst/>
                <a:latin typeface="Arial"/>
              </a:rPr>
              <a:t>храмова</a:t>
            </a:r>
            <a:r>
              <a:rPr lang="ru-RU" sz="2400" b="0" i="0" dirty="0" smtClean="0">
                <a:solidFill>
                  <a:srgbClr val="000000"/>
                </a:solidFill>
                <a:effectLst/>
                <a:latin typeface="Arial"/>
              </a:rPr>
              <a:t> </a:t>
            </a:r>
            <a:r>
              <a:rPr lang="ru-RU" sz="2400" b="0" i="0" dirty="0" err="1" smtClean="0">
                <a:solidFill>
                  <a:srgbClr val="000000"/>
                </a:solidFill>
                <a:effectLst/>
                <a:latin typeface="Arial"/>
              </a:rPr>
              <a:t>споруда</a:t>
            </a:r>
            <a:r>
              <a:rPr lang="ru-RU" sz="2400" b="0" i="0" dirty="0" smtClean="0">
                <a:solidFill>
                  <a:srgbClr val="000000"/>
                </a:solidFill>
                <a:effectLst/>
                <a:latin typeface="Arial"/>
              </a:rPr>
              <a:t> мала один, три (</a:t>
            </a:r>
            <a:r>
              <a:rPr lang="ru-RU" sz="2400" b="0" i="0" dirty="0" err="1" smtClean="0">
                <a:solidFill>
                  <a:srgbClr val="000000"/>
                </a:solidFill>
                <a:effectLst/>
                <a:latin typeface="Arial"/>
              </a:rPr>
              <a:t>Десятинна</a:t>
            </a:r>
            <a:r>
              <a:rPr lang="ru-RU" sz="2400" b="0" i="0" dirty="0" smtClean="0">
                <a:solidFill>
                  <a:srgbClr val="000000"/>
                </a:solidFill>
                <a:effectLst/>
                <a:latin typeface="Arial"/>
              </a:rPr>
              <a:t> </a:t>
            </a:r>
            <a:r>
              <a:rPr lang="ru-RU" sz="2400" b="0" i="0" dirty="0" err="1" smtClean="0">
                <a:solidFill>
                  <a:srgbClr val="000000"/>
                </a:solidFill>
                <a:effectLst/>
                <a:latin typeface="Arial"/>
              </a:rPr>
              <a:t>церква</a:t>
            </a:r>
            <a:r>
              <a:rPr lang="ru-RU" sz="2400" b="0" i="0" dirty="0" smtClean="0">
                <a:solidFill>
                  <a:srgbClr val="000000"/>
                </a:solidFill>
                <a:effectLst/>
                <a:latin typeface="Arial"/>
              </a:rPr>
              <a:t>) </a:t>
            </a:r>
            <a:r>
              <a:rPr lang="ru-RU" sz="2400" b="0" i="0" dirty="0" err="1" smtClean="0">
                <a:solidFill>
                  <a:srgbClr val="000000"/>
                </a:solidFill>
                <a:effectLst/>
                <a:latin typeface="Arial"/>
              </a:rPr>
              <a:t>або</a:t>
            </a:r>
            <a:r>
              <a:rPr lang="ru-RU" sz="2400" b="0" i="0" dirty="0" smtClean="0">
                <a:solidFill>
                  <a:srgbClr val="000000"/>
                </a:solidFill>
                <a:effectLst/>
                <a:latin typeface="Arial"/>
              </a:rPr>
              <a:t> </a:t>
            </a:r>
            <a:r>
              <a:rPr lang="ru-RU" sz="2400" b="0" i="0" dirty="0" err="1" smtClean="0">
                <a:solidFill>
                  <a:srgbClr val="000000"/>
                </a:solidFill>
                <a:effectLst/>
                <a:latin typeface="Arial"/>
              </a:rPr>
              <a:t>п’ять</a:t>
            </a:r>
            <a:r>
              <a:rPr lang="ru-RU" sz="2400" b="0" i="0" dirty="0" smtClean="0">
                <a:solidFill>
                  <a:srgbClr val="000000"/>
                </a:solidFill>
                <a:effectLst/>
                <a:latin typeface="Arial"/>
              </a:rPr>
              <a:t> (</a:t>
            </a:r>
            <a:r>
              <a:rPr lang="ru-RU" sz="2400" b="0" i="0" dirty="0" err="1" smtClean="0">
                <a:solidFill>
                  <a:srgbClr val="000000"/>
                </a:solidFill>
                <a:effectLst/>
                <a:latin typeface="Arial"/>
              </a:rPr>
              <a:t>Софіївський</a:t>
            </a:r>
            <a:r>
              <a:rPr lang="ru-RU" sz="2400" b="0" i="0" dirty="0" smtClean="0">
                <a:solidFill>
                  <a:srgbClr val="000000"/>
                </a:solidFill>
                <a:effectLst/>
                <a:latin typeface="Arial"/>
              </a:rPr>
              <a:t> собор у </a:t>
            </a:r>
            <a:r>
              <a:rPr lang="ru-RU" sz="2400" b="0" i="0" dirty="0" err="1" smtClean="0">
                <a:solidFill>
                  <a:srgbClr val="000000"/>
                </a:solidFill>
                <a:effectLst/>
                <a:latin typeface="Arial"/>
              </a:rPr>
              <a:t>Києві</a:t>
            </a:r>
            <a:r>
              <a:rPr lang="ru-RU" sz="2400" b="0" i="0" dirty="0" smtClean="0">
                <a:solidFill>
                  <a:srgbClr val="000000"/>
                </a:solidFill>
                <a:effectLst/>
                <a:latin typeface="Arial"/>
              </a:rPr>
              <a:t>) </a:t>
            </a:r>
            <a:r>
              <a:rPr lang="ru-RU" sz="2400" b="0" i="0" dirty="0" err="1" smtClean="0">
                <a:solidFill>
                  <a:srgbClr val="000000"/>
                </a:solidFill>
                <a:effectLst/>
                <a:latin typeface="Arial"/>
              </a:rPr>
              <a:t>нефів</a:t>
            </a:r>
            <a:r>
              <a:rPr lang="ru-RU" sz="2400" b="0" i="0" dirty="0" smtClean="0">
                <a:solidFill>
                  <a:srgbClr val="000000"/>
                </a:solidFill>
                <a:effectLst/>
                <a:latin typeface="Arial"/>
              </a:rPr>
              <a:t> </a:t>
            </a:r>
            <a:r>
              <a:rPr lang="ru-RU" sz="2400" b="0" i="0" dirty="0" err="1" smtClean="0">
                <a:solidFill>
                  <a:srgbClr val="000000"/>
                </a:solidFill>
                <a:effectLst/>
                <a:latin typeface="Arial"/>
              </a:rPr>
              <a:t>відповідно</a:t>
            </a:r>
            <a:r>
              <a:rPr lang="ru-RU" sz="2400" b="0" i="0" dirty="0" smtClean="0">
                <a:solidFill>
                  <a:srgbClr val="000000"/>
                </a:solidFill>
                <a:effectLst/>
                <a:latin typeface="Arial"/>
              </a:rPr>
              <a:t> до </a:t>
            </a:r>
            <a:r>
              <a:rPr lang="ru-RU" sz="2400" b="0" i="0" dirty="0" err="1" smtClean="0">
                <a:solidFill>
                  <a:srgbClr val="000000"/>
                </a:solidFill>
                <a:effectLst/>
                <a:latin typeface="Arial"/>
              </a:rPr>
              <a:t>кількості</a:t>
            </a:r>
            <a:r>
              <a:rPr lang="ru-RU" sz="2400" b="0" i="0" dirty="0" smtClean="0">
                <a:solidFill>
                  <a:srgbClr val="000000"/>
                </a:solidFill>
                <a:effectLst/>
                <a:latin typeface="Arial"/>
              </a:rPr>
              <a:t> </a:t>
            </a:r>
            <a:r>
              <a:rPr lang="ru-RU" sz="2400" b="0" i="0" dirty="0" err="1" smtClean="0">
                <a:solidFill>
                  <a:srgbClr val="000000"/>
                </a:solidFill>
                <a:effectLst/>
                <a:latin typeface="Arial"/>
              </a:rPr>
              <a:t>вівтарів</a:t>
            </a:r>
            <a:r>
              <a:rPr lang="ru-RU" sz="2400" b="0" i="0" dirty="0" smtClean="0">
                <a:solidFill>
                  <a:srgbClr val="000000"/>
                </a:solidFill>
                <a:effectLst/>
                <a:latin typeface="Arial"/>
              </a:rPr>
              <a:t> у </a:t>
            </a:r>
            <a:r>
              <a:rPr lang="ru-RU" sz="2400" b="0" i="0" dirty="0" err="1" smtClean="0">
                <a:solidFill>
                  <a:srgbClr val="000000"/>
                </a:solidFill>
                <a:effectLst/>
                <a:latin typeface="Arial"/>
              </a:rPr>
              <a:t>храмі</a:t>
            </a:r>
            <a:r>
              <a:rPr lang="ru-RU" sz="2400" b="0" i="0" dirty="0" smtClean="0">
                <a:solidFill>
                  <a:srgbClr val="000000"/>
                </a:solidFill>
                <a:effectLst/>
                <a:latin typeface="Arial"/>
              </a:rPr>
              <a:t>. </a:t>
            </a:r>
            <a:r>
              <a:rPr lang="ru-RU" sz="2400" b="0" i="0" dirty="0" err="1" smtClean="0">
                <a:solidFill>
                  <a:srgbClr val="000000"/>
                </a:solidFill>
                <a:effectLst/>
                <a:latin typeface="Arial"/>
              </a:rPr>
              <a:t>Внутрішній</a:t>
            </a:r>
            <a:r>
              <a:rPr lang="ru-RU" sz="2400" b="0" i="0" dirty="0" smtClean="0">
                <a:solidFill>
                  <a:srgbClr val="000000"/>
                </a:solidFill>
                <a:effectLst/>
                <a:latin typeface="Arial"/>
              </a:rPr>
              <a:t> </a:t>
            </a:r>
            <a:r>
              <a:rPr lang="ru-RU" sz="2400" b="0" i="0" dirty="0" err="1" smtClean="0">
                <a:solidFill>
                  <a:srgbClr val="000000"/>
                </a:solidFill>
                <a:effectLst/>
                <a:latin typeface="Arial"/>
              </a:rPr>
              <a:t>простір</a:t>
            </a:r>
            <a:r>
              <a:rPr lang="ru-RU" sz="2400" b="0" i="0" dirty="0" smtClean="0">
                <a:solidFill>
                  <a:srgbClr val="000000"/>
                </a:solidFill>
                <a:effectLst/>
                <a:latin typeface="Arial"/>
              </a:rPr>
              <a:t> </a:t>
            </a:r>
            <a:r>
              <a:rPr lang="ru-RU" sz="2400" b="0" i="0" dirty="0" err="1" smtClean="0">
                <a:solidFill>
                  <a:srgbClr val="000000"/>
                </a:solidFill>
                <a:effectLst/>
                <a:latin typeface="Arial"/>
              </a:rPr>
              <a:t>культових</a:t>
            </a:r>
            <a:r>
              <a:rPr lang="ru-RU" sz="2400" b="0" i="0" dirty="0" smtClean="0">
                <a:solidFill>
                  <a:srgbClr val="000000"/>
                </a:solidFill>
                <a:effectLst/>
                <a:latin typeface="Arial"/>
              </a:rPr>
              <a:t> </a:t>
            </a:r>
            <a:r>
              <a:rPr lang="ru-RU" sz="2400" b="0" i="0" dirty="0" err="1" smtClean="0">
                <a:solidFill>
                  <a:srgbClr val="000000"/>
                </a:solidFill>
                <a:effectLst/>
                <a:latin typeface="Arial"/>
              </a:rPr>
              <a:t>споруд</a:t>
            </a:r>
            <a:r>
              <a:rPr lang="ru-RU" sz="2400" b="0" i="0" dirty="0" smtClean="0">
                <a:solidFill>
                  <a:srgbClr val="000000"/>
                </a:solidFill>
                <a:effectLst/>
                <a:latin typeface="Arial"/>
              </a:rPr>
              <a:t> </a:t>
            </a:r>
            <a:r>
              <a:rPr lang="ru-RU" sz="2400" b="0" i="0" dirty="0" err="1" smtClean="0">
                <a:solidFill>
                  <a:srgbClr val="000000"/>
                </a:solidFill>
                <a:effectLst/>
                <a:latin typeface="Arial"/>
              </a:rPr>
              <a:t>оздоблювали</a:t>
            </a:r>
            <a:r>
              <a:rPr lang="ru-RU" sz="2400" b="0" i="0" dirty="0" smtClean="0">
                <a:solidFill>
                  <a:srgbClr val="000000"/>
                </a:solidFill>
                <a:effectLst/>
                <a:latin typeface="Arial"/>
              </a:rPr>
              <a:t> </a:t>
            </a:r>
            <a:r>
              <a:rPr lang="ru-RU" sz="2400" b="0" i="0" dirty="0" err="1" smtClean="0">
                <a:solidFill>
                  <a:srgbClr val="000000"/>
                </a:solidFill>
                <a:effectLst/>
                <a:latin typeface="Arial"/>
              </a:rPr>
              <a:t>мармуровими</a:t>
            </a:r>
            <a:r>
              <a:rPr lang="ru-RU" sz="2400" b="0" i="0" dirty="0" smtClean="0">
                <a:solidFill>
                  <a:srgbClr val="000000"/>
                </a:solidFill>
                <a:effectLst/>
                <a:latin typeface="Arial"/>
              </a:rPr>
              <a:t> колонами, </a:t>
            </a:r>
            <a:r>
              <a:rPr lang="ru-RU" sz="2400" b="0" i="0" dirty="0" err="1" smtClean="0">
                <a:solidFill>
                  <a:srgbClr val="000000"/>
                </a:solidFill>
                <a:effectLst/>
                <a:latin typeface="Arial"/>
              </a:rPr>
              <a:t>капітелями</a:t>
            </a:r>
            <a:r>
              <a:rPr lang="ru-RU" sz="2400" b="0" i="0" dirty="0" smtClean="0">
                <a:solidFill>
                  <a:srgbClr val="000000"/>
                </a:solidFill>
                <a:effectLst/>
                <a:latin typeface="Arial"/>
              </a:rPr>
              <a:t>, </a:t>
            </a:r>
            <a:r>
              <a:rPr lang="ru-RU" sz="2400" b="0" i="0" dirty="0" err="1" smtClean="0">
                <a:solidFill>
                  <a:srgbClr val="000000"/>
                </a:solidFill>
                <a:effectLst/>
                <a:latin typeface="Arial"/>
              </a:rPr>
              <a:t>монументальними</a:t>
            </a:r>
            <a:r>
              <a:rPr lang="ru-RU" sz="2400" b="0" i="0" dirty="0" smtClean="0">
                <a:solidFill>
                  <a:srgbClr val="000000"/>
                </a:solidFill>
                <a:effectLst/>
                <a:latin typeface="Arial"/>
              </a:rPr>
              <a:t> </a:t>
            </a:r>
            <a:r>
              <a:rPr lang="ru-RU" sz="2400" b="0" i="0" dirty="0" err="1" smtClean="0">
                <a:solidFill>
                  <a:srgbClr val="000000"/>
                </a:solidFill>
                <a:effectLst/>
                <a:latin typeface="Arial"/>
              </a:rPr>
              <a:t>мозаїчними</a:t>
            </a:r>
            <a:r>
              <a:rPr lang="ru-RU" sz="2400" b="0" i="0" dirty="0" smtClean="0">
                <a:solidFill>
                  <a:srgbClr val="000000"/>
                </a:solidFill>
                <a:effectLst/>
                <a:latin typeface="Arial"/>
              </a:rPr>
              <a:t> панно та фресками. Для </a:t>
            </a:r>
            <a:r>
              <a:rPr lang="ru-RU" sz="2400" b="0" i="0" dirty="0" err="1" smtClean="0">
                <a:solidFill>
                  <a:srgbClr val="000000"/>
                </a:solidFill>
                <a:effectLst/>
                <a:latin typeface="Arial"/>
              </a:rPr>
              <a:t>полегшення</a:t>
            </a:r>
            <a:r>
              <a:rPr lang="ru-RU" sz="2400" b="0" i="0" dirty="0" smtClean="0">
                <a:solidFill>
                  <a:srgbClr val="000000"/>
                </a:solidFill>
                <a:effectLst/>
                <a:latin typeface="Arial"/>
              </a:rPr>
              <a:t> </a:t>
            </a:r>
            <a:r>
              <a:rPr lang="ru-RU" sz="2400" b="0" i="0" dirty="0" err="1" smtClean="0">
                <a:solidFill>
                  <a:srgbClr val="000000"/>
                </a:solidFill>
                <a:effectLst/>
                <a:latin typeface="Arial"/>
              </a:rPr>
              <a:t>будівлі</a:t>
            </a:r>
            <a:r>
              <a:rPr lang="ru-RU" sz="2400" b="0" i="0" dirty="0" smtClean="0">
                <a:solidFill>
                  <a:srgbClr val="000000"/>
                </a:solidFill>
                <a:effectLst/>
                <a:latin typeface="Arial"/>
              </a:rPr>
              <a:t> та </a:t>
            </a:r>
            <a:r>
              <a:rPr lang="ru-RU" sz="2400" b="0" i="0" dirty="0" err="1" smtClean="0">
                <a:solidFill>
                  <a:srgbClr val="000000"/>
                </a:solidFill>
                <a:effectLst/>
                <a:latin typeface="Arial"/>
              </a:rPr>
              <a:t>поліпшення</a:t>
            </a:r>
            <a:r>
              <a:rPr lang="ru-RU" sz="2400" b="0" i="0" dirty="0" smtClean="0">
                <a:solidFill>
                  <a:srgbClr val="000000"/>
                </a:solidFill>
                <a:effectLst/>
                <a:latin typeface="Arial"/>
              </a:rPr>
              <a:t> </a:t>
            </a:r>
            <a:r>
              <a:rPr lang="ru-RU" sz="2400" b="0" i="0" dirty="0" err="1" smtClean="0">
                <a:solidFill>
                  <a:srgbClr val="000000"/>
                </a:solidFill>
                <a:effectLst/>
                <a:latin typeface="Arial"/>
              </a:rPr>
              <a:t>її</a:t>
            </a:r>
            <a:r>
              <a:rPr lang="ru-RU" sz="2400" b="0" i="0" dirty="0" smtClean="0">
                <a:solidFill>
                  <a:srgbClr val="000000"/>
                </a:solidFill>
                <a:effectLst/>
                <a:latin typeface="Arial"/>
              </a:rPr>
              <a:t> акустики </a:t>
            </a:r>
            <a:r>
              <a:rPr lang="ru-RU" sz="2400" b="0" i="0" dirty="0" err="1" smtClean="0">
                <a:solidFill>
                  <a:srgbClr val="000000"/>
                </a:solidFill>
                <a:effectLst/>
                <a:latin typeface="Arial"/>
              </a:rPr>
              <a:t>робили</a:t>
            </a:r>
            <a:r>
              <a:rPr lang="ru-RU" sz="2400" b="0" i="0" dirty="0" smtClean="0">
                <a:solidFill>
                  <a:srgbClr val="000000"/>
                </a:solidFill>
                <a:effectLst/>
                <a:latin typeface="Arial"/>
              </a:rPr>
              <a:t> голосники – </a:t>
            </a:r>
            <a:r>
              <a:rPr lang="ru-RU" sz="2400" b="0" i="0" dirty="0" err="1" smtClean="0">
                <a:solidFill>
                  <a:srgbClr val="000000"/>
                </a:solidFill>
                <a:effectLst/>
                <a:latin typeface="Arial"/>
              </a:rPr>
              <a:t>порожнину</a:t>
            </a:r>
            <a:r>
              <a:rPr lang="ru-RU" sz="2400" b="0" i="0" dirty="0" smtClean="0">
                <a:solidFill>
                  <a:srgbClr val="000000"/>
                </a:solidFill>
                <a:effectLst/>
                <a:latin typeface="Arial"/>
              </a:rPr>
              <a:t> в </a:t>
            </a:r>
            <a:r>
              <a:rPr lang="ru-RU" sz="2400" b="0" i="0" dirty="0" err="1" smtClean="0">
                <a:solidFill>
                  <a:srgbClr val="000000"/>
                </a:solidFill>
                <a:effectLst/>
                <a:latin typeface="Arial"/>
              </a:rPr>
              <a:t>товщі</a:t>
            </a:r>
            <a:r>
              <a:rPr lang="ru-RU" sz="2400" b="0" i="0" dirty="0" smtClean="0">
                <a:solidFill>
                  <a:srgbClr val="000000"/>
                </a:solidFill>
                <a:effectLst/>
                <a:latin typeface="Arial"/>
              </a:rPr>
              <a:t> </a:t>
            </a:r>
            <a:r>
              <a:rPr lang="ru-RU" sz="2400" b="0" i="0" dirty="0" err="1" smtClean="0">
                <a:solidFill>
                  <a:srgbClr val="000000"/>
                </a:solidFill>
                <a:effectLst/>
                <a:latin typeface="Arial"/>
              </a:rPr>
              <a:t>стіни</a:t>
            </a:r>
            <a:r>
              <a:rPr lang="ru-RU" sz="2400" b="0" i="0" dirty="0" smtClean="0">
                <a:solidFill>
                  <a:srgbClr val="000000"/>
                </a:solidFill>
                <a:effectLst/>
                <a:latin typeface="Arial"/>
              </a:rPr>
              <a:t>, в яку </a:t>
            </a:r>
            <a:r>
              <a:rPr lang="ru-RU" sz="2400" b="0" i="0" dirty="0" err="1" smtClean="0">
                <a:solidFill>
                  <a:srgbClr val="000000"/>
                </a:solidFill>
                <a:effectLst/>
                <a:latin typeface="Arial"/>
              </a:rPr>
              <a:t>закладали</a:t>
            </a:r>
            <a:r>
              <a:rPr lang="ru-RU" sz="2400" b="0" i="0" dirty="0" smtClean="0">
                <a:solidFill>
                  <a:srgbClr val="000000"/>
                </a:solidFill>
                <a:effectLst/>
                <a:latin typeface="Arial"/>
              </a:rPr>
              <a:t> </a:t>
            </a:r>
            <a:r>
              <a:rPr lang="ru-RU" sz="2400" b="0" i="0" dirty="0" err="1" smtClean="0">
                <a:solidFill>
                  <a:srgbClr val="000000"/>
                </a:solidFill>
                <a:effectLst/>
                <a:latin typeface="Arial"/>
              </a:rPr>
              <a:t>глечики</a:t>
            </a:r>
            <a:r>
              <a:rPr lang="ru-RU" sz="2400" b="0" i="0" dirty="0" smtClean="0">
                <a:solidFill>
                  <a:srgbClr val="000000"/>
                </a:solidFill>
                <a:effectLst/>
                <a:latin typeface="Arial"/>
              </a:rPr>
              <a:t>. </a:t>
            </a:r>
            <a:r>
              <a:rPr lang="ru-RU" sz="2400" b="0" i="0" dirty="0" err="1" smtClean="0">
                <a:solidFill>
                  <a:srgbClr val="000000"/>
                </a:solidFill>
                <a:effectLst/>
                <a:latin typeface="Arial"/>
              </a:rPr>
              <a:t>Вікон</a:t>
            </a:r>
            <a:r>
              <a:rPr lang="ru-RU" sz="2400" b="0" i="0" dirty="0" smtClean="0">
                <a:solidFill>
                  <a:srgbClr val="000000"/>
                </a:solidFill>
                <a:effectLst/>
                <a:latin typeface="Arial"/>
              </a:rPr>
              <a:t> у </a:t>
            </a:r>
            <a:r>
              <a:rPr lang="ru-RU" sz="2400" b="0" i="0" dirty="0" err="1" smtClean="0">
                <a:solidFill>
                  <a:srgbClr val="000000"/>
                </a:solidFill>
                <a:effectLst/>
                <a:latin typeface="Arial"/>
              </a:rPr>
              <a:t>стінах</a:t>
            </a:r>
            <a:r>
              <a:rPr lang="ru-RU" sz="2400" b="0" i="0" dirty="0" smtClean="0">
                <a:solidFill>
                  <a:srgbClr val="000000"/>
                </a:solidFill>
                <a:effectLst/>
                <a:latin typeface="Arial"/>
              </a:rPr>
              <a:t> </a:t>
            </a:r>
            <a:r>
              <a:rPr lang="ru-RU" sz="2400" b="0" i="0" dirty="0" err="1" smtClean="0">
                <a:solidFill>
                  <a:srgbClr val="000000"/>
                </a:solidFill>
                <a:effectLst/>
                <a:latin typeface="Arial"/>
              </a:rPr>
              <a:t>давньоукраїнських</a:t>
            </a:r>
            <a:r>
              <a:rPr lang="ru-RU" sz="2400" b="0" i="0" dirty="0" smtClean="0">
                <a:solidFill>
                  <a:srgbClr val="000000"/>
                </a:solidFill>
                <a:effectLst/>
                <a:latin typeface="Arial"/>
              </a:rPr>
              <a:t> </a:t>
            </a:r>
            <a:r>
              <a:rPr lang="ru-RU" sz="2400" b="0" i="0" dirty="0" err="1" smtClean="0">
                <a:solidFill>
                  <a:srgbClr val="000000"/>
                </a:solidFill>
                <a:effectLst/>
                <a:latin typeface="Arial"/>
              </a:rPr>
              <a:t>храмів</a:t>
            </a:r>
            <a:r>
              <a:rPr lang="ru-RU" sz="2400" b="0" i="0" dirty="0" smtClean="0">
                <a:solidFill>
                  <a:srgbClr val="000000"/>
                </a:solidFill>
                <a:effectLst/>
                <a:latin typeface="Arial"/>
              </a:rPr>
              <a:t> </a:t>
            </a:r>
            <a:r>
              <a:rPr lang="ru-RU" sz="2400" b="0" i="0" dirty="0" err="1" smtClean="0">
                <a:solidFill>
                  <a:srgbClr val="000000"/>
                </a:solidFill>
                <a:effectLst/>
                <a:latin typeface="Arial"/>
              </a:rPr>
              <a:t>було</a:t>
            </a:r>
            <a:r>
              <a:rPr lang="ru-RU" sz="2400" b="0" i="0" dirty="0" smtClean="0">
                <a:solidFill>
                  <a:srgbClr val="000000"/>
                </a:solidFill>
                <a:effectLst/>
                <a:latin typeface="Arial"/>
              </a:rPr>
              <a:t> </a:t>
            </a:r>
            <a:r>
              <a:rPr lang="ru-RU" sz="2400" b="0" i="0" dirty="0" err="1" smtClean="0">
                <a:solidFill>
                  <a:srgbClr val="000000"/>
                </a:solidFill>
                <a:effectLst/>
                <a:latin typeface="Arial"/>
              </a:rPr>
              <a:t>небагато</a:t>
            </a:r>
            <a:r>
              <a:rPr lang="ru-RU" sz="2400" b="0" i="0" dirty="0" smtClean="0">
                <a:solidFill>
                  <a:srgbClr val="000000"/>
                </a:solidFill>
                <a:effectLst/>
                <a:latin typeface="Arial"/>
              </a:rPr>
              <a:t>. </a:t>
            </a:r>
            <a:r>
              <a:rPr lang="ru-RU" sz="2400" b="0" i="0" dirty="0" err="1" smtClean="0">
                <a:solidFill>
                  <a:srgbClr val="000000"/>
                </a:solidFill>
                <a:effectLst/>
                <a:latin typeface="Arial"/>
              </a:rPr>
              <a:t>Напівтемне</a:t>
            </a:r>
            <a:r>
              <a:rPr lang="ru-RU" sz="2400" b="0" i="0" dirty="0" smtClean="0">
                <a:solidFill>
                  <a:srgbClr val="000000"/>
                </a:solidFill>
                <a:effectLst/>
                <a:latin typeface="Arial"/>
              </a:rPr>
              <a:t> </a:t>
            </a:r>
            <a:r>
              <a:rPr lang="ru-RU" sz="2400" b="0" i="0" dirty="0" err="1" smtClean="0">
                <a:solidFill>
                  <a:srgbClr val="000000"/>
                </a:solidFill>
                <a:effectLst/>
                <a:latin typeface="Arial"/>
              </a:rPr>
              <a:t>приміщення</a:t>
            </a:r>
            <a:r>
              <a:rPr lang="ru-RU" sz="2400" b="0" i="0" dirty="0" smtClean="0">
                <a:solidFill>
                  <a:srgbClr val="000000"/>
                </a:solidFill>
                <a:effectLst/>
                <a:latin typeface="Arial"/>
              </a:rPr>
              <a:t> </a:t>
            </a:r>
            <a:r>
              <a:rPr lang="ru-RU" sz="2400" b="0" i="0" dirty="0" err="1" smtClean="0">
                <a:solidFill>
                  <a:srgbClr val="000000"/>
                </a:solidFill>
                <a:effectLst/>
                <a:latin typeface="Arial"/>
              </a:rPr>
              <a:t>освітлювалось</a:t>
            </a:r>
            <a:r>
              <a:rPr lang="ru-RU" sz="2400" b="0" i="0" dirty="0" smtClean="0">
                <a:solidFill>
                  <a:srgbClr val="000000"/>
                </a:solidFill>
                <a:effectLst/>
                <a:latin typeface="Arial"/>
              </a:rPr>
              <a:t> </a:t>
            </a:r>
            <a:r>
              <a:rPr lang="ru-RU" sz="2400" b="0" i="0" dirty="0" err="1" smtClean="0">
                <a:solidFill>
                  <a:srgbClr val="000000"/>
                </a:solidFill>
                <a:effectLst/>
                <a:latin typeface="Arial"/>
              </a:rPr>
              <a:t>промінням</a:t>
            </a:r>
            <a:r>
              <a:rPr lang="ru-RU" sz="2400" b="0" i="0" dirty="0" smtClean="0">
                <a:solidFill>
                  <a:srgbClr val="000000"/>
                </a:solidFill>
                <a:effectLst/>
                <a:latin typeface="Arial"/>
              </a:rPr>
              <a:t> з-</a:t>
            </a:r>
            <a:r>
              <a:rPr lang="ru-RU" sz="2400" b="0" i="0" dirty="0" err="1" smtClean="0">
                <a:solidFill>
                  <a:srgbClr val="000000"/>
                </a:solidFill>
                <a:effectLst/>
                <a:latin typeface="Arial"/>
              </a:rPr>
              <a:t>під</a:t>
            </a:r>
            <a:r>
              <a:rPr lang="ru-RU" sz="2400" b="0" i="0" dirty="0" smtClean="0">
                <a:solidFill>
                  <a:srgbClr val="000000"/>
                </a:solidFill>
                <a:effectLst/>
                <a:latin typeface="Arial"/>
              </a:rPr>
              <a:t> центрального купола та </a:t>
            </a:r>
            <a:r>
              <a:rPr lang="ru-RU" sz="2400" b="0" i="0" dirty="0" err="1" smtClean="0">
                <a:solidFill>
                  <a:srgbClr val="000000"/>
                </a:solidFill>
                <a:effectLst/>
                <a:latin typeface="Arial"/>
              </a:rPr>
              <a:t>свічками</a:t>
            </a:r>
            <a:r>
              <a:rPr lang="ru-RU" sz="2400" b="0" i="0" dirty="0" smtClean="0">
                <a:solidFill>
                  <a:srgbClr val="000000"/>
                </a:solidFill>
                <a:effectLst/>
                <a:latin typeface="Arial"/>
              </a:rPr>
              <a:t>.</a:t>
            </a:r>
            <a:endParaRPr lang="ru-RU" sz="2400" dirty="0"/>
          </a:p>
        </p:txBody>
      </p:sp>
      <p:sp>
        <p:nvSpPr>
          <p:cNvPr id="3" name="Объект 2"/>
          <p:cNvSpPr>
            <a:spLocks noGrp="1"/>
          </p:cNvSpPr>
          <p:nvPr>
            <p:ph idx="1"/>
          </p:nvPr>
        </p:nvSpPr>
        <p:spPr>
          <a:xfrm>
            <a:off x="7164288" y="4293096"/>
            <a:ext cx="1522512" cy="1833067"/>
          </a:xfrm>
        </p:spPr>
        <p:txBody>
          <a:bodyPr/>
          <a:lstStyle/>
          <a:p>
            <a:endParaRPr lang="ru-RU" dirty="0"/>
          </a:p>
        </p:txBody>
      </p:sp>
    </p:spTree>
    <p:extLst>
      <p:ext uri="{BB962C8B-B14F-4D97-AF65-F5344CB8AC3E}">
        <p14:creationId xmlns:p14="http://schemas.microsoft.com/office/powerpoint/2010/main" val="19322631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smConfetti">
          <a:fgClr>
            <a:schemeClr val="bg2">
              <a:lumMod val="50000"/>
            </a:schemeClr>
          </a:fgClr>
          <a:bgClr>
            <a:schemeClr val="accent3">
              <a:lumMod val="20000"/>
              <a:lumOff val="80000"/>
            </a:schemeClr>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780928"/>
            <a:ext cx="8229600" cy="1143000"/>
          </a:xfrm>
        </p:spPr>
        <p:txBody>
          <a:bodyPr>
            <a:noAutofit/>
          </a:bodyPr>
          <a:lstStyle/>
          <a:p>
            <a:pPr algn="just"/>
            <a:r>
              <a:rPr lang="ru-RU" sz="2400" dirty="0" err="1" smtClean="0"/>
              <a:t>Перлиною</a:t>
            </a:r>
            <a:r>
              <a:rPr lang="ru-RU" sz="2400" dirty="0" smtClean="0"/>
              <a:t> </a:t>
            </a:r>
            <a:r>
              <a:rPr lang="ru-RU" sz="2400" dirty="0" err="1" smtClean="0"/>
              <a:t>архітектурного</a:t>
            </a:r>
            <a:r>
              <a:rPr lang="ru-RU" sz="2400" dirty="0" smtClean="0"/>
              <a:t> </a:t>
            </a:r>
            <a:r>
              <a:rPr lang="ru-RU" sz="2400" dirty="0" err="1" smtClean="0"/>
              <a:t>мистецтва</a:t>
            </a:r>
            <a:r>
              <a:rPr lang="ru-RU" sz="2400" dirty="0" smtClean="0"/>
              <a:t> того часу є </a:t>
            </a:r>
            <a:r>
              <a:rPr lang="ru-RU" sz="2400" dirty="0" err="1" smtClean="0"/>
              <a:t>Софія</a:t>
            </a:r>
            <a:r>
              <a:rPr lang="ru-RU" sz="2400" dirty="0" smtClean="0"/>
              <a:t> </a:t>
            </a:r>
            <a:r>
              <a:rPr lang="ru-RU" sz="2400" dirty="0" err="1" smtClean="0"/>
              <a:t>Київська</a:t>
            </a:r>
            <a:r>
              <a:rPr lang="ru-RU" sz="2400" dirty="0" smtClean="0"/>
              <a:t> — </a:t>
            </a:r>
            <a:r>
              <a:rPr lang="ru-RU" sz="2400" dirty="0" err="1" smtClean="0"/>
              <a:t>найвеличніший</a:t>
            </a:r>
            <a:r>
              <a:rPr lang="ru-RU" sz="2400" dirty="0" smtClean="0"/>
              <a:t> храм, </a:t>
            </a:r>
            <a:r>
              <a:rPr lang="ru-RU" sz="2400" dirty="0" err="1" smtClean="0"/>
              <a:t>який</a:t>
            </a:r>
            <a:r>
              <a:rPr lang="ru-RU" sz="2400" dirty="0" smtClean="0"/>
              <a:t> і </a:t>
            </a:r>
            <a:r>
              <a:rPr lang="ru-RU" sz="2400" dirty="0" err="1" smtClean="0"/>
              <a:t>нині</a:t>
            </a:r>
            <a:r>
              <a:rPr lang="ru-RU" sz="2400" dirty="0" smtClean="0"/>
              <a:t> </a:t>
            </a:r>
            <a:r>
              <a:rPr lang="ru-RU" sz="2400" dirty="0" err="1" smtClean="0"/>
              <a:t>належить</a:t>
            </a:r>
            <a:r>
              <a:rPr lang="ru-RU" sz="2400" dirty="0" smtClean="0"/>
              <a:t> до </a:t>
            </a:r>
            <a:r>
              <a:rPr lang="ru-RU" sz="2400" dirty="0" err="1" smtClean="0"/>
              <a:t>визначних</a:t>
            </a:r>
            <a:r>
              <a:rPr lang="ru-RU" sz="2400" dirty="0" smtClean="0"/>
              <a:t> </a:t>
            </a:r>
            <a:r>
              <a:rPr lang="ru-RU" sz="2400" dirty="0" err="1" smtClean="0"/>
              <a:t>пам’яток</a:t>
            </a:r>
            <a:r>
              <a:rPr lang="ru-RU" sz="2400" dirty="0" smtClean="0"/>
              <a:t> </a:t>
            </a:r>
            <a:r>
              <a:rPr lang="ru-RU" sz="2400" dirty="0" err="1" smtClean="0"/>
              <a:t>світової</a:t>
            </a:r>
            <a:r>
              <a:rPr lang="ru-RU" sz="2400" dirty="0" smtClean="0"/>
              <a:t> </a:t>
            </a:r>
            <a:r>
              <a:rPr lang="ru-RU" sz="2400" dirty="0" err="1" smtClean="0"/>
              <a:t>архітектури</a:t>
            </a:r>
            <a:r>
              <a:rPr lang="ru-RU" sz="2400" dirty="0" smtClean="0"/>
              <a:t>. </a:t>
            </a:r>
            <a:r>
              <a:rPr lang="ru-RU" sz="2400" dirty="0" err="1" smtClean="0"/>
              <a:t>Софійський</a:t>
            </a:r>
            <a:r>
              <a:rPr lang="ru-RU" sz="2400" dirty="0" smtClean="0"/>
              <a:t> собор у </a:t>
            </a:r>
            <a:r>
              <a:rPr lang="ru-RU" sz="2400" dirty="0" err="1" smtClean="0"/>
              <a:t>Києві</a:t>
            </a:r>
            <a:r>
              <a:rPr lang="ru-RU" sz="2400" dirty="0" smtClean="0"/>
              <a:t> </a:t>
            </a:r>
            <a:r>
              <a:rPr lang="ru-RU" sz="2400" dirty="0" err="1" smtClean="0"/>
              <a:t>належить</a:t>
            </a:r>
            <a:r>
              <a:rPr lang="ru-RU" sz="2400" dirty="0" smtClean="0"/>
              <a:t> до </a:t>
            </a:r>
            <a:r>
              <a:rPr lang="ru-RU" sz="2400" dirty="0" err="1" smtClean="0"/>
              <a:t>поширених</a:t>
            </a:r>
            <a:r>
              <a:rPr lang="ru-RU" sz="2400" dirty="0" smtClean="0"/>
              <a:t> у </a:t>
            </a:r>
            <a:r>
              <a:rPr lang="ru-RU" sz="2400" dirty="0" err="1" smtClean="0"/>
              <a:t>візантійській</a:t>
            </a:r>
            <a:r>
              <a:rPr lang="ru-RU" sz="2400" dirty="0" smtClean="0"/>
              <a:t> </a:t>
            </a:r>
            <a:r>
              <a:rPr lang="ru-RU" sz="2400" dirty="0" err="1" smtClean="0"/>
              <a:t>архітектурі</a:t>
            </a:r>
            <a:r>
              <a:rPr lang="ru-RU" sz="2400" dirty="0" smtClean="0"/>
              <a:t> </a:t>
            </a:r>
            <a:r>
              <a:rPr lang="ru-RU" sz="2400" dirty="0" err="1" smtClean="0"/>
              <a:t>п’ятинефних</a:t>
            </a:r>
            <a:r>
              <a:rPr lang="ru-RU" sz="2400" dirty="0" smtClean="0"/>
              <a:t> </a:t>
            </a:r>
            <a:r>
              <a:rPr lang="ru-RU" sz="2400" dirty="0" err="1" smtClean="0"/>
              <a:t>хрестово-купольних</a:t>
            </a:r>
            <a:r>
              <a:rPr lang="ru-RU" sz="2400" dirty="0" smtClean="0"/>
              <a:t> </a:t>
            </a:r>
            <a:r>
              <a:rPr lang="ru-RU" sz="2400" dirty="0" err="1" smtClean="0"/>
              <a:t>храмів</a:t>
            </a:r>
            <a:r>
              <a:rPr lang="ru-RU" sz="2400" dirty="0" smtClean="0"/>
              <a:t>, але </a:t>
            </a:r>
            <a:r>
              <a:rPr lang="ru-RU" sz="2400" dirty="0" err="1" smtClean="0"/>
              <a:t>він</a:t>
            </a:r>
            <a:r>
              <a:rPr lang="ru-RU" sz="2400" dirty="0" smtClean="0"/>
              <a:t> є </a:t>
            </a:r>
            <a:r>
              <a:rPr lang="ru-RU" sz="2400" dirty="0" err="1" smtClean="0"/>
              <a:t>яскравим</a:t>
            </a:r>
            <a:r>
              <a:rPr lang="ru-RU" sz="2400" dirty="0" smtClean="0"/>
              <a:t> </a:t>
            </a:r>
            <a:r>
              <a:rPr lang="ru-RU" sz="2400" dirty="0" err="1" smtClean="0"/>
              <a:t>свідченням</a:t>
            </a:r>
            <a:r>
              <a:rPr lang="ru-RU" sz="2400" dirty="0" smtClean="0"/>
              <a:t> того, </a:t>
            </a:r>
            <a:r>
              <a:rPr lang="ru-RU" sz="2400" dirty="0" err="1" smtClean="0"/>
              <a:t>що</a:t>
            </a:r>
            <a:r>
              <a:rPr lang="ru-RU" sz="2400" dirty="0" smtClean="0"/>
              <a:t> </a:t>
            </a:r>
            <a:r>
              <a:rPr lang="ru-RU" sz="2400" dirty="0" err="1" smtClean="0"/>
              <a:t>майстри</a:t>
            </a:r>
            <a:r>
              <a:rPr lang="ru-RU" sz="2400" dirty="0" smtClean="0"/>
              <a:t> </a:t>
            </a:r>
            <a:r>
              <a:rPr lang="ru-RU" sz="2400" dirty="0" err="1" smtClean="0"/>
              <a:t>прагнули</a:t>
            </a:r>
            <a:r>
              <a:rPr lang="ru-RU" sz="2400" dirty="0" smtClean="0"/>
              <a:t> до </a:t>
            </a:r>
            <a:r>
              <a:rPr lang="ru-RU" sz="2400" dirty="0" err="1" smtClean="0"/>
              <a:t>створення</a:t>
            </a:r>
            <a:r>
              <a:rPr lang="ru-RU" sz="2400" dirty="0" smtClean="0"/>
              <a:t> </a:t>
            </a:r>
            <a:r>
              <a:rPr lang="ru-RU" sz="2400" dirty="0" err="1" smtClean="0"/>
              <a:t>власного</a:t>
            </a:r>
            <a:r>
              <a:rPr lang="ru-RU" sz="2400" dirty="0" smtClean="0"/>
              <a:t> стилю. </a:t>
            </a:r>
            <a:r>
              <a:rPr lang="ru-RU" sz="2400" dirty="0" err="1" smtClean="0"/>
              <a:t>Багатоглав’я</a:t>
            </a:r>
            <a:r>
              <a:rPr lang="ru-RU" sz="2400" dirty="0" smtClean="0"/>
              <a:t>, </a:t>
            </a:r>
            <a:r>
              <a:rPr lang="ru-RU" sz="2400" dirty="0" err="1" smtClean="0"/>
              <a:t>пірамідальність</a:t>
            </a:r>
            <a:r>
              <a:rPr lang="ru-RU" sz="2400" dirty="0" smtClean="0"/>
              <a:t> </a:t>
            </a:r>
            <a:r>
              <a:rPr lang="ru-RU" sz="2400" dirty="0" err="1" smtClean="0"/>
              <a:t>композиції</a:t>
            </a:r>
            <a:r>
              <a:rPr lang="ru-RU" sz="2400" dirty="0" smtClean="0"/>
              <a:t>, </a:t>
            </a:r>
            <a:r>
              <a:rPr lang="ru-RU" sz="2400" dirty="0" err="1" smtClean="0"/>
              <a:t>оригінальна</a:t>
            </a:r>
            <a:r>
              <a:rPr lang="ru-RU" sz="2400" dirty="0" smtClean="0"/>
              <a:t> кладка </a:t>
            </a:r>
            <a:r>
              <a:rPr lang="ru-RU" sz="2400" dirty="0" err="1" smtClean="0"/>
              <a:t>стін</a:t>
            </a:r>
            <a:r>
              <a:rPr lang="ru-RU" sz="2400" dirty="0" smtClean="0"/>
              <a:t>, </a:t>
            </a:r>
            <a:r>
              <a:rPr lang="ru-RU" sz="2400" dirty="0" err="1" smtClean="0"/>
              <a:t>шоломоподібна</a:t>
            </a:r>
            <a:r>
              <a:rPr lang="ru-RU" sz="2400" dirty="0" smtClean="0"/>
              <a:t> форма бань — ось те </a:t>
            </a:r>
            <a:r>
              <a:rPr lang="ru-RU" sz="2400" dirty="0" err="1" smtClean="0"/>
              <a:t>нове</a:t>
            </a:r>
            <a:r>
              <a:rPr lang="ru-RU" sz="2400" dirty="0" smtClean="0"/>
              <a:t>, </a:t>
            </a:r>
            <a:r>
              <a:rPr lang="ru-RU" sz="2400" dirty="0" err="1" smtClean="0"/>
              <a:t>що</a:t>
            </a:r>
            <a:r>
              <a:rPr lang="ru-RU" sz="2400" dirty="0" smtClean="0"/>
              <a:t> привнесли </a:t>
            </a:r>
            <a:r>
              <a:rPr lang="ru-RU" sz="2400" dirty="0" err="1" smtClean="0"/>
              <a:t>зодчі</a:t>
            </a:r>
            <a:r>
              <a:rPr lang="ru-RU" sz="2400" dirty="0" smtClean="0"/>
              <a:t> в </a:t>
            </a:r>
            <a:r>
              <a:rPr lang="ru-RU" sz="2400" dirty="0" err="1" smtClean="0"/>
              <a:t>побудову</a:t>
            </a:r>
            <a:r>
              <a:rPr lang="ru-RU" sz="2400" dirty="0" smtClean="0"/>
              <a:t> </a:t>
            </a:r>
            <a:r>
              <a:rPr lang="ru-RU" sz="2400" dirty="0" err="1" smtClean="0"/>
              <a:t>Софії</a:t>
            </a:r>
            <a:r>
              <a:rPr lang="ru-RU" sz="2400" dirty="0" smtClean="0"/>
              <a:t> </a:t>
            </a:r>
            <a:r>
              <a:rPr lang="ru-RU" sz="2400" dirty="0" err="1" smtClean="0"/>
              <a:t>Київської</a:t>
            </a:r>
            <a:r>
              <a:rPr lang="ru-RU" sz="2400" dirty="0" smtClean="0"/>
              <a:t>, </a:t>
            </a:r>
            <a:r>
              <a:rPr lang="ru-RU" sz="2400" dirty="0" err="1" smtClean="0"/>
              <a:t>спираючись</a:t>
            </a:r>
            <a:r>
              <a:rPr lang="ru-RU" sz="2400" dirty="0" smtClean="0"/>
              <a:t> на </a:t>
            </a:r>
            <a:r>
              <a:rPr lang="ru-RU" sz="2400" dirty="0" err="1" smtClean="0"/>
              <a:t>традиції</a:t>
            </a:r>
            <a:r>
              <a:rPr lang="ru-RU" sz="2400" dirty="0" smtClean="0"/>
              <a:t> </a:t>
            </a:r>
            <a:r>
              <a:rPr lang="ru-RU" sz="2400" dirty="0" err="1" smtClean="0"/>
              <a:t>дерев’яної</a:t>
            </a:r>
            <a:r>
              <a:rPr lang="ru-RU" sz="2400" dirty="0" smtClean="0"/>
              <a:t> </a:t>
            </a:r>
            <a:r>
              <a:rPr lang="ru-RU" sz="2400" dirty="0" err="1" smtClean="0"/>
              <a:t>давньоруської</a:t>
            </a:r>
            <a:r>
              <a:rPr lang="ru-RU" sz="2400" dirty="0" smtClean="0"/>
              <a:t> </a:t>
            </a:r>
            <a:r>
              <a:rPr lang="ru-RU" sz="2400" dirty="0" err="1" smtClean="0"/>
              <a:t>архітектури</a:t>
            </a:r>
            <a:r>
              <a:rPr lang="ru-RU" sz="2400" dirty="0" smtClean="0"/>
              <a:t>. </a:t>
            </a:r>
            <a:r>
              <a:rPr lang="ru-RU" sz="2400" dirty="0" err="1" smtClean="0"/>
              <a:t>Композиційне</a:t>
            </a:r>
            <a:r>
              <a:rPr lang="ru-RU" sz="2400" dirty="0" smtClean="0"/>
              <a:t> </a:t>
            </a:r>
            <a:r>
              <a:rPr lang="ru-RU" sz="2400" dirty="0" err="1" smtClean="0"/>
              <a:t>рішення</a:t>
            </a:r>
            <a:r>
              <a:rPr lang="ru-RU" sz="2400" dirty="0" smtClean="0"/>
              <a:t> </a:t>
            </a:r>
            <a:r>
              <a:rPr lang="ru-RU" sz="2400" dirty="0" err="1" smtClean="0"/>
              <a:t>Софії</a:t>
            </a:r>
            <a:r>
              <a:rPr lang="ru-RU" sz="2400" dirty="0" smtClean="0"/>
              <a:t> </a:t>
            </a:r>
            <a:r>
              <a:rPr lang="ru-RU" sz="2400" dirty="0" err="1" smtClean="0"/>
              <a:t>Київської</a:t>
            </a:r>
            <a:r>
              <a:rPr lang="ru-RU" sz="2400" dirty="0" smtClean="0"/>
              <a:t> </a:t>
            </a:r>
            <a:r>
              <a:rPr lang="ru-RU" sz="2400" dirty="0" err="1" smtClean="0"/>
              <a:t>відіграло</a:t>
            </a:r>
            <a:r>
              <a:rPr lang="ru-RU" sz="2400" dirty="0" smtClean="0"/>
              <a:t> </a:t>
            </a:r>
            <a:r>
              <a:rPr lang="ru-RU" sz="2400" dirty="0" err="1" smtClean="0"/>
              <a:t>велику</a:t>
            </a:r>
            <a:r>
              <a:rPr lang="ru-RU" sz="2400" dirty="0" smtClean="0"/>
              <a:t> роль у </a:t>
            </a:r>
            <a:r>
              <a:rPr lang="ru-RU" sz="2400" dirty="0" err="1" smtClean="0"/>
              <a:t>формуванні</a:t>
            </a:r>
            <a:r>
              <a:rPr lang="ru-RU" sz="2400" dirty="0" smtClean="0"/>
              <a:t> </a:t>
            </a:r>
            <a:r>
              <a:rPr lang="ru-RU" sz="2400" dirty="0" err="1" smtClean="0"/>
              <a:t>національних</a:t>
            </a:r>
            <a:r>
              <a:rPr lang="ru-RU" sz="2400" dirty="0" smtClean="0"/>
              <a:t> рис </a:t>
            </a:r>
            <a:r>
              <a:rPr lang="ru-RU" sz="2400" dirty="0" err="1" smtClean="0"/>
              <a:t>українського</a:t>
            </a:r>
            <a:r>
              <a:rPr lang="ru-RU" sz="2400" dirty="0" smtClean="0"/>
              <a:t> </a:t>
            </a:r>
            <a:r>
              <a:rPr lang="ru-RU" sz="2400" dirty="0" err="1" smtClean="0"/>
              <a:t>архітектурного</a:t>
            </a:r>
            <a:r>
              <a:rPr lang="ru-RU" sz="2400" dirty="0" smtClean="0"/>
              <a:t> </a:t>
            </a:r>
            <a:r>
              <a:rPr lang="ru-RU" sz="2400" dirty="0" err="1" smtClean="0"/>
              <a:t>мистецтва</a:t>
            </a:r>
            <a:r>
              <a:rPr lang="ru-RU" sz="2400" dirty="0" smtClean="0"/>
              <a:t>.</a:t>
            </a:r>
            <a:endParaRPr lang="ru-RU" sz="2400" dirty="0"/>
          </a:p>
        </p:txBody>
      </p:sp>
      <p:sp>
        <p:nvSpPr>
          <p:cNvPr id="3" name="Объект 2"/>
          <p:cNvSpPr>
            <a:spLocks noGrp="1"/>
          </p:cNvSpPr>
          <p:nvPr>
            <p:ph idx="1"/>
          </p:nvPr>
        </p:nvSpPr>
        <p:spPr>
          <a:xfrm>
            <a:off x="2699792" y="3717032"/>
            <a:ext cx="5987008" cy="2409131"/>
          </a:xfrm>
        </p:spPr>
        <p:txBody>
          <a:bodyPr/>
          <a:lstStyle/>
          <a:p>
            <a:endParaRPr lang="ru-RU" dirty="0"/>
          </a:p>
        </p:txBody>
      </p:sp>
    </p:spTree>
    <p:extLst>
      <p:ext uri="{BB962C8B-B14F-4D97-AF65-F5344CB8AC3E}">
        <p14:creationId xmlns:p14="http://schemas.microsoft.com/office/powerpoint/2010/main" val="39597796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uk-UA" sz="2800" dirty="0" smtClean="0">
                <a:solidFill>
                  <a:schemeClr val="bg1"/>
                </a:solidFill>
              </a:rPr>
              <a:t>Софійський собор у Києві</a:t>
            </a:r>
            <a:br>
              <a:rPr lang="uk-UA" sz="2800" dirty="0" smtClean="0">
                <a:solidFill>
                  <a:schemeClr val="bg1"/>
                </a:solidFill>
              </a:rPr>
            </a:br>
            <a:r>
              <a:rPr lang="uk-UA" sz="2800" dirty="0" smtClean="0">
                <a:solidFill>
                  <a:schemeClr val="bg1"/>
                </a:solidFill>
              </a:rPr>
              <a:t>(за часів Київської Русі)</a:t>
            </a:r>
            <a:endParaRPr lang="ru-RU" sz="2800" dirty="0">
              <a:solidFill>
                <a:schemeClr val="bg1"/>
              </a:solidFill>
            </a:endParaRP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95736" y="1484784"/>
            <a:ext cx="5114230" cy="46846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25946535"/>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Заголовок 1"/>
          <p:cNvSpPr>
            <a:spLocks noGrp="1"/>
          </p:cNvSpPr>
          <p:nvPr>
            <p:ph type="title"/>
          </p:nvPr>
        </p:nvSpPr>
        <p:spPr>
          <a:xfrm>
            <a:off x="467544" y="476672"/>
            <a:ext cx="8229600" cy="1143000"/>
          </a:xfrm>
        </p:spPr>
        <p:txBody>
          <a:bodyPr>
            <a:noAutofit/>
          </a:bodyPr>
          <a:lstStyle/>
          <a:p>
            <a:r>
              <a:rPr lang="uk-UA" sz="3600" dirty="0" smtClean="0">
                <a:solidFill>
                  <a:schemeClr val="bg1"/>
                </a:solidFill>
              </a:rPr>
              <a:t>Софійський</a:t>
            </a:r>
            <a:r>
              <a:rPr lang="uk-UA" sz="2800" dirty="0" smtClean="0">
                <a:solidFill>
                  <a:schemeClr val="bg1"/>
                </a:solidFill>
              </a:rPr>
              <a:t> собор</a:t>
            </a:r>
            <a:br>
              <a:rPr lang="uk-UA" sz="2800" dirty="0" smtClean="0">
                <a:solidFill>
                  <a:schemeClr val="bg1"/>
                </a:solidFill>
              </a:rPr>
            </a:br>
            <a:r>
              <a:rPr lang="uk-UA" sz="2800" dirty="0" smtClean="0">
                <a:solidFill>
                  <a:schemeClr val="bg1"/>
                </a:solidFill>
              </a:rPr>
              <a:t>(</a:t>
            </a:r>
            <a:r>
              <a:rPr lang="uk-UA" sz="3600" dirty="0" smtClean="0">
                <a:solidFill>
                  <a:schemeClr val="bg1"/>
                </a:solidFill>
              </a:rPr>
              <a:t>сьогодення</a:t>
            </a:r>
            <a:r>
              <a:rPr lang="uk-UA" sz="2800" dirty="0" smtClean="0">
                <a:solidFill>
                  <a:schemeClr val="bg1"/>
                </a:solidFill>
              </a:rPr>
              <a:t>)</a:t>
            </a:r>
            <a:br>
              <a:rPr lang="uk-UA" sz="2800" dirty="0" smtClean="0">
                <a:solidFill>
                  <a:schemeClr val="bg1"/>
                </a:solidFill>
              </a:rPr>
            </a:br>
            <a:endParaRPr lang="ru-RU" sz="2800" dirty="0">
              <a:solidFill>
                <a:schemeClr val="bg1"/>
              </a:solidFill>
            </a:endParaRPr>
          </a:p>
        </p:txBody>
      </p:sp>
    </p:spTree>
    <p:extLst>
      <p:ext uri="{BB962C8B-B14F-4D97-AF65-F5344CB8AC3E}">
        <p14:creationId xmlns:p14="http://schemas.microsoft.com/office/powerpoint/2010/main" val="4047123977"/>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9837404"/>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smConfetti">
          <a:fgClr>
            <a:schemeClr val="bg2">
              <a:lumMod val="50000"/>
            </a:schemeClr>
          </a:fgClr>
          <a:bgClr>
            <a:schemeClr val="accent3">
              <a:lumMod val="20000"/>
              <a:lumOff val="80000"/>
            </a:schemeClr>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56992"/>
            <a:ext cx="8229600" cy="1143000"/>
          </a:xfrm>
        </p:spPr>
        <p:txBody>
          <a:bodyPr>
            <a:noAutofit/>
          </a:bodyPr>
          <a:lstStyle/>
          <a:p>
            <a:pPr algn="just"/>
            <a:r>
              <a:rPr lang="ru-RU" sz="2400" dirty="0" smtClean="0">
                <a:latin typeface="+mn-lt"/>
                <a:cs typeface="Times New Roman" panose="02020603050405020304" pitchFamily="18" charset="0"/>
              </a:rPr>
              <a:t>Для </a:t>
            </a:r>
            <a:r>
              <a:rPr lang="ru-RU" sz="2400" dirty="0" err="1" smtClean="0">
                <a:latin typeface="+mn-lt"/>
                <a:cs typeface="Times New Roman" panose="02020603050405020304" pitchFamily="18" charset="0"/>
              </a:rPr>
              <a:t>зведення</a:t>
            </a:r>
            <a:r>
              <a:rPr lang="ru-RU" sz="2400" dirty="0" smtClean="0">
                <a:latin typeface="+mn-lt"/>
                <a:cs typeface="Times New Roman" panose="02020603050405020304" pitchFamily="18" charset="0"/>
              </a:rPr>
              <a:t> перших </a:t>
            </a:r>
            <a:r>
              <a:rPr lang="ru-RU" sz="2400" dirty="0" err="1" smtClean="0">
                <a:latin typeface="+mn-lt"/>
                <a:cs typeface="Times New Roman" panose="02020603050405020304" pitchFamily="18" charset="0"/>
              </a:rPr>
              <a:t>кам’яних</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християнських</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храмів</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запрошували</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найкращих</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майстрів</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Візантії</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Основним</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будівельним</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матеріалом</a:t>
            </a:r>
            <a:r>
              <a:rPr lang="ru-RU" sz="2400" dirty="0" smtClean="0">
                <a:latin typeface="+mn-lt"/>
                <a:cs typeface="Times New Roman" panose="02020603050405020304" pitchFamily="18" charset="0"/>
              </a:rPr>
              <a:t> служили </a:t>
            </a:r>
            <a:r>
              <a:rPr lang="ru-RU" sz="2400" dirty="0" err="1" smtClean="0">
                <a:latin typeface="+mn-lt"/>
                <a:cs typeface="Times New Roman" panose="02020603050405020304" pitchFamily="18" charset="0"/>
              </a:rPr>
              <a:t>камінь</a:t>
            </a:r>
            <a:r>
              <a:rPr lang="ru-RU" sz="2400" dirty="0" smtClean="0">
                <a:latin typeface="+mn-lt"/>
                <a:cs typeface="Times New Roman" panose="02020603050405020304" pitchFamily="18" charset="0"/>
              </a:rPr>
              <a:t> і </a:t>
            </a:r>
            <a:r>
              <a:rPr lang="ru-RU" sz="2400" dirty="0" err="1" smtClean="0">
                <a:latin typeface="+mn-lt"/>
                <a:cs typeface="Times New Roman" panose="02020603050405020304" pitchFamily="18" charset="0"/>
              </a:rPr>
              <a:t>плінфа</a:t>
            </a:r>
            <a:r>
              <a:rPr lang="ru-RU" sz="2400" dirty="0" smtClean="0">
                <a:latin typeface="+mn-lt"/>
                <a:cs typeface="Times New Roman" panose="02020603050405020304" pitchFamily="18" charset="0"/>
              </a:rPr>
              <a:t>*. Про </a:t>
            </a:r>
            <a:r>
              <a:rPr lang="ru-RU" sz="2400" dirty="0" err="1" smtClean="0">
                <a:latin typeface="+mn-lt"/>
                <a:cs typeface="Times New Roman" panose="02020603050405020304" pitchFamily="18" charset="0"/>
              </a:rPr>
              <a:t>вплив</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візантійського</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мистецтва</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свідчать</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хрестоподібне</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планування</a:t>
            </a:r>
            <a:r>
              <a:rPr lang="ru-RU" sz="2400" dirty="0" smtClean="0">
                <a:latin typeface="+mn-lt"/>
                <a:cs typeface="Times New Roman" panose="02020603050405020304" pitchFamily="18" charset="0"/>
              </a:rPr>
              <a:t> (так званий «</a:t>
            </a:r>
            <a:r>
              <a:rPr lang="ru-RU" sz="2400" dirty="0" err="1" smtClean="0">
                <a:latin typeface="+mn-lt"/>
                <a:cs typeface="Times New Roman" panose="02020603050405020304" pitchFamily="18" charset="0"/>
              </a:rPr>
              <a:t>грецький</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хрест</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наявність</a:t>
            </a:r>
            <a:r>
              <a:rPr lang="ru-RU" sz="2400" dirty="0" smtClean="0">
                <a:latin typeface="+mn-lt"/>
                <a:cs typeface="Times New Roman" panose="02020603050405020304" pitchFamily="18" charset="0"/>
              </a:rPr>
              <a:t> галерей, </a:t>
            </a:r>
            <a:r>
              <a:rPr lang="ru-RU" sz="2400" dirty="0" err="1" smtClean="0">
                <a:latin typeface="+mn-lt"/>
                <a:cs typeface="Times New Roman" panose="02020603050405020304" pitchFamily="18" charset="0"/>
              </a:rPr>
              <a:t>п’ятикупольна</a:t>
            </a:r>
            <a:r>
              <a:rPr lang="ru-RU" sz="2400" dirty="0" smtClean="0">
                <a:latin typeface="+mn-lt"/>
                <a:cs typeface="Times New Roman" panose="02020603050405020304" pitchFamily="18" charset="0"/>
              </a:rPr>
              <a:t> система </a:t>
            </a:r>
            <a:r>
              <a:rPr lang="ru-RU" sz="2400" dirty="0" err="1" smtClean="0">
                <a:latin typeface="+mn-lt"/>
                <a:cs typeface="Times New Roman" panose="02020603050405020304" pitchFamily="18" charset="0"/>
              </a:rPr>
              <a:t>будівель</a:t>
            </a:r>
            <a:r>
              <a:rPr lang="ru-RU" sz="2400" dirty="0" smtClean="0">
                <a:latin typeface="+mn-lt"/>
                <a:cs typeface="Times New Roman" panose="02020603050405020304" pitchFamily="18" charset="0"/>
              </a:rPr>
              <a:t> і </a:t>
            </a:r>
            <a:r>
              <a:rPr lang="ru-RU" sz="2400" dirty="0" err="1" smtClean="0">
                <a:latin typeface="+mn-lt"/>
                <a:cs typeface="Times New Roman" panose="02020603050405020304" pitchFamily="18" charset="0"/>
              </a:rPr>
              <a:t>чергування</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рядів</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каміння</a:t>
            </a:r>
            <a:r>
              <a:rPr lang="ru-RU" sz="2400" dirty="0" smtClean="0">
                <a:latin typeface="+mn-lt"/>
                <a:cs typeface="Times New Roman" panose="02020603050405020304" pitchFamily="18" charset="0"/>
              </a:rPr>
              <a:t> та </a:t>
            </a:r>
            <a:r>
              <a:rPr lang="ru-RU" sz="2400" dirty="0" err="1" smtClean="0">
                <a:latin typeface="+mn-lt"/>
                <a:cs typeface="Times New Roman" panose="02020603050405020304" pitchFamily="18" charset="0"/>
              </a:rPr>
              <a:t>плінфи</a:t>
            </a:r>
            <a:r>
              <a:rPr lang="ru-RU" sz="2400" dirty="0" smtClean="0">
                <a:latin typeface="+mn-lt"/>
                <a:cs typeface="Times New Roman" panose="02020603050405020304" pitchFamily="18" charset="0"/>
              </a:rPr>
              <a:t> в </a:t>
            </a:r>
            <a:r>
              <a:rPr lang="ru-RU" sz="2400" dirty="0" err="1" smtClean="0">
                <a:latin typeface="+mn-lt"/>
                <a:cs typeface="Times New Roman" panose="02020603050405020304" pitchFamily="18" charset="0"/>
              </a:rPr>
              <a:t>кладці</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стін</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Зразками</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архітектури</a:t>
            </a:r>
            <a:r>
              <a:rPr lang="ru-RU" sz="2400" dirty="0" smtClean="0">
                <a:latin typeface="+mn-lt"/>
                <a:cs typeface="Times New Roman" panose="02020603050405020304" pitchFamily="18" charset="0"/>
              </a:rPr>
              <a:t>, в </a:t>
            </a:r>
            <a:r>
              <a:rPr lang="ru-RU" sz="2400" dirty="0" err="1" smtClean="0">
                <a:latin typeface="+mn-lt"/>
                <a:cs typeface="Times New Roman" panose="02020603050405020304" pitchFamily="18" charset="0"/>
              </a:rPr>
              <a:t>яких</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найбільше</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простежується</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візантійських</a:t>
            </a:r>
            <a:r>
              <a:rPr lang="ru-RU" sz="2400" dirty="0" smtClean="0">
                <a:latin typeface="+mn-lt"/>
                <a:cs typeface="Times New Roman" panose="02020603050405020304" pitchFamily="18" charset="0"/>
              </a:rPr>
              <a:t> стиль, </a:t>
            </a:r>
            <a:r>
              <a:rPr lang="ru-RU" sz="2400" dirty="0" err="1" smtClean="0">
                <a:latin typeface="+mn-lt"/>
                <a:cs typeface="Times New Roman" panose="02020603050405020304" pitchFamily="18" charset="0"/>
              </a:rPr>
              <a:t>були</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Десятинна</a:t>
            </a:r>
            <a:r>
              <a:rPr lang="ru-RU" sz="2400" dirty="0" smtClean="0">
                <a:latin typeface="+mn-lt"/>
                <a:cs typeface="Times New Roman" panose="02020603050405020304" pitchFamily="18" charset="0"/>
              </a:rPr>
              <a:t> </a:t>
            </a:r>
            <a:r>
              <a:rPr lang="ru-RU" sz="2400" dirty="0" err="1" smtClean="0">
                <a:latin typeface="+mn-lt"/>
                <a:cs typeface="Times New Roman" panose="02020603050405020304" pitchFamily="18" charset="0"/>
              </a:rPr>
              <a:t>церква</a:t>
            </a:r>
            <a:r>
              <a:rPr lang="ru-RU" sz="2400" dirty="0" smtClean="0">
                <a:latin typeface="+mn-lt"/>
                <a:cs typeface="Times New Roman" panose="02020603050405020304" pitchFamily="18" charset="0"/>
              </a:rPr>
              <a:t> в </a:t>
            </a:r>
            <a:r>
              <a:rPr lang="ru-RU" sz="2400" dirty="0" err="1" smtClean="0">
                <a:latin typeface="+mn-lt"/>
                <a:cs typeface="Times New Roman" panose="02020603050405020304" pitchFamily="18" charset="0"/>
              </a:rPr>
              <a:t>Києві</a:t>
            </a:r>
            <a:r>
              <a:rPr lang="ru-RU" sz="2400" dirty="0" smtClean="0">
                <a:latin typeface="+mn-lt"/>
                <a:cs typeface="Times New Roman" panose="02020603050405020304" pitchFamily="18" charset="0"/>
              </a:rPr>
              <a:t> і </a:t>
            </a:r>
            <a:r>
              <a:rPr lang="ru-RU" sz="2400" dirty="0" err="1" smtClean="0">
                <a:latin typeface="+mn-lt"/>
                <a:cs typeface="Times New Roman" panose="02020603050405020304" pitchFamily="18" charset="0"/>
              </a:rPr>
              <a:t>Спасо-Преображенський</a:t>
            </a:r>
            <a:r>
              <a:rPr lang="ru-RU" sz="2400" dirty="0" smtClean="0">
                <a:latin typeface="+mn-lt"/>
                <a:cs typeface="Times New Roman" panose="02020603050405020304" pitchFamily="18" charset="0"/>
              </a:rPr>
              <a:t> собор у </a:t>
            </a:r>
            <a:r>
              <a:rPr lang="ru-RU" sz="2400" dirty="0" err="1" smtClean="0">
                <a:latin typeface="+mn-lt"/>
                <a:cs typeface="Times New Roman" panose="02020603050405020304" pitchFamily="18" charset="0"/>
              </a:rPr>
              <a:t>Чернігові</a:t>
            </a:r>
            <a:r>
              <a:rPr lang="ru-RU" sz="2400" dirty="0" smtClean="0">
                <a:latin typeface="+mn-lt"/>
                <a:cs typeface="Times New Roman" panose="02020603050405020304" pitchFamily="18" charset="0"/>
              </a:rPr>
              <a:t>.</a:t>
            </a:r>
            <a:br>
              <a:rPr lang="ru-RU" sz="2400" dirty="0" smtClean="0">
                <a:latin typeface="+mn-lt"/>
                <a:cs typeface="Times New Roman" panose="02020603050405020304" pitchFamily="18" charset="0"/>
              </a:rPr>
            </a:br>
            <a:r>
              <a:rPr lang="ru-RU" sz="2400" dirty="0">
                <a:latin typeface="+mn-lt"/>
                <a:cs typeface="Times New Roman" panose="02020603050405020304" pitchFamily="18" charset="0"/>
              </a:rPr>
              <a:t/>
            </a:r>
            <a:br>
              <a:rPr lang="ru-RU" sz="2400" dirty="0">
                <a:latin typeface="+mn-lt"/>
                <a:cs typeface="Times New Roman" panose="02020603050405020304" pitchFamily="18" charset="0"/>
              </a:rPr>
            </a:br>
            <a:r>
              <a:rPr lang="ru-RU" sz="2400" b="0" i="0" dirty="0" smtClean="0">
                <a:solidFill>
                  <a:srgbClr val="000000"/>
                </a:solidFill>
                <a:effectLst/>
                <a:latin typeface="+mn-lt"/>
                <a:cs typeface="Times New Roman" panose="02020603050405020304" pitchFamily="18" charset="0"/>
              </a:rPr>
              <a:t>*</a:t>
            </a:r>
            <a:r>
              <a:rPr lang="ru-RU" sz="2400" b="0" i="0" dirty="0" err="1" smtClean="0">
                <a:solidFill>
                  <a:srgbClr val="000000"/>
                </a:solidFill>
                <a:effectLst/>
                <a:latin typeface="+mn-lt"/>
                <a:cs typeface="Times New Roman" panose="02020603050405020304" pitchFamily="18" charset="0"/>
              </a:rPr>
              <a:t>Плінфа</a:t>
            </a:r>
            <a:r>
              <a:rPr lang="ru-RU" sz="2400" b="0" i="0" dirty="0" smtClean="0">
                <a:solidFill>
                  <a:srgbClr val="000000"/>
                </a:solidFill>
                <a:effectLst/>
                <a:latin typeface="+mn-lt"/>
                <a:cs typeface="Times New Roman" panose="02020603050405020304" pitchFamily="18" charset="0"/>
              </a:rPr>
              <a:t> — широка </a:t>
            </a:r>
            <a:r>
              <a:rPr lang="ru-RU" sz="2400" b="0" i="0" dirty="0" err="1" smtClean="0">
                <a:solidFill>
                  <a:srgbClr val="000000"/>
                </a:solidFill>
                <a:effectLst/>
                <a:latin typeface="+mn-lt"/>
                <a:cs typeface="Times New Roman" panose="02020603050405020304" pitchFamily="18" charset="0"/>
              </a:rPr>
              <a:t>пласка</a:t>
            </a:r>
            <a:r>
              <a:rPr lang="ru-RU" sz="2400" b="0" i="0" dirty="0" smtClean="0">
                <a:solidFill>
                  <a:srgbClr val="000000"/>
                </a:solidFill>
                <a:effectLst/>
                <a:latin typeface="+mn-lt"/>
                <a:cs typeface="Times New Roman" panose="02020603050405020304" pitchFamily="18" charset="0"/>
              </a:rPr>
              <a:t> </a:t>
            </a:r>
            <a:r>
              <a:rPr lang="ru-RU" sz="2400" b="0" i="0" dirty="0" err="1" smtClean="0">
                <a:solidFill>
                  <a:srgbClr val="000000"/>
                </a:solidFill>
                <a:effectLst/>
                <a:latin typeface="+mn-lt"/>
                <a:cs typeface="Times New Roman" panose="02020603050405020304" pitchFamily="18" charset="0"/>
              </a:rPr>
              <a:t>цегла</a:t>
            </a:r>
            <a:r>
              <a:rPr lang="ru-RU" sz="2400" b="0" i="0" dirty="0" smtClean="0">
                <a:solidFill>
                  <a:srgbClr val="000000"/>
                </a:solidFill>
                <a:effectLst/>
                <a:latin typeface="+mn-lt"/>
                <a:cs typeface="Times New Roman" panose="02020603050405020304" pitchFamily="18" charset="0"/>
              </a:rPr>
              <a:t>, </a:t>
            </a:r>
            <a:r>
              <a:rPr lang="ru-RU" sz="2400" b="0" i="0" dirty="0" err="1" smtClean="0">
                <a:solidFill>
                  <a:srgbClr val="000000"/>
                </a:solidFill>
                <a:effectLst/>
                <a:latin typeface="+mn-lt"/>
                <a:cs typeface="Times New Roman" panose="02020603050405020304" pitchFamily="18" charset="0"/>
              </a:rPr>
              <a:t>що</a:t>
            </a:r>
            <a:r>
              <a:rPr lang="ru-RU" sz="2400" b="0" i="0" dirty="0" smtClean="0">
                <a:solidFill>
                  <a:srgbClr val="000000"/>
                </a:solidFill>
                <a:effectLst/>
                <a:latin typeface="+mn-lt"/>
                <a:cs typeface="Times New Roman" panose="02020603050405020304" pitchFamily="18" charset="0"/>
              </a:rPr>
              <a:t> </a:t>
            </a:r>
            <a:r>
              <a:rPr lang="ru-RU" sz="2400" b="0" i="0" dirty="0" err="1" smtClean="0">
                <a:solidFill>
                  <a:srgbClr val="000000"/>
                </a:solidFill>
                <a:effectLst/>
                <a:latin typeface="+mn-lt"/>
                <a:cs typeface="Times New Roman" panose="02020603050405020304" pitchFamily="18" charset="0"/>
              </a:rPr>
              <a:t>застосовувалась</a:t>
            </a:r>
            <a:r>
              <a:rPr lang="ru-RU" sz="2400" b="0" i="0" dirty="0" smtClean="0">
                <a:solidFill>
                  <a:srgbClr val="000000"/>
                </a:solidFill>
                <a:effectLst/>
                <a:latin typeface="+mn-lt"/>
                <a:cs typeface="Times New Roman" panose="02020603050405020304" pitchFamily="18" charset="0"/>
              </a:rPr>
              <a:t> як </a:t>
            </a:r>
            <a:r>
              <a:rPr lang="ru-RU" sz="2400" b="0" i="0" dirty="0" err="1" smtClean="0">
                <a:solidFill>
                  <a:srgbClr val="000000"/>
                </a:solidFill>
                <a:effectLst/>
                <a:latin typeface="+mn-lt"/>
                <a:cs typeface="Times New Roman" panose="02020603050405020304" pitchFamily="18" charset="0"/>
              </a:rPr>
              <a:t>будівельний</a:t>
            </a:r>
            <a:r>
              <a:rPr lang="ru-RU" sz="2400" b="0" i="0" dirty="0" smtClean="0">
                <a:solidFill>
                  <a:srgbClr val="000000"/>
                </a:solidFill>
                <a:effectLst/>
                <a:latin typeface="+mn-lt"/>
                <a:cs typeface="Times New Roman" panose="02020603050405020304" pitchFamily="18" charset="0"/>
              </a:rPr>
              <a:t> </a:t>
            </a:r>
            <a:r>
              <a:rPr lang="ru-RU" sz="2400" b="0" i="0" dirty="0" err="1" smtClean="0">
                <a:solidFill>
                  <a:srgbClr val="000000"/>
                </a:solidFill>
                <a:effectLst/>
                <a:latin typeface="+mn-lt"/>
                <a:cs typeface="Times New Roman" panose="02020603050405020304" pitchFamily="18" charset="0"/>
              </a:rPr>
              <a:t>матеріал</a:t>
            </a:r>
            <a:r>
              <a:rPr lang="ru-RU" sz="2400" b="0" i="0" dirty="0" smtClean="0">
                <a:solidFill>
                  <a:srgbClr val="000000"/>
                </a:solidFill>
                <a:effectLst/>
                <a:latin typeface="+mn-lt"/>
                <a:cs typeface="Times New Roman" panose="02020603050405020304" pitchFamily="18" charset="0"/>
              </a:rPr>
              <a:t> для </a:t>
            </a:r>
            <a:r>
              <a:rPr lang="ru-RU" sz="2400" b="0" i="0" dirty="0" err="1" smtClean="0">
                <a:solidFill>
                  <a:srgbClr val="000000"/>
                </a:solidFill>
                <a:effectLst/>
                <a:latin typeface="+mn-lt"/>
                <a:cs typeface="Times New Roman" panose="02020603050405020304" pitchFamily="18" charset="0"/>
              </a:rPr>
              <a:t>візантійських</a:t>
            </a:r>
            <a:r>
              <a:rPr lang="ru-RU" sz="2400" b="0" i="0" dirty="0" smtClean="0">
                <a:solidFill>
                  <a:srgbClr val="000000"/>
                </a:solidFill>
                <a:effectLst/>
                <a:latin typeface="+mn-lt"/>
                <a:cs typeface="Times New Roman" panose="02020603050405020304" pitchFamily="18" charset="0"/>
              </a:rPr>
              <a:t> і </a:t>
            </a:r>
            <a:r>
              <a:rPr lang="ru-RU" sz="2400" b="0" i="0" dirty="0" err="1" smtClean="0">
                <a:solidFill>
                  <a:srgbClr val="000000"/>
                </a:solidFill>
                <a:effectLst/>
                <a:latin typeface="+mn-lt"/>
                <a:cs typeface="Times New Roman" panose="02020603050405020304" pitchFamily="18" charset="0"/>
              </a:rPr>
              <a:t>давньоруських</a:t>
            </a:r>
            <a:r>
              <a:rPr lang="ru-RU" sz="2400" b="0" i="0" dirty="0" smtClean="0">
                <a:solidFill>
                  <a:srgbClr val="000000"/>
                </a:solidFill>
                <a:effectLst/>
                <a:latin typeface="+mn-lt"/>
                <a:cs typeface="Times New Roman" panose="02020603050405020304" pitchFamily="18" charset="0"/>
              </a:rPr>
              <a:t> </a:t>
            </a:r>
            <a:r>
              <a:rPr lang="ru-RU" sz="2400" b="0" i="0" dirty="0" err="1" smtClean="0">
                <a:solidFill>
                  <a:srgbClr val="000000"/>
                </a:solidFill>
                <a:effectLst/>
                <a:latin typeface="+mn-lt"/>
                <a:cs typeface="Times New Roman" panose="02020603050405020304" pitchFamily="18" charset="0"/>
              </a:rPr>
              <a:t>храмів</a:t>
            </a:r>
            <a:r>
              <a:rPr lang="ru-RU" sz="2400" b="0" i="0" dirty="0" smtClean="0">
                <a:solidFill>
                  <a:srgbClr val="000000"/>
                </a:solidFill>
                <a:effectLst/>
                <a:latin typeface="+mn-lt"/>
                <a:cs typeface="Times New Roman" panose="02020603050405020304" pitchFamily="18" charset="0"/>
              </a:rPr>
              <a:t>.</a:t>
            </a:r>
            <a:br>
              <a:rPr lang="ru-RU" sz="2400" b="0" i="0" dirty="0" smtClean="0">
                <a:solidFill>
                  <a:srgbClr val="000000"/>
                </a:solidFill>
                <a:effectLst/>
                <a:latin typeface="+mn-lt"/>
                <a:cs typeface="Times New Roman" panose="02020603050405020304" pitchFamily="18" charset="0"/>
              </a:rPr>
            </a:br>
            <a:r>
              <a:rPr lang="ru-RU" sz="2400" dirty="0" smtClean="0">
                <a:latin typeface="+mn-lt"/>
                <a:cs typeface="Times New Roman" panose="02020603050405020304" pitchFamily="18" charset="0"/>
              </a:rPr>
              <a:t/>
            </a:r>
            <a:br>
              <a:rPr lang="ru-RU" sz="2400" dirty="0" smtClean="0">
                <a:latin typeface="+mn-lt"/>
                <a:cs typeface="Times New Roman" panose="02020603050405020304" pitchFamily="18" charset="0"/>
              </a:rPr>
            </a:br>
            <a:r>
              <a:rPr lang="ru-RU" sz="2400" dirty="0" smtClean="0">
                <a:latin typeface="+mn-lt"/>
                <a:cs typeface="Times New Roman" panose="02020603050405020304" pitchFamily="18" charset="0"/>
              </a:rPr>
              <a:t/>
            </a:r>
            <a:br>
              <a:rPr lang="ru-RU" sz="2400" dirty="0" smtClean="0">
                <a:latin typeface="+mn-lt"/>
                <a:cs typeface="Times New Roman" panose="02020603050405020304" pitchFamily="18" charset="0"/>
              </a:rPr>
            </a:br>
            <a:r>
              <a:rPr lang="ru-RU" sz="2400" dirty="0" smtClean="0">
                <a:latin typeface="+mn-lt"/>
                <a:cs typeface="Times New Roman" panose="02020603050405020304" pitchFamily="18" charset="0"/>
              </a:rPr>
              <a:t/>
            </a:r>
            <a:br>
              <a:rPr lang="ru-RU" sz="2400" dirty="0" smtClean="0">
                <a:latin typeface="+mn-lt"/>
                <a:cs typeface="Times New Roman" panose="02020603050405020304" pitchFamily="18" charset="0"/>
              </a:rPr>
            </a:br>
            <a:endParaRPr lang="ru-RU" sz="2400" dirty="0">
              <a:latin typeface="+mn-lt"/>
              <a:cs typeface="Times New Roman" panose="02020603050405020304" pitchFamily="18" charset="0"/>
            </a:endParaRPr>
          </a:p>
        </p:txBody>
      </p:sp>
      <p:sp>
        <p:nvSpPr>
          <p:cNvPr id="3" name="Объект 2"/>
          <p:cNvSpPr>
            <a:spLocks noGrp="1"/>
          </p:cNvSpPr>
          <p:nvPr>
            <p:ph idx="1"/>
          </p:nvPr>
        </p:nvSpPr>
        <p:spPr>
          <a:xfrm>
            <a:off x="5076056" y="4293096"/>
            <a:ext cx="3610744" cy="1833067"/>
          </a:xfrm>
        </p:spPr>
        <p:txBody>
          <a:bodyPr/>
          <a:lstStyle/>
          <a:p>
            <a:endParaRPr lang="ru-RU" dirty="0"/>
          </a:p>
        </p:txBody>
      </p:sp>
    </p:spTree>
    <p:extLst>
      <p:ext uri="{BB962C8B-B14F-4D97-AF65-F5344CB8AC3E}">
        <p14:creationId xmlns:p14="http://schemas.microsoft.com/office/powerpoint/2010/main" val="15127102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noAutofit/>
          </a:bodyPr>
          <a:lstStyle/>
          <a:p>
            <a:r>
              <a:rPr lang="ru-RU" sz="3600" dirty="0" err="1" smtClean="0"/>
              <a:t>Десятинна</a:t>
            </a:r>
            <a:r>
              <a:rPr lang="ru-RU" sz="3600" dirty="0" smtClean="0"/>
              <a:t> </a:t>
            </a:r>
            <a:r>
              <a:rPr lang="ru-RU" sz="3600" dirty="0" err="1" smtClean="0"/>
              <a:t>церква</a:t>
            </a:r>
            <a:r>
              <a:rPr lang="ru-RU" sz="3600" dirty="0" smtClean="0"/>
              <a:t> (</a:t>
            </a:r>
            <a:r>
              <a:rPr lang="ru-RU" sz="3600" dirty="0" err="1" smtClean="0"/>
              <a:t>реконструкція</a:t>
            </a:r>
            <a:r>
              <a:rPr lang="ru-RU" sz="3600" dirty="0" smtClean="0"/>
              <a:t>)</a:t>
            </a:r>
            <a:br>
              <a:rPr lang="ru-RU" sz="3600" dirty="0" smtClean="0"/>
            </a:br>
            <a:r>
              <a:rPr lang="ru-RU" sz="3600" dirty="0" smtClean="0"/>
              <a:t/>
            </a:r>
            <a:br>
              <a:rPr lang="ru-RU" sz="3600" dirty="0" smtClean="0"/>
            </a:br>
            <a:endParaRPr lang="ru-RU" sz="3600" dirty="0"/>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9632" y="1124744"/>
            <a:ext cx="6192688" cy="5051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956438"/>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6870231"/>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4722223"/>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smConfetti">
          <a:fgClr>
            <a:schemeClr val="bg2">
              <a:lumMod val="50000"/>
            </a:schemeClr>
          </a:fgClr>
          <a:bgClr>
            <a:schemeClr val="accent3">
              <a:lumMod val="20000"/>
              <a:lumOff val="80000"/>
            </a:schemeClr>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18658"/>
          </a:xfrm>
        </p:spPr>
        <p:txBody>
          <a:bodyPr>
            <a:normAutofit/>
          </a:bodyPr>
          <a:lstStyle/>
          <a:p>
            <a:r>
              <a:rPr lang="ru-RU" sz="2800" b="0" i="0" dirty="0" err="1" smtClean="0">
                <a:solidFill>
                  <a:srgbClr val="000000"/>
                </a:solidFill>
                <a:effectLst/>
                <a:latin typeface="Arial"/>
              </a:rPr>
              <a:t>Яскравою</a:t>
            </a:r>
            <a:r>
              <a:rPr lang="ru-RU" sz="2800" b="0" i="0" dirty="0" smtClean="0">
                <a:solidFill>
                  <a:srgbClr val="000000"/>
                </a:solidFill>
                <a:effectLst/>
                <a:latin typeface="Arial"/>
              </a:rPr>
              <a:t> </a:t>
            </a:r>
            <a:r>
              <a:rPr lang="ru-RU" sz="2800" b="0" i="0" dirty="0" err="1" smtClean="0">
                <a:solidFill>
                  <a:srgbClr val="000000"/>
                </a:solidFill>
                <a:effectLst/>
                <a:latin typeface="Arial"/>
              </a:rPr>
              <a:t>сторінкою</a:t>
            </a:r>
            <a:r>
              <a:rPr lang="ru-RU" sz="2800" b="0" i="0" dirty="0" smtClean="0">
                <a:solidFill>
                  <a:srgbClr val="000000"/>
                </a:solidFill>
                <a:effectLst/>
                <a:latin typeface="Arial"/>
              </a:rPr>
              <a:t> культурного </a:t>
            </a:r>
            <a:r>
              <a:rPr lang="ru-RU" sz="2800" b="0" i="0" dirty="0" err="1" smtClean="0">
                <a:solidFill>
                  <a:srgbClr val="000000"/>
                </a:solidFill>
                <a:effectLst/>
                <a:latin typeface="Arial"/>
              </a:rPr>
              <a:t>розвитку</a:t>
            </a:r>
            <a:r>
              <a:rPr lang="ru-RU" sz="2800" b="0" i="0" dirty="0" smtClean="0">
                <a:solidFill>
                  <a:srgbClr val="000000"/>
                </a:solidFill>
                <a:effectLst/>
                <a:latin typeface="Arial"/>
              </a:rPr>
              <a:t> </a:t>
            </a:r>
            <a:r>
              <a:rPr lang="ru-RU" sz="2800" b="0" i="0" dirty="0" err="1" smtClean="0">
                <a:solidFill>
                  <a:srgbClr val="000000"/>
                </a:solidFill>
                <a:effectLst/>
                <a:latin typeface="Arial"/>
              </a:rPr>
              <a:t>Київської</a:t>
            </a:r>
            <a:r>
              <a:rPr lang="ru-RU" sz="2800" b="0" i="0" dirty="0" smtClean="0">
                <a:solidFill>
                  <a:srgbClr val="000000"/>
                </a:solidFill>
                <a:effectLst/>
                <a:latin typeface="Arial"/>
              </a:rPr>
              <a:t> </a:t>
            </a:r>
            <a:r>
              <a:rPr lang="ru-RU" sz="2800" b="0" i="0" dirty="0" err="1" smtClean="0">
                <a:solidFill>
                  <a:srgbClr val="000000"/>
                </a:solidFill>
                <a:effectLst/>
                <a:latin typeface="Arial"/>
              </a:rPr>
              <a:t>Русі</a:t>
            </a:r>
            <a:r>
              <a:rPr lang="ru-RU" sz="2800" b="0" i="0" dirty="0" smtClean="0">
                <a:solidFill>
                  <a:srgbClr val="000000"/>
                </a:solidFill>
                <a:effectLst/>
                <a:latin typeface="Arial"/>
              </a:rPr>
              <a:t> </a:t>
            </a:r>
            <a:r>
              <a:rPr lang="ru-RU" sz="2800" b="0" i="0" dirty="0" err="1" smtClean="0">
                <a:solidFill>
                  <a:srgbClr val="000000"/>
                </a:solidFill>
                <a:effectLst/>
                <a:latin typeface="Arial"/>
              </a:rPr>
              <a:t>виступає</a:t>
            </a:r>
            <a:r>
              <a:rPr lang="ru-RU" sz="2800" b="0" i="0" dirty="0" smtClean="0">
                <a:solidFill>
                  <a:srgbClr val="000000"/>
                </a:solidFill>
                <a:effectLst/>
                <a:latin typeface="Arial"/>
              </a:rPr>
              <a:t> </a:t>
            </a:r>
            <a:r>
              <a:rPr lang="ru-RU" sz="2800" b="0" i="0" dirty="0" err="1" smtClean="0">
                <a:solidFill>
                  <a:srgbClr val="000000"/>
                </a:solidFill>
                <a:effectLst/>
                <a:latin typeface="Arial"/>
              </a:rPr>
              <a:t>архітектурне</a:t>
            </a:r>
            <a:r>
              <a:rPr lang="ru-RU" sz="2800" b="0" i="0" dirty="0" smtClean="0">
                <a:solidFill>
                  <a:srgbClr val="000000"/>
                </a:solidFill>
                <a:effectLst/>
                <a:latin typeface="Arial"/>
              </a:rPr>
              <a:t> </a:t>
            </a:r>
            <a:r>
              <a:rPr lang="ru-RU" sz="2800" b="0" i="0" dirty="0" err="1" smtClean="0">
                <a:solidFill>
                  <a:srgbClr val="000000"/>
                </a:solidFill>
                <a:effectLst/>
                <a:latin typeface="Arial"/>
              </a:rPr>
              <a:t>будівництво</a:t>
            </a:r>
            <a:r>
              <a:rPr lang="ru-RU" sz="2800" b="0" i="0" dirty="0" smtClean="0">
                <a:solidFill>
                  <a:srgbClr val="000000"/>
                </a:solidFill>
                <a:effectLst/>
                <a:latin typeface="Arial"/>
              </a:rPr>
              <a:t>. При </a:t>
            </a:r>
            <a:r>
              <a:rPr lang="ru-RU" sz="2800" b="0" i="0" dirty="0" err="1" smtClean="0">
                <a:solidFill>
                  <a:srgbClr val="000000"/>
                </a:solidFill>
                <a:effectLst/>
                <a:latin typeface="Arial"/>
              </a:rPr>
              <a:t>спорудженні</a:t>
            </a:r>
            <a:r>
              <a:rPr lang="ru-RU" sz="2800" b="0" i="0" dirty="0" smtClean="0">
                <a:solidFill>
                  <a:srgbClr val="000000"/>
                </a:solidFill>
                <a:effectLst/>
                <a:latin typeface="Arial"/>
              </a:rPr>
              <a:t> </a:t>
            </a:r>
            <a:r>
              <a:rPr lang="ru-RU" sz="2800" b="0" i="0" dirty="0" err="1" smtClean="0">
                <a:solidFill>
                  <a:srgbClr val="000000"/>
                </a:solidFill>
                <a:effectLst/>
                <a:latin typeface="Arial"/>
              </a:rPr>
              <a:t>житла</a:t>
            </a:r>
            <a:r>
              <a:rPr lang="ru-RU" sz="2800" b="0" i="0" dirty="0" smtClean="0">
                <a:solidFill>
                  <a:srgbClr val="000000"/>
                </a:solidFill>
                <a:effectLst/>
                <a:latin typeface="Arial"/>
              </a:rPr>
              <a:t> й </a:t>
            </a:r>
            <a:r>
              <a:rPr lang="ru-RU" sz="2800" b="0" i="0" dirty="0" err="1" smtClean="0">
                <a:solidFill>
                  <a:srgbClr val="000000"/>
                </a:solidFill>
                <a:effectLst/>
                <a:latin typeface="Arial"/>
              </a:rPr>
              <a:t>оборонних</a:t>
            </a:r>
            <a:r>
              <a:rPr lang="ru-RU" sz="2800" b="0" i="0" dirty="0" smtClean="0">
                <a:solidFill>
                  <a:srgbClr val="000000"/>
                </a:solidFill>
                <a:effectLst/>
                <a:latin typeface="Arial"/>
              </a:rPr>
              <a:t> </a:t>
            </a:r>
            <a:r>
              <a:rPr lang="ru-RU" sz="2800" b="0" i="0" dirty="0" err="1" smtClean="0">
                <a:solidFill>
                  <a:srgbClr val="000000"/>
                </a:solidFill>
                <a:effectLst/>
                <a:latin typeface="Arial"/>
              </a:rPr>
              <a:t>будівель</a:t>
            </a:r>
            <a:r>
              <a:rPr lang="ru-RU" sz="2800" b="0" i="0" dirty="0" smtClean="0">
                <a:solidFill>
                  <a:srgbClr val="000000"/>
                </a:solidFill>
                <a:effectLst/>
                <a:latin typeface="Arial"/>
              </a:rPr>
              <a:t> </a:t>
            </a:r>
            <a:r>
              <a:rPr lang="ru-RU" sz="2800" b="0" i="0" dirty="0" err="1" smtClean="0">
                <a:solidFill>
                  <a:srgbClr val="000000"/>
                </a:solidFill>
                <a:effectLst/>
                <a:latin typeface="Arial"/>
              </a:rPr>
              <a:t>слов’яни</a:t>
            </a:r>
            <a:r>
              <a:rPr lang="ru-RU" sz="2800" b="0" i="0" dirty="0" smtClean="0">
                <a:solidFill>
                  <a:srgbClr val="000000"/>
                </a:solidFill>
                <a:effectLst/>
                <a:latin typeface="Arial"/>
              </a:rPr>
              <a:t> </a:t>
            </a:r>
            <a:r>
              <a:rPr lang="ru-RU" sz="2800" b="0" i="0" dirty="0" err="1" smtClean="0">
                <a:solidFill>
                  <a:srgbClr val="000000"/>
                </a:solidFill>
                <a:effectLst/>
                <a:latin typeface="Arial"/>
              </a:rPr>
              <a:t>споконвіку</a:t>
            </a:r>
            <a:r>
              <a:rPr lang="ru-RU" sz="2800" b="0" i="0" dirty="0" smtClean="0">
                <a:solidFill>
                  <a:srgbClr val="000000"/>
                </a:solidFill>
                <a:effectLst/>
                <a:latin typeface="Arial"/>
              </a:rPr>
              <a:t> </a:t>
            </a:r>
            <a:r>
              <a:rPr lang="ru-RU" sz="2800" b="0" i="0" dirty="0" err="1" smtClean="0">
                <a:solidFill>
                  <a:srgbClr val="000000"/>
                </a:solidFill>
                <a:effectLst/>
                <a:latin typeface="Arial"/>
              </a:rPr>
              <a:t>використовували</a:t>
            </a:r>
            <a:r>
              <a:rPr lang="ru-RU" sz="2800" b="0" i="0" dirty="0" smtClean="0">
                <a:solidFill>
                  <a:srgbClr val="000000"/>
                </a:solidFill>
                <a:effectLst/>
                <a:latin typeface="Arial"/>
              </a:rPr>
              <a:t> </a:t>
            </a:r>
            <a:r>
              <a:rPr lang="ru-RU" sz="2800" b="0" i="0" dirty="0" err="1" smtClean="0">
                <a:solidFill>
                  <a:srgbClr val="000000"/>
                </a:solidFill>
                <a:effectLst/>
                <a:latin typeface="Arial"/>
              </a:rPr>
              <a:t>місцеві</a:t>
            </a:r>
            <a:r>
              <a:rPr lang="ru-RU" sz="2800" b="0" i="0" dirty="0" smtClean="0">
                <a:solidFill>
                  <a:srgbClr val="000000"/>
                </a:solidFill>
                <a:effectLst/>
                <a:latin typeface="Arial"/>
              </a:rPr>
              <a:t> </a:t>
            </a:r>
            <a:r>
              <a:rPr lang="ru-RU" sz="2800" b="0" i="0" dirty="0" err="1" smtClean="0">
                <a:solidFill>
                  <a:srgbClr val="000000"/>
                </a:solidFill>
                <a:effectLst/>
                <a:latin typeface="Arial"/>
              </a:rPr>
              <a:t>матеріали</a:t>
            </a:r>
            <a:r>
              <a:rPr lang="ru-RU" sz="2800" b="0" i="0" dirty="0" smtClean="0">
                <a:solidFill>
                  <a:srgbClr val="000000"/>
                </a:solidFill>
                <a:effectLst/>
                <a:latin typeface="Arial"/>
              </a:rPr>
              <a:t> та спирались на </a:t>
            </a:r>
            <a:r>
              <a:rPr lang="ru-RU" sz="2800" b="0" i="0" dirty="0" err="1" smtClean="0">
                <a:solidFill>
                  <a:srgbClr val="000000"/>
                </a:solidFill>
                <a:effectLst/>
                <a:latin typeface="Arial"/>
              </a:rPr>
              <a:t>традиції</a:t>
            </a:r>
            <a:r>
              <a:rPr lang="ru-RU" sz="2800" b="0" i="0" dirty="0" smtClean="0">
                <a:solidFill>
                  <a:srgbClr val="000000"/>
                </a:solidFill>
                <a:effectLst/>
                <a:latin typeface="Arial"/>
              </a:rPr>
              <a:t>, </a:t>
            </a:r>
            <a:r>
              <a:rPr lang="ru-RU" sz="2800" b="0" i="0" dirty="0" err="1" smtClean="0">
                <a:solidFill>
                  <a:srgbClr val="000000"/>
                </a:solidFill>
                <a:effectLst/>
                <a:latin typeface="Arial"/>
              </a:rPr>
              <a:t>що</a:t>
            </a:r>
            <a:r>
              <a:rPr lang="ru-RU" sz="2800" b="0" i="0" dirty="0" smtClean="0">
                <a:solidFill>
                  <a:srgbClr val="000000"/>
                </a:solidFill>
                <a:effectLst/>
                <a:latin typeface="Arial"/>
              </a:rPr>
              <a:t> </a:t>
            </a:r>
            <a:r>
              <a:rPr lang="ru-RU" sz="2800" b="0" i="0" dirty="0" err="1" smtClean="0">
                <a:solidFill>
                  <a:srgbClr val="000000"/>
                </a:solidFill>
                <a:effectLst/>
                <a:latin typeface="Arial"/>
              </a:rPr>
              <a:t>сягали</a:t>
            </a:r>
            <a:r>
              <a:rPr lang="ru-RU" sz="2800" b="0" i="0" dirty="0" smtClean="0">
                <a:solidFill>
                  <a:srgbClr val="000000"/>
                </a:solidFill>
                <a:effectLst/>
                <a:latin typeface="Arial"/>
              </a:rPr>
              <a:t> </a:t>
            </a:r>
            <a:r>
              <a:rPr lang="ru-RU" sz="2800" b="0" i="0" dirty="0" err="1" smtClean="0">
                <a:solidFill>
                  <a:srgbClr val="000000"/>
                </a:solidFill>
                <a:effectLst/>
                <a:latin typeface="Arial"/>
              </a:rPr>
              <a:t>сивої</a:t>
            </a:r>
            <a:r>
              <a:rPr lang="ru-RU" sz="2800" b="0" i="0" dirty="0" smtClean="0">
                <a:solidFill>
                  <a:srgbClr val="000000"/>
                </a:solidFill>
                <a:effectLst/>
                <a:latin typeface="Arial"/>
              </a:rPr>
              <a:t> </a:t>
            </a:r>
            <a:r>
              <a:rPr lang="ru-RU" sz="2800" b="0" i="0" dirty="0" err="1" smtClean="0">
                <a:solidFill>
                  <a:srgbClr val="000000"/>
                </a:solidFill>
                <a:effectLst/>
                <a:latin typeface="Arial"/>
              </a:rPr>
              <a:t>давнини</a:t>
            </a:r>
            <a:r>
              <a:rPr lang="ru-RU" sz="2800" b="0" i="0" dirty="0" smtClean="0">
                <a:solidFill>
                  <a:srgbClr val="000000"/>
                </a:solidFill>
                <a:effectLst/>
                <a:latin typeface="Arial"/>
              </a:rPr>
              <a:t>. </a:t>
            </a:r>
            <a:r>
              <a:rPr lang="ru-RU" sz="2800" b="0" i="0" dirty="0" err="1" smtClean="0">
                <a:solidFill>
                  <a:srgbClr val="000000"/>
                </a:solidFill>
                <a:effectLst/>
                <a:latin typeface="Arial"/>
              </a:rPr>
              <a:t>Відповідно</a:t>
            </a:r>
            <a:r>
              <a:rPr lang="ru-RU" sz="2800" b="0" i="0" dirty="0" smtClean="0">
                <a:solidFill>
                  <a:srgbClr val="000000"/>
                </a:solidFill>
                <a:effectLst/>
                <a:latin typeface="Arial"/>
              </a:rPr>
              <a:t> до умов </a:t>
            </a:r>
            <a:r>
              <a:rPr lang="ru-RU" sz="2800" b="0" i="0" dirty="0" err="1" smtClean="0">
                <a:solidFill>
                  <a:srgbClr val="000000"/>
                </a:solidFill>
                <a:effectLst/>
                <a:latin typeface="Arial"/>
              </a:rPr>
              <a:t>лісу</a:t>
            </a:r>
            <a:r>
              <a:rPr lang="ru-RU" sz="2800" b="0" i="0" dirty="0" smtClean="0">
                <a:solidFill>
                  <a:srgbClr val="000000"/>
                </a:solidFill>
                <a:effectLst/>
                <a:latin typeface="Arial"/>
              </a:rPr>
              <a:t> </a:t>
            </a:r>
            <a:r>
              <a:rPr lang="ru-RU" sz="2800" b="0" i="0" dirty="0" err="1" smtClean="0">
                <a:solidFill>
                  <a:srgbClr val="000000"/>
                </a:solidFill>
                <a:effectLst/>
                <a:latin typeface="Arial"/>
              </a:rPr>
              <a:t>або</a:t>
            </a:r>
            <a:r>
              <a:rPr lang="ru-RU" sz="2800" b="0" i="0" dirty="0" smtClean="0">
                <a:solidFill>
                  <a:srgbClr val="000000"/>
                </a:solidFill>
                <a:effectLst/>
                <a:latin typeface="Arial"/>
              </a:rPr>
              <a:t> степу для </a:t>
            </a:r>
            <a:r>
              <a:rPr lang="ru-RU" sz="2800" b="0" i="0" dirty="0" err="1" smtClean="0">
                <a:solidFill>
                  <a:srgbClr val="000000"/>
                </a:solidFill>
                <a:effectLst/>
                <a:latin typeface="Arial"/>
              </a:rPr>
              <a:t>будівництва</a:t>
            </a:r>
            <a:r>
              <a:rPr lang="ru-RU" sz="2800" b="0" i="0" dirty="0" smtClean="0">
                <a:solidFill>
                  <a:srgbClr val="000000"/>
                </a:solidFill>
                <a:effectLst/>
                <a:latin typeface="Arial"/>
              </a:rPr>
              <a:t> </a:t>
            </a:r>
            <a:r>
              <a:rPr lang="ru-RU" sz="2800" b="0" i="0" dirty="0" err="1" smtClean="0">
                <a:solidFill>
                  <a:srgbClr val="000000"/>
                </a:solidFill>
                <a:effectLst/>
                <a:latin typeface="Arial"/>
              </a:rPr>
              <a:t>їм</a:t>
            </a:r>
            <a:r>
              <a:rPr lang="ru-RU" sz="2800" b="0" i="0" dirty="0" smtClean="0">
                <a:solidFill>
                  <a:srgbClr val="000000"/>
                </a:solidFill>
                <a:effectLst/>
                <a:latin typeface="Arial"/>
              </a:rPr>
              <a:t> </a:t>
            </a:r>
            <a:r>
              <a:rPr lang="ru-RU" sz="2800" b="0" i="0" dirty="0" err="1" smtClean="0">
                <a:solidFill>
                  <a:srgbClr val="000000"/>
                </a:solidFill>
                <a:effectLst/>
                <a:latin typeface="Arial"/>
              </a:rPr>
              <a:t>слугували</a:t>
            </a:r>
            <a:r>
              <a:rPr lang="ru-RU" sz="2800" b="0" i="0" dirty="0" smtClean="0">
                <a:solidFill>
                  <a:srgbClr val="000000"/>
                </a:solidFill>
                <a:effectLst/>
                <a:latin typeface="Arial"/>
              </a:rPr>
              <a:t> дерево й глина. До </a:t>
            </a:r>
            <a:r>
              <a:rPr lang="ru-RU" sz="2800" b="0" i="0" dirty="0" err="1" smtClean="0">
                <a:solidFill>
                  <a:srgbClr val="000000"/>
                </a:solidFill>
                <a:effectLst/>
                <a:latin typeface="Arial"/>
              </a:rPr>
              <a:t>прийняття</a:t>
            </a:r>
            <a:r>
              <a:rPr lang="ru-RU" sz="2800" b="0" i="0" dirty="0" smtClean="0">
                <a:solidFill>
                  <a:srgbClr val="000000"/>
                </a:solidFill>
                <a:effectLst/>
                <a:latin typeface="Arial"/>
              </a:rPr>
              <a:t> </a:t>
            </a:r>
            <a:r>
              <a:rPr lang="ru-RU" sz="2800" b="0" i="0" dirty="0" err="1" smtClean="0">
                <a:solidFill>
                  <a:srgbClr val="000000"/>
                </a:solidFill>
                <a:effectLst/>
                <a:latin typeface="Arial"/>
              </a:rPr>
              <a:t>християнства</a:t>
            </a:r>
            <a:r>
              <a:rPr lang="ru-RU" sz="2800" b="0" i="0" dirty="0" smtClean="0">
                <a:solidFill>
                  <a:srgbClr val="000000"/>
                </a:solidFill>
                <a:effectLst/>
                <a:latin typeface="Arial"/>
              </a:rPr>
              <a:t> </a:t>
            </a:r>
            <a:r>
              <a:rPr lang="ru-RU" sz="2800" b="0" i="0" dirty="0" err="1" smtClean="0">
                <a:solidFill>
                  <a:srgbClr val="000000"/>
                </a:solidFill>
                <a:effectLst/>
                <a:latin typeface="Arial"/>
              </a:rPr>
              <a:t>кам’яні</a:t>
            </a:r>
            <a:r>
              <a:rPr lang="ru-RU" sz="2800" b="0" i="0" dirty="0" smtClean="0">
                <a:solidFill>
                  <a:srgbClr val="000000"/>
                </a:solidFill>
                <a:effectLst/>
                <a:latin typeface="Arial"/>
              </a:rPr>
              <a:t> </a:t>
            </a:r>
            <a:r>
              <a:rPr lang="ru-RU" sz="2800" b="0" i="0" dirty="0" err="1" smtClean="0">
                <a:solidFill>
                  <a:srgbClr val="000000"/>
                </a:solidFill>
                <a:effectLst/>
                <a:latin typeface="Arial"/>
              </a:rPr>
              <a:t>будівлі</a:t>
            </a:r>
            <a:r>
              <a:rPr lang="ru-RU" sz="2800" b="0" i="0" dirty="0" smtClean="0">
                <a:solidFill>
                  <a:srgbClr val="000000"/>
                </a:solidFill>
                <a:effectLst/>
                <a:latin typeface="Arial"/>
              </a:rPr>
              <a:t> у </a:t>
            </a:r>
            <a:r>
              <a:rPr lang="ru-RU" sz="2800" b="0" i="0" dirty="0" err="1" smtClean="0">
                <a:solidFill>
                  <a:srgbClr val="000000"/>
                </a:solidFill>
                <a:effectLst/>
                <a:latin typeface="Arial"/>
              </a:rPr>
              <a:t>східнослов’янських</a:t>
            </a:r>
            <a:r>
              <a:rPr lang="ru-RU" sz="2800" b="0" i="0" dirty="0" smtClean="0">
                <a:solidFill>
                  <a:srgbClr val="000000"/>
                </a:solidFill>
                <a:effectLst/>
                <a:latin typeface="Arial"/>
              </a:rPr>
              <a:t> землях </a:t>
            </a:r>
            <a:r>
              <a:rPr lang="ru-RU" sz="2800" b="0" i="0" dirty="0" err="1" smtClean="0">
                <a:solidFill>
                  <a:srgbClr val="000000"/>
                </a:solidFill>
                <a:effectLst/>
                <a:latin typeface="Arial"/>
              </a:rPr>
              <a:t>майже</a:t>
            </a:r>
            <a:r>
              <a:rPr lang="ru-RU" sz="2800" b="0" i="0" dirty="0" smtClean="0">
                <a:solidFill>
                  <a:srgbClr val="000000"/>
                </a:solidFill>
                <a:effectLst/>
                <a:latin typeface="Arial"/>
              </a:rPr>
              <a:t> не </a:t>
            </a:r>
            <a:r>
              <a:rPr lang="ru-RU" sz="2800" b="0" i="0" dirty="0" err="1" smtClean="0">
                <a:solidFill>
                  <a:srgbClr val="000000"/>
                </a:solidFill>
                <a:effectLst/>
                <a:latin typeface="Arial"/>
              </a:rPr>
              <a:t>зводились</a:t>
            </a:r>
            <a:r>
              <a:rPr lang="ru-RU" sz="2800" b="0" i="0" dirty="0" smtClean="0">
                <a:solidFill>
                  <a:srgbClr val="000000"/>
                </a:solidFill>
                <a:effectLst/>
                <a:latin typeface="Arial"/>
              </a:rPr>
              <a:t>. </a:t>
            </a:r>
            <a:r>
              <a:rPr lang="ru-RU" sz="2800" b="0" i="0" dirty="0" err="1" smtClean="0">
                <a:solidFill>
                  <a:srgbClr val="000000"/>
                </a:solidFill>
                <a:effectLst/>
                <a:latin typeface="Arial"/>
              </a:rPr>
              <a:t>Виняток</a:t>
            </a:r>
            <a:r>
              <a:rPr lang="ru-RU" sz="2800" b="0" i="0" dirty="0" smtClean="0">
                <a:solidFill>
                  <a:srgbClr val="000000"/>
                </a:solidFill>
                <a:effectLst/>
                <a:latin typeface="Arial"/>
              </a:rPr>
              <a:t> становили </a:t>
            </a:r>
            <a:r>
              <a:rPr lang="ru-RU" sz="2800" b="0" i="0" dirty="0" err="1" smtClean="0">
                <a:solidFill>
                  <a:srgbClr val="000000"/>
                </a:solidFill>
                <a:effectLst/>
                <a:latin typeface="Arial"/>
              </a:rPr>
              <a:t>хіба</a:t>
            </a:r>
            <a:r>
              <a:rPr lang="ru-RU" sz="2800" b="0" i="0" dirty="0" smtClean="0">
                <a:solidFill>
                  <a:srgbClr val="000000"/>
                </a:solidFill>
                <a:effectLst/>
                <a:latin typeface="Arial"/>
              </a:rPr>
              <a:t> </a:t>
            </a:r>
            <a:r>
              <a:rPr lang="ru-RU" sz="2800" b="0" i="0" dirty="0" err="1" smtClean="0">
                <a:solidFill>
                  <a:srgbClr val="000000"/>
                </a:solidFill>
                <a:effectLst/>
                <a:latin typeface="Arial"/>
              </a:rPr>
              <a:t>що</a:t>
            </a:r>
            <a:r>
              <a:rPr lang="ru-RU" sz="2800" b="0" i="0" dirty="0" smtClean="0">
                <a:solidFill>
                  <a:srgbClr val="000000"/>
                </a:solidFill>
                <a:effectLst/>
                <a:latin typeface="Arial"/>
              </a:rPr>
              <a:t> </a:t>
            </a:r>
            <a:r>
              <a:rPr lang="ru-RU" sz="2800" b="0" i="0" dirty="0" err="1" smtClean="0">
                <a:solidFill>
                  <a:srgbClr val="000000"/>
                </a:solidFill>
                <a:effectLst/>
                <a:latin typeface="Arial"/>
              </a:rPr>
              <a:t>кам’яні</a:t>
            </a:r>
            <a:r>
              <a:rPr lang="ru-RU" sz="2800" b="0" i="0" dirty="0" smtClean="0">
                <a:solidFill>
                  <a:srgbClr val="000000"/>
                </a:solidFill>
                <a:effectLst/>
                <a:latin typeface="Arial"/>
              </a:rPr>
              <a:t> </a:t>
            </a:r>
            <a:r>
              <a:rPr lang="ru-RU" sz="2800" b="0" i="0" dirty="0" err="1" smtClean="0">
                <a:solidFill>
                  <a:srgbClr val="000000"/>
                </a:solidFill>
                <a:effectLst/>
                <a:latin typeface="Arial"/>
              </a:rPr>
              <a:t>язичницькі</a:t>
            </a:r>
            <a:r>
              <a:rPr lang="ru-RU" sz="2800" b="0" i="0" dirty="0" smtClean="0">
                <a:solidFill>
                  <a:srgbClr val="000000"/>
                </a:solidFill>
                <a:effectLst/>
                <a:latin typeface="Arial"/>
              </a:rPr>
              <a:t> святилища </a:t>
            </a:r>
            <a:r>
              <a:rPr lang="ru-RU" sz="2800" b="0" i="0" dirty="0" err="1" smtClean="0">
                <a:solidFill>
                  <a:srgbClr val="000000"/>
                </a:solidFill>
                <a:effectLst/>
                <a:latin typeface="Arial"/>
              </a:rPr>
              <a:t>Прикарпаття</a:t>
            </a:r>
            <a:r>
              <a:rPr lang="ru-RU" sz="2800" b="0" i="0" dirty="0" smtClean="0">
                <a:solidFill>
                  <a:srgbClr val="000000"/>
                </a:solidFill>
                <a:effectLst/>
                <a:latin typeface="Arial"/>
              </a:rPr>
              <a:t>, </a:t>
            </a:r>
            <a:r>
              <a:rPr lang="ru-RU" sz="2800" b="0" i="0" dirty="0" err="1" smtClean="0">
                <a:solidFill>
                  <a:srgbClr val="000000"/>
                </a:solidFill>
                <a:effectLst/>
                <a:latin typeface="Arial"/>
              </a:rPr>
              <a:t>які</a:t>
            </a:r>
            <a:r>
              <a:rPr lang="ru-RU" sz="2800" b="0" i="0" dirty="0" smtClean="0">
                <a:solidFill>
                  <a:srgbClr val="000000"/>
                </a:solidFill>
                <a:effectLst/>
                <a:latin typeface="Arial"/>
              </a:rPr>
              <a:t> </a:t>
            </a:r>
            <a:r>
              <a:rPr lang="ru-RU" sz="2800" b="0" i="0" dirty="0" err="1" smtClean="0">
                <a:solidFill>
                  <a:srgbClr val="000000"/>
                </a:solidFill>
                <a:effectLst/>
                <a:latin typeface="Arial"/>
              </a:rPr>
              <a:t>зводилися</a:t>
            </a:r>
            <a:r>
              <a:rPr lang="ru-RU" sz="2800" b="0" i="0" dirty="0" smtClean="0">
                <a:solidFill>
                  <a:srgbClr val="000000"/>
                </a:solidFill>
                <a:effectLst/>
                <a:latin typeface="Arial"/>
              </a:rPr>
              <a:t> аж до </a:t>
            </a:r>
            <a:r>
              <a:rPr lang="ru-RU" sz="2800" b="0" i="0" dirty="0" err="1" smtClean="0">
                <a:solidFill>
                  <a:srgbClr val="000000"/>
                </a:solidFill>
                <a:effectLst/>
                <a:latin typeface="Arial"/>
              </a:rPr>
              <a:t>кінця</a:t>
            </a:r>
            <a:r>
              <a:rPr lang="ru-RU" sz="2800" b="0" i="0" dirty="0" smtClean="0">
                <a:solidFill>
                  <a:srgbClr val="000000"/>
                </a:solidFill>
                <a:effectLst/>
                <a:latin typeface="Arial"/>
              </a:rPr>
              <a:t> </a:t>
            </a:r>
            <a:r>
              <a:rPr lang="en-US" sz="2800" b="0" i="0" dirty="0" smtClean="0">
                <a:solidFill>
                  <a:srgbClr val="000000"/>
                </a:solidFill>
                <a:effectLst/>
                <a:latin typeface="Arial"/>
              </a:rPr>
              <a:t>XII </a:t>
            </a:r>
            <a:r>
              <a:rPr lang="ru-RU" sz="2800" b="0" i="0" dirty="0" smtClean="0">
                <a:solidFill>
                  <a:srgbClr val="000000"/>
                </a:solidFill>
                <a:effectLst/>
                <a:latin typeface="Arial"/>
              </a:rPr>
              <a:t>ст.</a:t>
            </a:r>
            <a:endParaRPr lang="ru-RU" sz="2800" dirty="0"/>
          </a:p>
        </p:txBody>
      </p:sp>
      <p:sp>
        <p:nvSpPr>
          <p:cNvPr id="3" name="Объект 2"/>
          <p:cNvSpPr>
            <a:spLocks noGrp="1"/>
          </p:cNvSpPr>
          <p:nvPr>
            <p:ph idx="1"/>
          </p:nvPr>
        </p:nvSpPr>
        <p:spPr>
          <a:xfrm>
            <a:off x="6876256" y="5445224"/>
            <a:ext cx="1810544" cy="680939"/>
          </a:xfrm>
        </p:spPr>
        <p:txBody>
          <a:bodyPr/>
          <a:lstStyle/>
          <a:p>
            <a:endParaRPr lang="ru-RU" dirty="0"/>
          </a:p>
        </p:txBody>
      </p:sp>
    </p:spTree>
    <p:extLst>
      <p:ext uri="{BB962C8B-B14F-4D97-AF65-F5344CB8AC3E}">
        <p14:creationId xmlns:p14="http://schemas.microsoft.com/office/powerpoint/2010/main" val="41456107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smConfetti">
          <a:fgClr>
            <a:schemeClr val="bg2">
              <a:lumMod val="50000"/>
            </a:schemeClr>
          </a:fgClr>
          <a:bgClr>
            <a:schemeClr val="accent3">
              <a:lumMod val="20000"/>
              <a:lumOff val="80000"/>
            </a:schemeClr>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996952"/>
            <a:ext cx="8229600" cy="1143000"/>
          </a:xfrm>
        </p:spPr>
        <p:txBody>
          <a:bodyPr>
            <a:noAutofit/>
          </a:bodyPr>
          <a:lstStyle/>
          <a:p>
            <a:pPr algn="just"/>
            <a:r>
              <a:rPr lang="ru-RU" sz="2400" dirty="0" err="1"/>
              <a:t>Новий</a:t>
            </a:r>
            <a:r>
              <a:rPr lang="ru-RU" sz="2400" dirty="0"/>
              <a:t> </a:t>
            </a:r>
            <a:r>
              <a:rPr lang="ru-RU" sz="2400" dirty="0" err="1"/>
              <a:t>етап</a:t>
            </a:r>
            <a:r>
              <a:rPr lang="ru-RU" sz="2400" dirty="0"/>
              <a:t> </a:t>
            </a:r>
            <a:r>
              <a:rPr lang="ru-RU" sz="2400" dirty="0" err="1"/>
              <a:t>розвитку</a:t>
            </a:r>
            <a:r>
              <a:rPr lang="ru-RU" sz="2400" dirty="0"/>
              <a:t> </a:t>
            </a:r>
            <a:r>
              <a:rPr lang="ru-RU" sz="2400" dirty="0" err="1"/>
              <a:t>архітектури</a:t>
            </a:r>
            <a:r>
              <a:rPr lang="ru-RU" sz="2400" dirty="0"/>
              <a:t> </a:t>
            </a:r>
            <a:r>
              <a:rPr lang="ru-RU" sz="2400" dirty="0" err="1"/>
              <a:t>Київської</a:t>
            </a:r>
            <a:r>
              <a:rPr lang="ru-RU" sz="2400" dirty="0"/>
              <a:t> </a:t>
            </a:r>
            <a:r>
              <a:rPr lang="ru-RU" sz="2400" dirty="0" err="1"/>
              <a:t>Русі</a:t>
            </a:r>
            <a:r>
              <a:rPr lang="ru-RU" sz="2400" dirty="0"/>
              <a:t> припав на другу половину </a:t>
            </a:r>
            <a:r>
              <a:rPr lang="en-US" sz="2400" dirty="0"/>
              <a:t>XI — </a:t>
            </a:r>
            <a:r>
              <a:rPr lang="ru-RU" sz="2400" dirty="0"/>
              <a:t>першу половину </a:t>
            </a:r>
            <a:r>
              <a:rPr lang="en-US" sz="2400" dirty="0"/>
              <a:t>XII </a:t>
            </a:r>
            <a:r>
              <a:rPr lang="ru-RU" sz="2400" dirty="0"/>
              <a:t>ст. </a:t>
            </a:r>
            <a:r>
              <a:rPr lang="ru-RU" sz="2400" dirty="0" err="1"/>
              <a:t>Будівлі</a:t>
            </a:r>
            <a:r>
              <a:rPr lang="ru-RU" sz="2400" dirty="0"/>
              <a:t> </a:t>
            </a:r>
            <a:r>
              <a:rPr lang="ru-RU" sz="2400" dirty="0" err="1"/>
              <a:t>цього</a:t>
            </a:r>
            <a:r>
              <a:rPr lang="ru-RU" sz="2400" dirty="0"/>
              <a:t> </a:t>
            </a:r>
            <a:r>
              <a:rPr lang="ru-RU" sz="2400" dirty="0" err="1"/>
              <a:t>періоду</a:t>
            </a:r>
            <a:r>
              <a:rPr lang="ru-RU" sz="2400" dirty="0"/>
              <a:t> </a:t>
            </a:r>
            <a:r>
              <a:rPr lang="ru-RU" sz="2400" dirty="0" err="1"/>
              <a:t>вже</a:t>
            </a:r>
            <a:r>
              <a:rPr lang="ru-RU" sz="2400" dirty="0"/>
              <a:t> </a:t>
            </a:r>
            <a:r>
              <a:rPr lang="ru-RU" sz="2400" dirty="0" err="1"/>
              <a:t>помітно</a:t>
            </a:r>
            <a:r>
              <a:rPr lang="ru-RU" sz="2400" dirty="0"/>
              <a:t> </a:t>
            </a:r>
            <a:r>
              <a:rPr lang="ru-RU" sz="2400" dirty="0" err="1"/>
              <a:t>відрізняються</a:t>
            </a:r>
            <a:r>
              <a:rPr lang="ru-RU" sz="2400" dirty="0"/>
              <a:t> </a:t>
            </a:r>
            <a:r>
              <a:rPr lang="ru-RU" sz="2400" dirty="0" err="1"/>
              <a:t>від</a:t>
            </a:r>
            <a:r>
              <a:rPr lang="ru-RU" sz="2400" dirty="0"/>
              <a:t> тих, </a:t>
            </a:r>
            <a:r>
              <a:rPr lang="ru-RU" sz="2400" dirty="0" err="1"/>
              <a:t>що</a:t>
            </a:r>
            <a:r>
              <a:rPr lang="ru-RU" sz="2400" dirty="0"/>
              <a:t> </a:t>
            </a:r>
            <a:r>
              <a:rPr lang="ru-RU" sz="2400" dirty="0" err="1"/>
              <a:t>були</a:t>
            </a:r>
            <a:r>
              <a:rPr lang="ru-RU" sz="2400" dirty="0"/>
              <a:t> </a:t>
            </a:r>
            <a:r>
              <a:rPr lang="ru-RU" sz="2400" dirty="0" err="1"/>
              <a:t>зведені</a:t>
            </a:r>
            <a:r>
              <a:rPr lang="ru-RU" sz="2400" dirty="0"/>
              <a:t> </a:t>
            </a:r>
            <a:r>
              <a:rPr lang="ru-RU" sz="2400" dirty="0" err="1"/>
              <a:t>раніше</a:t>
            </a:r>
            <a:r>
              <a:rPr lang="ru-RU" sz="2400" dirty="0"/>
              <a:t>. На </a:t>
            </a:r>
            <a:r>
              <a:rPr lang="ru-RU" sz="2400" dirty="0" err="1"/>
              <a:t>зміну</a:t>
            </a:r>
            <a:r>
              <a:rPr lang="ru-RU" sz="2400" dirty="0"/>
              <a:t> </a:t>
            </a:r>
            <a:r>
              <a:rPr lang="ru-RU" sz="2400" dirty="0" err="1"/>
              <a:t>пишним</a:t>
            </a:r>
            <a:r>
              <a:rPr lang="ru-RU" sz="2400" dirty="0"/>
              <a:t> храмам, </a:t>
            </a:r>
            <a:r>
              <a:rPr lang="ru-RU" sz="2400" dirty="0" err="1"/>
              <a:t>яким</a:t>
            </a:r>
            <a:r>
              <a:rPr lang="ru-RU" sz="2400" dirty="0"/>
              <a:t> </a:t>
            </a:r>
            <a:r>
              <a:rPr lang="ru-RU" sz="2400" dirty="0" err="1"/>
              <a:t>були</a:t>
            </a:r>
            <a:r>
              <a:rPr lang="ru-RU" sz="2400" dirty="0"/>
              <a:t> </a:t>
            </a:r>
            <a:r>
              <a:rPr lang="ru-RU" sz="2400" dirty="0" err="1"/>
              <a:t>притаманні</a:t>
            </a:r>
            <a:r>
              <a:rPr lang="ru-RU" sz="2400" dirty="0"/>
              <a:t> складна </a:t>
            </a:r>
            <a:r>
              <a:rPr lang="ru-RU" sz="2400" dirty="0" err="1"/>
              <a:t>динамічна</a:t>
            </a:r>
            <a:r>
              <a:rPr lang="ru-RU" sz="2400" dirty="0"/>
              <a:t> </a:t>
            </a:r>
            <a:r>
              <a:rPr lang="ru-RU" sz="2400" dirty="0" err="1"/>
              <a:t>композиція</a:t>
            </a:r>
            <a:r>
              <a:rPr lang="ru-RU" sz="2400" dirty="0"/>
              <a:t>, </a:t>
            </a:r>
            <a:r>
              <a:rPr lang="ru-RU" sz="2400" dirty="0" err="1"/>
              <a:t>багатоглав’я</a:t>
            </a:r>
            <a:r>
              <a:rPr lang="ru-RU" sz="2400" dirty="0"/>
              <a:t> та </a:t>
            </a:r>
            <a:r>
              <a:rPr lang="ru-RU" sz="2400" dirty="0" err="1"/>
              <a:t>галереї</a:t>
            </a:r>
            <a:r>
              <a:rPr lang="ru-RU" sz="2400" dirty="0"/>
              <a:t>, </a:t>
            </a:r>
            <a:r>
              <a:rPr lang="ru-RU" sz="2400" dirty="0" err="1"/>
              <a:t>прийшли</a:t>
            </a:r>
            <a:r>
              <a:rPr lang="ru-RU" sz="2400" dirty="0"/>
              <a:t> </a:t>
            </a:r>
            <a:r>
              <a:rPr lang="ru-RU" sz="2400" dirty="0" err="1"/>
              <a:t>прості</a:t>
            </a:r>
            <a:r>
              <a:rPr lang="ru-RU" sz="2400" dirty="0"/>
              <a:t> </a:t>
            </a:r>
            <a:r>
              <a:rPr lang="ru-RU" sz="2400" dirty="0" err="1"/>
              <a:t>будівлі</a:t>
            </a:r>
            <a:r>
              <a:rPr lang="ru-RU" sz="2400" dirty="0"/>
              <a:t> з </a:t>
            </a:r>
            <a:r>
              <a:rPr lang="ru-RU" sz="2400" dirty="0" err="1"/>
              <a:t>чітко</a:t>
            </a:r>
            <a:r>
              <a:rPr lang="ru-RU" sz="2400" dirty="0"/>
              <a:t> </a:t>
            </a:r>
            <a:r>
              <a:rPr lang="ru-RU" sz="2400" dirty="0" err="1"/>
              <a:t>окресленими</a:t>
            </a:r>
            <a:r>
              <a:rPr lang="ru-RU" sz="2400" dirty="0"/>
              <a:t> </a:t>
            </a:r>
            <a:r>
              <a:rPr lang="ru-RU" sz="2400" dirty="0" err="1"/>
              <a:t>лініями</a:t>
            </a:r>
            <a:r>
              <a:rPr lang="ru-RU" sz="2400" dirty="0"/>
              <a:t> </a:t>
            </a:r>
            <a:r>
              <a:rPr lang="ru-RU" sz="2400" dirty="0" err="1"/>
              <a:t>фасадів</a:t>
            </a:r>
            <a:r>
              <a:rPr lang="ru-RU" sz="2400" dirty="0"/>
              <a:t>, </a:t>
            </a:r>
            <a:r>
              <a:rPr lang="ru-RU" sz="2400" dirty="0" err="1"/>
              <a:t>лаконічним</a:t>
            </a:r>
            <a:r>
              <a:rPr lang="ru-RU" sz="2400" dirty="0"/>
              <a:t> декором, </a:t>
            </a:r>
            <a:r>
              <a:rPr lang="ru-RU" sz="2400" dirty="0" err="1"/>
              <a:t>увінчані</a:t>
            </a:r>
            <a:r>
              <a:rPr lang="ru-RU" sz="2400" dirty="0"/>
              <a:t> </a:t>
            </a:r>
            <a:r>
              <a:rPr lang="ru-RU" sz="2400" dirty="0" err="1"/>
              <a:t>однією</a:t>
            </a:r>
            <a:r>
              <a:rPr lang="ru-RU" sz="2400" dirty="0"/>
              <a:t> </a:t>
            </a:r>
            <a:r>
              <a:rPr lang="ru-RU" sz="2400" dirty="0" err="1"/>
              <a:t>масивною</a:t>
            </a:r>
            <a:r>
              <a:rPr lang="ru-RU" sz="2400" dirty="0"/>
              <a:t> банею. </a:t>
            </a:r>
            <a:r>
              <a:rPr lang="ru-RU" sz="2400" dirty="0" err="1"/>
              <a:t>Архітектура</a:t>
            </a:r>
            <a:r>
              <a:rPr lang="ru-RU" sz="2400" dirty="0"/>
              <a:t> </a:t>
            </a:r>
            <a:r>
              <a:rPr lang="ru-RU" sz="2400" dirty="0" err="1"/>
              <a:t>набула</a:t>
            </a:r>
            <a:r>
              <a:rPr lang="ru-RU" sz="2400" dirty="0"/>
              <a:t> </a:t>
            </a:r>
            <a:r>
              <a:rPr lang="ru-RU" sz="2400" dirty="0" err="1"/>
              <a:t>ознак</a:t>
            </a:r>
            <a:r>
              <a:rPr lang="ru-RU" sz="2400" dirty="0"/>
              <a:t> </a:t>
            </a:r>
            <a:r>
              <a:rPr lang="ru-RU" sz="2400" dirty="0" err="1"/>
              <a:t>романського</a:t>
            </a:r>
            <a:r>
              <a:rPr lang="ru-RU" sz="2400" dirty="0"/>
              <a:t> стилю, </a:t>
            </a:r>
            <a:r>
              <a:rPr lang="ru-RU" sz="2400" dirty="0" err="1"/>
              <a:t>що</a:t>
            </a:r>
            <a:r>
              <a:rPr lang="ru-RU" sz="2400" dirty="0"/>
              <a:t> </a:t>
            </a:r>
            <a:r>
              <a:rPr lang="ru-RU" sz="2400" dirty="0" err="1"/>
              <a:t>виявився</a:t>
            </a:r>
            <a:r>
              <a:rPr lang="ru-RU" sz="2400" dirty="0"/>
              <a:t> в </a:t>
            </a:r>
            <a:r>
              <a:rPr lang="ru-RU" sz="2400" dirty="0" err="1"/>
              <a:t>зовнішньому</a:t>
            </a:r>
            <a:r>
              <a:rPr lang="ru-RU" sz="2400" dirty="0"/>
              <a:t> </a:t>
            </a:r>
            <a:r>
              <a:rPr lang="ru-RU" sz="2400" dirty="0" err="1"/>
              <a:t>оформленні</a:t>
            </a:r>
            <a:r>
              <a:rPr lang="ru-RU" sz="2400" dirty="0"/>
              <a:t> </a:t>
            </a:r>
            <a:r>
              <a:rPr lang="ru-RU" sz="2400" dirty="0" err="1"/>
              <a:t>споруд</a:t>
            </a:r>
            <a:r>
              <a:rPr lang="ru-RU" sz="2400" dirty="0"/>
              <a:t>.</a:t>
            </a:r>
            <a:br>
              <a:rPr lang="ru-RU" sz="2400" dirty="0"/>
            </a:br>
            <a:r>
              <a:rPr lang="ru-RU" sz="2400" dirty="0" err="1"/>
              <a:t>Зодчі</a:t>
            </a:r>
            <a:r>
              <a:rPr lang="ru-RU" sz="2400" dirty="0"/>
              <a:t> </a:t>
            </a:r>
            <a:r>
              <a:rPr lang="ru-RU" sz="2400" dirty="0" err="1"/>
              <a:t>поступово</a:t>
            </a:r>
            <a:r>
              <a:rPr lang="ru-RU" sz="2400" dirty="0"/>
              <a:t> </a:t>
            </a:r>
            <a:r>
              <a:rPr lang="ru-RU" sz="2400" dirty="0" err="1"/>
              <a:t>перейшли</a:t>
            </a:r>
            <a:r>
              <a:rPr lang="ru-RU" sz="2400" dirty="0"/>
              <a:t> на </a:t>
            </a:r>
            <a:r>
              <a:rPr lang="ru-RU" sz="2400" dirty="0" err="1"/>
              <a:t>місцеві</a:t>
            </a:r>
            <a:r>
              <a:rPr lang="ru-RU" sz="2400" dirty="0"/>
              <a:t> </a:t>
            </a:r>
            <a:r>
              <a:rPr lang="ru-RU" sz="2400" dirty="0" err="1"/>
              <a:t>будівельні</a:t>
            </a:r>
            <a:r>
              <a:rPr lang="ru-RU" sz="2400" dirty="0"/>
              <a:t> </a:t>
            </a:r>
            <a:r>
              <a:rPr lang="ru-RU" sz="2400" dirty="0" err="1"/>
              <a:t>матеріали</a:t>
            </a:r>
            <a:r>
              <a:rPr lang="ru-RU" sz="2400" dirty="0"/>
              <a:t> й </a:t>
            </a:r>
            <a:r>
              <a:rPr lang="ru-RU" sz="2400" dirty="0" err="1"/>
              <a:t>розробили</a:t>
            </a:r>
            <a:r>
              <a:rPr lang="ru-RU" sz="2400" dirty="0"/>
              <a:t> </a:t>
            </a:r>
            <a:r>
              <a:rPr lang="ru-RU" sz="2400" dirty="0" err="1"/>
              <a:t>нові</a:t>
            </a:r>
            <a:r>
              <a:rPr lang="ru-RU" sz="2400" dirty="0"/>
              <a:t> </a:t>
            </a:r>
            <a:r>
              <a:rPr lang="ru-RU" sz="2400" dirty="0" err="1"/>
              <a:t>технологічні</a:t>
            </a:r>
            <a:r>
              <a:rPr lang="ru-RU" sz="2400" dirty="0"/>
              <a:t> </a:t>
            </a:r>
            <a:r>
              <a:rPr lang="ru-RU" sz="2400" dirty="0" err="1"/>
              <a:t>прийоми</a:t>
            </a:r>
            <a:r>
              <a:rPr lang="ru-RU" sz="2400" dirty="0"/>
              <a:t>, </a:t>
            </a:r>
            <a:r>
              <a:rPr lang="ru-RU" sz="2400" dirty="0" err="1"/>
              <a:t>відмінні</a:t>
            </a:r>
            <a:r>
              <a:rPr lang="ru-RU" sz="2400" dirty="0"/>
              <a:t> </a:t>
            </a:r>
            <a:r>
              <a:rPr lang="ru-RU" sz="2400" dirty="0" err="1"/>
              <a:t>від</a:t>
            </a:r>
            <a:r>
              <a:rPr lang="ru-RU" sz="2400" dirty="0"/>
              <a:t> </a:t>
            </a:r>
            <a:r>
              <a:rPr lang="ru-RU" sz="2400" dirty="0" err="1"/>
              <a:t>візантійських</a:t>
            </a:r>
            <a:r>
              <a:rPr lang="ru-RU" sz="2400" dirty="0"/>
              <a:t>. </a:t>
            </a:r>
            <a:r>
              <a:rPr lang="ru-RU" sz="2400" dirty="0" err="1"/>
              <a:t>Майстри</a:t>
            </a:r>
            <a:r>
              <a:rPr lang="ru-RU" sz="2400" dirty="0"/>
              <a:t> кожного </a:t>
            </a:r>
            <a:r>
              <a:rPr lang="ru-RU" sz="2400" dirty="0" err="1"/>
              <a:t>регіону</a:t>
            </a:r>
            <a:r>
              <a:rPr lang="ru-RU" sz="2400" dirty="0"/>
              <a:t> </a:t>
            </a:r>
            <a:r>
              <a:rPr lang="ru-RU" sz="2400" dirty="0" err="1"/>
              <a:t>Київської</a:t>
            </a:r>
            <a:r>
              <a:rPr lang="ru-RU" sz="2400" dirty="0"/>
              <a:t> </a:t>
            </a:r>
            <a:r>
              <a:rPr lang="ru-RU" sz="2400" dirty="0" err="1"/>
              <a:t>Русі</a:t>
            </a:r>
            <a:r>
              <a:rPr lang="ru-RU" sz="2400" dirty="0"/>
              <a:t> </a:t>
            </a:r>
            <a:r>
              <a:rPr lang="ru-RU" sz="2400" dirty="0" err="1"/>
              <a:t>створювали</a:t>
            </a:r>
            <a:r>
              <a:rPr lang="ru-RU" sz="2400" dirty="0"/>
              <a:t> </a:t>
            </a:r>
            <a:r>
              <a:rPr lang="ru-RU" sz="2400" dirty="0" err="1"/>
              <a:t>власний</a:t>
            </a:r>
            <a:r>
              <a:rPr lang="ru-RU" sz="2400" dirty="0"/>
              <a:t> стиль, </a:t>
            </a:r>
            <a:r>
              <a:rPr lang="ru-RU" sz="2400" dirty="0" err="1"/>
              <a:t>сформувалися</a:t>
            </a:r>
            <a:r>
              <a:rPr lang="ru-RU" sz="2400" dirty="0"/>
              <a:t> </a:t>
            </a:r>
            <a:r>
              <a:rPr lang="ru-RU" sz="2400" dirty="0" err="1"/>
              <a:t>навіть</a:t>
            </a:r>
            <a:r>
              <a:rPr lang="ru-RU" sz="2400" dirty="0"/>
              <a:t> </a:t>
            </a:r>
            <a:r>
              <a:rPr lang="ru-RU" sz="2400" dirty="0" err="1"/>
              <a:t>окремі</a:t>
            </a:r>
            <a:r>
              <a:rPr lang="ru-RU" sz="2400" dirty="0"/>
              <a:t> </a:t>
            </a:r>
            <a:r>
              <a:rPr lang="ru-RU" sz="2400" dirty="0" err="1"/>
              <a:t>архітектурні</a:t>
            </a:r>
            <a:r>
              <a:rPr lang="ru-RU" sz="2400" dirty="0"/>
              <a:t> </a:t>
            </a:r>
            <a:r>
              <a:rPr lang="ru-RU" sz="2400" dirty="0" err="1"/>
              <a:t>школи</a:t>
            </a:r>
            <a:r>
              <a:rPr lang="ru-RU" sz="2400" dirty="0"/>
              <a:t>: </a:t>
            </a:r>
            <a:r>
              <a:rPr lang="ru-RU" sz="2400" dirty="0" err="1" smtClean="0"/>
              <a:t>київсько-чернігівська</a:t>
            </a:r>
            <a:r>
              <a:rPr lang="ru-RU" sz="2400" dirty="0" smtClean="0"/>
              <a:t> і </a:t>
            </a:r>
            <a:r>
              <a:rPr lang="ru-RU" sz="2400" dirty="0" err="1" smtClean="0"/>
              <a:t>галицька</a:t>
            </a:r>
            <a:r>
              <a:rPr lang="ru-RU" sz="2400" dirty="0"/>
              <a:t>.</a:t>
            </a:r>
            <a:br>
              <a:rPr lang="ru-RU" sz="2400" dirty="0"/>
            </a:br>
            <a:r>
              <a:rPr lang="ru-RU" sz="2400" dirty="0"/>
              <a:t> </a:t>
            </a:r>
            <a:br>
              <a:rPr lang="ru-RU" sz="2400" dirty="0"/>
            </a:br>
            <a:endParaRPr lang="ru-RU" sz="2400" dirty="0"/>
          </a:p>
        </p:txBody>
      </p:sp>
      <p:sp>
        <p:nvSpPr>
          <p:cNvPr id="3" name="Объект 2"/>
          <p:cNvSpPr>
            <a:spLocks noGrp="1"/>
          </p:cNvSpPr>
          <p:nvPr>
            <p:ph idx="1"/>
          </p:nvPr>
        </p:nvSpPr>
        <p:spPr>
          <a:xfrm flipV="1">
            <a:off x="8172400" y="6126163"/>
            <a:ext cx="514400" cy="543197"/>
          </a:xfrm>
        </p:spPr>
        <p:txBody>
          <a:bodyPr>
            <a:normAutofit lnSpcReduction="10000"/>
          </a:bodyPr>
          <a:lstStyle/>
          <a:p>
            <a:endParaRPr lang="ru-RU" dirty="0"/>
          </a:p>
        </p:txBody>
      </p:sp>
    </p:spTree>
    <p:extLst>
      <p:ext uri="{BB962C8B-B14F-4D97-AF65-F5344CB8AC3E}">
        <p14:creationId xmlns:p14="http://schemas.microsoft.com/office/powerpoint/2010/main" val="15680951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smConfetti">
          <a:fgClr>
            <a:schemeClr val="bg2">
              <a:lumMod val="50000"/>
            </a:schemeClr>
          </a:fgClr>
          <a:bgClr>
            <a:schemeClr val="accent3">
              <a:lumMod val="20000"/>
              <a:lumOff val="80000"/>
            </a:schemeClr>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80928"/>
            <a:ext cx="8229600" cy="1143000"/>
          </a:xfrm>
        </p:spPr>
        <p:txBody>
          <a:bodyPr>
            <a:noAutofit/>
          </a:bodyPr>
          <a:lstStyle/>
          <a:p>
            <a:pPr algn="just"/>
            <a:r>
              <a:rPr lang="ru-RU" sz="2800" dirty="0" err="1" smtClean="0"/>
              <a:t>Найстаріша</a:t>
            </a:r>
            <a:r>
              <a:rPr lang="ru-RU" sz="2800" dirty="0" smtClean="0"/>
              <a:t> </a:t>
            </a:r>
            <a:r>
              <a:rPr lang="ru-RU" sz="2800" dirty="0" err="1" smtClean="0"/>
              <a:t>архітектурна</a:t>
            </a:r>
            <a:r>
              <a:rPr lang="ru-RU" sz="2800" dirty="0" smtClean="0"/>
              <a:t> школа </a:t>
            </a:r>
            <a:r>
              <a:rPr lang="ru-RU" sz="2800" dirty="0" err="1" smtClean="0"/>
              <a:t>Русі</a:t>
            </a:r>
            <a:r>
              <a:rPr lang="ru-RU" sz="2800" dirty="0" smtClean="0"/>
              <a:t> — </a:t>
            </a:r>
            <a:r>
              <a:rPr lang="ru-RU" sz="2800" dirty="0" err="1" smtClean="0"/>
              <a:t>київсько-чернігівська</a:t>
            </a:r>
            <a:r>
              <a:rPr lang="ru-RU" sz="2800" dirty="0" smtClean="0"/>
              <a:t>. </a:t>
            </a:r>
            <a:r>
              <a:rPr lang="ru-RU" sz="2800" dirty="0" err="1" smtClean="0"/>
              <a:t>Багато</a:t>
            </a:r>
            <a:r>
              <a:rPr lang="ru-RU" sz="2800" dirty="0" smtClean="0"/>
              <a:t> </a:t>
            </a:r>
            <a:r>
              <a:rPr lang="ru-RU" sz="2800" dirty="0" err="1" smtClean="0"/>
              <a:t>архітектурних</a:t>
            </a:r>
            <a:r>
              <a:rPr lang="ru-RU" sz="2800" dirty="0" smtClean="0"/>
              <a:t> форм, </a:t>
            </a:r>
            <a:r>
              <a:rPr lang="ru-RU" sz="2800" dirty="0" err="1" smtClean="0"/>
              <a:t>винайдених</a:t>
            </a:r>
            <a:r>
              <a:rPr lang="ru-RU" sz="2800" dirty="0" smtClean="0"/>
              <a:t> </a:t>
            </a:r>
            <a:r>
              <a:rPr lang="ru-RU" sz="2800" dirty="0" err="1" smtClean="0"/>
              <a:t>її</a:t>
            </a:r>
            <a:r>
              <a:rPr lang="ru-RU" sz="2800" dirty="0" smtClean="0"/>
              <a:t> </a:t>
            </a:r>
            <a:r>
              <a:rPr lang="ru-RU" sz="2800" dirty="0" err="1" smtClean="0"/>
              <a:t>майстрами</a:t>
            </a:r>
            <a:r>
              <a:rPr lang="ru-RU" sz="2800" dirty="0" smtClean="0"/>
              <a:t>, стали </a:t>
            </a:r>
            <a:r>
              <a:rPr lang="ru-RU" sz="2800" dirty="0" err="1" smtClean="0"/>
              <a:t>канонічними</a:t>
            </a:r>
            <a:r>
              <a:rPr lang="ru-RU" sz="2800" dirty="0" smtClean="0"/>
              <a:t> для </a:t>
            </a:r>
            <a:r>
              <a:rPr lang="ru-RU" sz="2800" dirty="0" err="1" smtClean="0"/>
              <a:t>наступних</a:t>
            </a:r>
            <a:r>
              <a:rPr lang="ru-RU" sz="2800" dirty="0" smtClean="0"/>
              <a:t> </a:t>
            </a:r>
            <a:r>
              <a:rPr lang="ru-RU" sz="2800" dirty="0" err="1" smtClean="0"/>
              <a:t>храмів</a:t>
            </a:r>
            <a:r>
              <a:rPr lang="ru-RU" sz="2800" dirty="0" smtClean="0"/>
              <a:t> в </a:t>
            </a:r>
            <a:r>
              <a:rPr lang="ru-RU" sz="2800" dirty="0" err="1" smtClean="0"/>
              <a:t>інших</a:t>
            </a:r>
            <a:r>
              <a:rPr lang="ru-RU" sz="2800" dirty="0" smtClean="0"/>
              <a:t> </a:t>
            </a:r>
            <a:r>
              <a:rPr lang="ru-RU" sz="2800" dirty="0" err="1" smtClean="0"/>
              <a:t>містах</a:t>
            </a:r>
            <a:r>
              <a:rPr lang="ru-RU" sz="2800" dirty="0" smtClean="0"/>
              <a:t>. </a:t>
            </a:r>
            <a:r>
              <a:rPr lang="ru-RU" sz="2800" dirty="0" err="1" smtClean="0"/>
              <a:t>Київські</a:t>
            </a:r>
            <a:r>
              <a:rPr lang="ru-RU" sz="2800" dirty="0" smtClean="0"/>
              <a:t> й </a:t>
            </a:r>
            <a:r>
              <a:rPr lang="ru-RU" sz="2800" dirty="0" err="1" smtClean="0"/>
              <a:t>чернігівські</a:t>
            </a:r>
            <a:r>
              <a:rPr lang="ru-RU" sz="2800" dirty="0" smtClean="0"/>
              <a:t> </a:t>
            </a:r>
            <a:r>
              <a:rPr lang="ru-RU" sz="2800" dirty="0" err="1" smtClean="0"/>
              <a:t>храми</a:t>
            </a:r>
            <a:r>
              <a:rPr lang="ru-RU" sz="2800" dirty="0" smtClean="0"/>
              <a:t> </a:t>
            </a:r>
            <a:r>
              <a:rPr lang="ru-RU" sz="2800" dirty="0" err="1" smtClean="0"/>
              <a:t>зводили</a:t>
            </a:r>
            <a:r>
              <a:rPr lang="ru-RU" sz="2800" dirty="0" smtClean="0"/>
              <a:t> з </a:t>
            </a:r>
            <a:r>
              <a:rPr lang="ru-RU" sz="2800" dirty="0" err="1" smtClean="0"/>
              <a:t>цегли</a:t>
            </a:r>
            <a:r>
              <a:rPr lang="ru-RU" sz="2800" dirty="0" smtClean="0"/>
              <a:t>, </a:t>
            </a:r>
            <a:r>
              <a:rPr lang="ru-RU" sz="2800" dirty="0" err="1" smtClean="0"/>
              <a:t>стіни</a:t>
            </a:r>
            <a:r>
              <a:rPr lang="ru-RU" sz="2800" dirty="0" smtClean="0"/>
              <a:t> затирали </a:t>
            </a:r>
            <a:r>
              <a:rPr lang="ru-RU" sz="2800" dirty="0" err="1" smtClean="0"/>
              <a:t>вапном</a:t>
            </a:r>
            <a:r>
              <a:rPr lang="ru-RU" sz="2800" dirty="0" smtClean="0"/>
              <a:t>, </a:t>
            </a:r>
            <a:r>
              <a:rPr lang="ru-RU" sz="2800" dirty="0" err="1" smtClean="0"/>
              <a:t>зовнішнє</a:t>
            </a:r>
            <a:r>
              <a:rPr lang="ru-RU" sz="2800" dirty="0" smtClean="0"/>
              <a:t> </a:t>
            </a:r>
            <a:r>
              <a:rPr lang="ru-RU" sz="2800" dirty="0" err="1" smtClean="0"/>
              <a:t>оздоблення</a:t>
            </a:r>
            <a:r>
              <a:rPr lang="ru-RU" sz="2800" dirty="0" smtClean="0"/>
              <a:t> </a:t>
            </a:r>
            <a:r>
              <a:rPr lang="ru-RU" sz="2800" dirty="0" err="1" smtClean="0"/>
              <a:t>виконували</a:t>
            </a:r>
            <a:r>
              <a:rPr lang="ru-RU" sz="2800" dirty="0" smtClean="0"/>
              <a:t> за </a:t>
            </a:r>
            <a:r>
              <a:rPr lang="ru-RU" sz="2800" dirty="0" err="1" smtClean="0"/>
              <a:t>допомогою</a:t>
            </a:r>
            <a:r>
              <a:rPr lang="ru-RU" sz="2800" dirty="0" smtClean="0"/>
              <a:t> </a:t>
            </a:r>
            <a:r>
              <a:rPr lang="ru-RU" sz="2800" dirty="0" err="1" smtClean="0"/>
              <a:t>рельєфної</a:t>
            </a:r>
            <a:r>
              <a:rPr lang="ru-RU" sz="2800" dirty="0" smtClean="0"/>
              <a:t> </a:t>
            </a:r>
            <a:r>
              <a:rPr lang="ru-RU" sz="2800" dirty="0" err="1" smtClean="0"/>
              <a:t>цегляної</a:t>
            </a:r>
            <a:r>
              <a:rPr lang="ru-RU" sz="2800" dirty="0" smtClean="0"/>
              <a:t> кладки. </a:t>
            </a:r>
            <a:r>
              <a:rPr lang="ru-RU" sz="2800" dirty="0" err="1" smtClean="0"/>
              <a:t>Особливістю</a:t>
            </a:r>
            <a:r>
              <a:rPr lang="ru-RU" sz="2800" dirty="0" smtClean="0"/>
              <a:t> </a:t>
            </a:r>
            <a:r>
              <a:rPr lang="ru-RU" sz="2800" dirty="0" err="1" smtClean="0"/>
              <a:t>чернігівських</a:t>
            </a:r>
            <a:r>
              <a:rPr lang="ru-RU" sz="2800" dirty="0" smtClean="0"/>
              <a:t> </a:t>
            </a:r>
            <a:r>
              <a:rPr lang="ru-RU" sz="2800" dirty="0" err="1" smtClean="0"/>
              <a:t>будівель</a:t>
            </a:r>
            <a:r>
              <a:rPr lang="ru-RU" sz="2800" dirty="0" smtClean="0"/>
              <a:t> </a:t>
            </a:r>
            <a:r>
              <a:rPr lang="ru-RU" sz="2800" dirty="0" err="1" smtClean="0"/>
              <a:t>були</a:t>
            </a:r>
            <a:r>
              <a:rPr lang="ru-RU" sz="2800" dirty="0" smtClean="0"/>
              <a:t> </a:t>
            </a:r>
            <a:r>
              <a:rPr lang="ru-RU" sz="2800" dirty="0" err="1" smtClean="0"/>
              <a:t>багаті</a:t>
            </a:r>
            <a:r>
              <a:rPr lang="ru-RU" sz="2800" dirty="0" smtClean="0"/>
              <a:t> </a:t>
            </a:r>
            <a:r>
              <a:rPr lang="ru-RU" sz="2800" dirty="0" err="1" smtClean="0"/>
              <a:t>різьблення</a:t>
            </a:r>
            <a:r>
              <a:rPr lang="ru-RU" sz="2800" dirty="0" smtClean="0"/>
              <a:t> в </a:t>
            </a:r>
            <a:r>
              <a:rPr lang="ru-RU" sz="2800" dirty="0" err="1" smtClean="0"/>
              <a:t>декорі</a:t>
            </a:r>
            <a:r>
              <a:rPr lang="ru-RU" sz="2800" dirty="0" smtClean="0"/>
              <a:t> </a:t>
            </a:r>
            <a:r>
              <a:rPr lang="ru-RU" sz="2800" dirty="0" err="1" smtClean="0"/>
              <a:t>фасадів</a:t>
            </a:r>
            <a:r>
              <a:rPr lang="ru-RU" sz="2800" dirty="0" smtClean="0"/>
              <a:t>, у </a:t>
            </a:r>
            <a:r>
              <a:rPr lang="ru-RU" sz="2800" dirty="0" err="1" smtClean="0"/>
              <a:t>яких</a:t>
            </a:r>
            <a:r>
              <a:rPr lang="ru-RU" sz="2800" dirty="0" smtClean="0"/>
              <a:t> </a:t>
            </a:r>
            <a:r>
              <a:rPr lang="ru-RU" sz="2800" dirty="0" err="1" smtClean="0"/>
              <a:t>мотиви</a:t>
            </a:r>
            <a:r>
              <a:rPr lang="ru-RU" sz="2800" dirty="0" smtClean="0"/>
              <a:t> </a:t>
            </a:r>
            <a:r>
              <a:rPr lang="ru-RU" sz="2800" dirty="0" err="1" smtClean="0"/>
              <a:t>давньоруської</a:t>
            </a:r>
            <a:r>
              <a:rPr lang="ru-RU" sz="2800" dirty="0" smtClean="0"/>
              <a:t> </a:t>
            </a:r>
            <a:r>
              <a:rPr lang="ru-RU" sz="2800" dirty="0" err="1" smtClean="0"/>
              <a:t>архітектури</a:t>
            </a:r>
            <a:r>
              <a:rPr lang="ru-RU" sz="2800" dirty="0" smtClean="0"/>
              <a:t> </a:t>
            </a:r>
            <a:r>
              <a:rPr lang="ru-RU" sz="2800" dirty="0" err="1" smtClean="0"/>
              <a:t>перегукуються</a:t>
            </a:r>
            <a:r>
              <a:rPr lang="ru-RU" sz="2800" dirty="0" smtClean="0"/>
              <a:t> </a:t>
            </a:r>
            <a:r>
              <a:rPr lang="ru-RU" sz="2800" dirty="0" err="1" smtClean="0"/>
              <a:t>зі</a:t>
            </a:r>
            <a:r>
              <a:rPr lang="ru-RU" sz="2800" dirty="0" smtClean="0"/>
              <a:t> </a:t>
            </a:r>
            <a:r>
              <a:rPr lang="ru-RU" sz="2800" dirty="0" err="1" smtClean="0"/>
              <a:t>слов’янськими</a:t>
            </a:r>
            <a:r>
              <a:rPr lang="ru-RU" sz="2800" dirty="0" smtClean="0"/>
              <a:t>. </a:t>
            </a:r>
            <a:r>
              <a:rPr lang="ru-RU" sz="2800" dirty="0" err="1" smtClean="0"/>
              <a:t>Серед</a:t>
            </a:r>
            <a:r>
              <a:rPr lang="ru-RU" sz="2800" dirty="0" smtClean="0"/>
              <a:t> </a:t>
            </a:r>
            <a:r>
              <a:rPr lang="ru-RU" sz="2800" dirty="0" err="1" smtClean="0"/>
              <a:t>найвизначніших</a:t>
            </a:r>
            <a:r>
              <a:rPr lang="ru-RU" sz="2800" dirty="0" smtClean="0"/>
              <a:t> </a:t>
            </a:r>
            <a:r>
              <a:rPr lang="ru-RU" sz="2800" dirty="0" err="1" smtClean="0"/>
              <a:t>пам’яток</a:t>
            </a:r>
            <a:r>
              <a:rPr lang="ru-RU" sz="2800" dirty="0" smtClean="0"/>
              <a:t> </a:t>
            </a:r>
            <a:r>
              <a:rPr lang="ru-RU" sz="2800" dirty="0" err="1" smtClean="0"/>
              <a:t>київсько-чернігівської</a:t>
            </a:r>
            <a:r>
              <a:rPr lang="ru-RU" sz="2800" dirty="0" smtClean="0"/>
              <a:t> </a:t>
            </a:r>
            <a:r>
              <a:rPr lang="ru-RU" sz="2800" dirty="0" err="1" smtClean="0"/>
              <a:t>архітектури</a:t>
            </a:r>
            <a:r>
              <a:rPr lang="ru-RU" sz="2800" dirty="0" smtClean="0"/>
              <a:t> </a:t>
            </a:r>
            <a:r>
              <a:rPr lang="ru-RU" sz="2800" dirty="0" err="1" smtClean="0"/>
              <a:t>можна</a:t>
            </a:r>
            <a:r>
              <a:rPr lang="ru-RU" sz="2800" dirty="0" smtClean="0"/>
              <a:t> </a:t>
            </a:r>
            <a:r>
              <a:rPr lang="ru-RU" sz="2800" dirty="0" err="1" smtClean="0"/>
              <a:t>назвати</a:t>
            </a:r>
            <a:r>
              <a:rPr lang="ru-RU" sz="2800" dirty="0" smtClean="0"/>
              <a:t> Свято-</a:t>
            </a:r>
            <a:r>
              <a:rPr lang="ru-RU" sz="2800" dirty="0" err="1" smtClean="0"/>
              <a:t>Успенський</a:t>
            </a:r>
            <a:r>
              <a:rPr lang="ru-RU" sz="2800" dirty="0" smtClean="0"/>
              <a:t> та </a:t>
            </a:r>
            <a:r>
              <a:rPr lang="ru-RU" sz="2800" dirty="0" err="1" smtClean="0"/>
              <a:t>Борисоглібський</a:t>
            </a:r>
            <a:r>
              <a:rPr lang="ru-RU" sz="2800" dirty="0" smtClean="0"/>
              <a:t> </a:t>
            </a:r>
            <a:r>
              <a:rPr lang="ru-RU" sz="2800" dirty="0" err="1" smtClean="0"/>
              <a:t>собори</a:t>
            </a:r>
            <a:r>
              <a:rPr lang="ru-RU" sz="2800" dirty="0" smtClean="0"/>
              <a:t>.</a:t>
            </a:r>
            <a:endParaRPr lang="ru-RU" sz="2800" dirty="0"/>
          </a:p>
        </p:txBody>
      </p:sp>
      <p:sp>
        <p:nvSpPr>
          <p:cNvPr id="3" name="Объект 2"/>
          <p:cNvSpPr>
            <a:spLocks noGrp="1"/>
          </p:cNvSpPr>
          <p:nvPr>
            <p:ph idx="1"/>
          </p:nvPr>
        </p:nvSpPr>
        <p:spPr>
          <a:xfrm>
            <a:off x="8388424" y="5877272"/>
            <a:ext cx="298376" cy="248891"/>
          </a:xfrm>
        </p:spPr>
        <p:txBody>
          <a:bodyPr>
            <a:normAutofit fontScale="32500" lnSpcReduction="20000"/>
          </a:bodyPr>
          <a:lstStyle/>
          <a:p>
            <a:endParaRPr lang="ru-RU" dirty="0"/>
          </a:p>
        </p:txBody>
      </p:sp>
    </p:spTree>
    <p:extLst>
      <p:ext uri="{BB962C8B-B14F-4D97-AF65-F5344CB8AC3E}">
        <p14:creationId xmlns:p14="http://schemas.microsoft.com/office/powerpoint/2010/main" val="30816980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571" y="-24450"/>
            <a:ext cx="9167571" cy="688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Заголовок 1"/>
          <p:cNvSpPr>
            <a:spLocks noGrp="1"/>
          </p:cNvSpPr>
          <p:nvPr>
            <p:ph type="title"/>
          </p:nvPr>
        </p:nvSpPr>
        <p:spPr/>
        <p:txBody>
          <a:bodyPr/>
          <a:lstStyle/>
          <a:p>
            <a:r>
              <a:rPr lang="uk-UA" dirty="0" err="1" smtClean="0">
                <a:solidFill>
                  <a:schemeClr val="bg1"/>
                </a:solidFill>
              </a:rPr>
              <a:t>Борисоглібський</a:t>
            </a:r>
            <a:r>
              <a:rPr lang="uk-UA" dirty="0" smtClean="0">
                <a:solidFill>
                  <a:schemeClr val="bg1"/>
                </a:solidFill>
              </a:rPr>
              <a:t> собор. Чернігів.</a:t>
            </a:r>
            <a:endParaRPr lang="ru-RU" dirty="0">
              <a:solidFill>
                <a:schemeClr val="bg1"/>
              </a:solidFill>
            </a:endParaRPr>
          </a:p>
        </p:txBody>
      </p:sp>
    </p:spTree>
    <p:extLst>
      <p:ext uri="{BB962C8B-B14F-4D97-AF65-F5344CB8AC3E}">
        <p14:creationId xmlns:p14="http://schemas.microsoft.com/office/powerpoint/2010/main" val="2242006940"/>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99392"/>
            <a:ext cx="9611544" cy="6957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1884223"/>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53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7533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8173538"/>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27804156"/>
      </p:ext>
    </p:extLst>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7605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Заголовок 1"/>
          <p:cNvSpPr>
            <a:spLocks noGrp="1"/>
          </p:cNvSpPr>
          <p:nvPr>
            <p:ph type="title"/>
          </p:nvPr>
        </p:nvSpPr>
        <p:spPr/>
        <p:txBody>
          <a:bodyPr>
            <a:normAutofit fontScale="90000"/>
          </a:bodyPr>
          <a:lstStyle/>
          <a:p>
            <a:r>
              <a:rPr lang="ru-RU" dirty="0" smtClean="0">
                <a:solidFill>
                  <a:schemeClr val="bg1"/>
                </a:solidFill>
              </a:rPr>
              <a:t> Свято-</a:t>
            </a:r>
            <a:r>
              <a:rPr lang="ru-RU" dirty="0" err="1" smtClean="0">
                <a:solidFill>
                  <a:schemeClr val="bg1"/>
                </a:solidFill>
              </a:rPr>
              <a:t>Успенський</a:t>
            </a:r>
            <a:r>
              <a:rPr lang="ru-RU" dirty="0" smtClean="0">
                <a:solidFill>
                  <a:schemeClr val="bg1"/>
                </a:solidFill>
              </a:rPr>
              <a:t> собор. Полтава.</a:t>
            </a:r>
            <a:endParaRPr lang="ru-RU" dirty="0">
              <a:solidFill>
                <a:schemeClr val="bg1"/>
              </a:solidFill>
            </a:endParaRPr>
          </a:p>
        </p:txBody>
      </p:sp>
    </p:spTree>
    <p:extLst>
      <p:ext uri="{BB962C8B-B14F-4D97-AF65-F5344CB8AC3E}">
        <p14:creationId xmlns:p14="http://schemas.microsoft.com/office/powerpoint/2010/main" val="704512760"/>
      </p:ext>
    </p:extLst>
  </p:cSld>
  <p:clrMapOvr>
    <a:masterClrMapping/>
  </p:clrMapOvr>
  <p:transition spd="slow">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8520" y="-34458"/>
            <a:ext cx="9252520" cy="6892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9896720"/>
      </p:ext>
    </p:extLst>
  </p:cSld>
  <p:clrMapOvr>
    <a:masterClrMapping/>
  </p:clrMapOvr>
  <p:transition spd="slow">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945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5220649"/>
      </p:ext>
    </p:extLst>
  </p:cSld>
  <p:clrMapOvr>
    <a:masterClrMapping/>
  </p:clrMapOvr>
  <p:transition spd="slow">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48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9189391"/>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46" y="0"/>
            <a:ext cx="9153546"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Заголовок 1"/>
          <p:cNvSpPr>
            <a:spLocks noGrp="1"/>
          </p:cNvSpPr>
          <p:nvPr>
            <p:ph type="title"/>
          </p:nvPr>
        </p:nvSpPr>
        <p:spPr/>
        <p:txBody>
          <a:bodyPr/>
          <a:lstStyle/>
          <a:p>
            <a:r>
              <a:rPr lang="uk-UA" dirty="0" err="1" smtClean="0"/>
              <a:t>Чорногірське</a:t>
            </a:r>
            <a:r>
              <a:rPr lang="uk-UA" dirty="0" smtClean="0"/>
              <a:t> кам</a:t>
            </a:r>
            <a:r>
              <a:rPr lang="en-US" dirty="0" smtClean="0"/>
              <a:t>’</a:t>
            </a:r>
            <a:r>
              <a:rPr lang="uk-UA" dirty="0" err="1" smtClean="0"/>
              <a:t>яне</a:t>
            </a:r>
            <a:r>
              <a:rPr lang="uk-UA" dirty="0" smtClean="0"/>
              <a:t> святилище.</a:t>
            </a:r>
            <a:endParaRPr lang="ru-RU" dirty="0"/>
          </a:p>
        </p:txBody>
      </p:sp>
      <p:sp>
        <p:nvSpPr>
          <p:cNvPr id="3" name="Объект 2"/>
          <p:cNvSpPr>
            <a:spLocks noGrp="1"/>
          </p:cNvSpPr>
          <p:nvPr>
            <p:ph idx="1"/>
          </p:nvPr>
        </p:nvSpPr>
        <p:spPr>
          <a:xfrm>
            <a:off x="6372200" y="3645024"/>
            <a:ext cx="2314600" cy="2481139"/>
          </a:xfrm>
        </p:spPr>
        <p:txBody>
          <a:bodyPr/>
          <a:lstStyle/>
          <a:p>
            <a:endParaRPr lang="ru-RU" dirty="0"/>
          </a:p>
        </p:txBody>
      </p:sp>
    </p:spTree>
    <p:extLst>
      <p:ext uri="{BB962C8B-B14F-4D97-AF65-F5344CB8AC3E}">
        <p14:creationId xmlns:p14="http://schemas.microsoft.com/office/powerpoint/2010/main" val="2789752564"/>
      </p:ext>
    </p:extLst>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smConfetti">
          <a:fgClr>
            <a:schemeClr val="bg2">
              <a:lumMod val="50000"/>
            </a:schemeClr>
          </a:fgClr>
          <a:bgClr>
            <a:schemeClr val="accent3">
              <a:lumMod val="20000"/>
              <a:lumOff val="80000"/>
            </a:schemeClr>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852936"/>
            <a:ext cx="8229600" cy="1143000"/>
          </a:xfrm>
        </p:spPr>
        <p:txBody>
          <a:bodyPr>
            <a:noAutofit/>
          </a:bodyPr>
          <a:lstStyle/>
          <a:p>
            <a:pPr algn="just"/>
            <a:r>
              <a:rPr lang="ru-RU" sz="2400" dirty="0" err="1" smtClean="0"/>
              <a:t>Архітектура</a:t>
            </a:r>
            <a:r>
              <a:rPr lang="ru-RU" sz="2400" dirty="0" smtClean="0"/>
              <a:t> </a:t>
            </a:r>
            <a:r>
              <a:rPr lang="ru-RU" sz="2400" dirty="0" err="1" smtClean="0"/>
              <a:t>галицької</a:t>
            </a:r>
            <a:r>
              <a:rPr lang="ru-RU" sz="2400" dirty="0" smtClean="0"/>
              <a:t> </a:t>
            </a:r>
            <a:r>
              <a:rPr lang="ru-RU" sz="2400" dirty="0" err="1" smtClean="0"/>
              <a:t>школи</a:t>
            </a:r>
            <a:r>
              <a:rPr lang="ru-RU" sz="2400" dirty="0" smtClean="0"/>
              <a:t> </a:t>
            </a:r>
            <a:r>
              <a:rPr lang="ru-RU" sz="2400" dirty="0" err="1" smtClean="0"/>
              <a:t>зазнала</a:t>
            </a:r>
            <a:r>
              <a:rPr lang="ru-RU" sz="2400" dirty="0" smtClean="0"/>
              <a:t> </a:t>
            </a:r>
            <a:r>
              <a:rPr lang="ru-RU" sz="2400" dirty="0" err="1" smtClean="0"/>
              <a:t>значного</a:t>
            </a:r>
            <a:r>
              <a:rPr lang="ru-RU" sz="2400" dirty="0" smtClean="0"/>
              <a:t> </a:t>
            </a:r>
            <a:r>
              <a:rPr lang="ru-RU" sz="2400" dirty="0" err="1" smtClean="0"/>
              <a:t>впливу</a:t>
            </a:r>
            <a:r>
              <a:rPr lang="ru-RU" sz="2400" dirty="0" smtClean="0"/>
              <a:t> </a:t>
            </a:r>
            <a:r>
              <a:rPr lang="ru-RU" sz="2400" dirty="0" err="1" smtClean="0"/>
              <a:t>романського</a:t>
            </a:r>
            <a:r>
              <a:rPr lang="ru-RU" sz="2400" dirty="0" smtClean="0"/>
              <a:t> стилю </a:t>
            </a:r>
            <a:r>
              <a:rPr lang="ru-RU" sz="2400" dirty="0" err="1" smtClean="0"/>
              <a:t>західноєвропейського</a:t>
            </a:r>
            <a:r>
              <a:rPr lang="ru-RU" sz="2400" dirty="0" smtClean="0"/>
              <a:t> </a:t>
            </a:r>
            <a:r>
              <a:rPr lang="ru-RU" sz="2400" dirty="0" err="1" smtClean="0"/>
              <a:t>мистецтва</a:t>
            </a:r>
            <a:r>
              <a:rPr lang="ru-RU" sz="2400" dirty="0" smtClean="0"/>
              <a:t>. На </a:t>
            </a:r>
            <a:r>
              <a:rPr lang="ru-RU" sz="2400" dirty="0" err="1" smtClean="0"/>
              <a:t>відміну</a:t>
            </a:r>
            <a:r>
              <a:rPr lang="ru-RU" sz="2400" dirty="0" smtClean="0"/>
              <a:t> </a:t>
            </a:r>
            <a:r>
              <a:rPr lang="ru-RU" sz="2400" dirty="0" err="1" smtClean="0"/>
              <a:t>від</a:t>
            </a:r>
            <a:r>
              <a:rPr lang="ru-RU" sz="2400" dirty="0" smtClean="0"/>
              <a:t> </a:t>
            </a:r>
            <a:r>
              <a:rPr lang="ru-RU" sz="2400" dirty="0" err="1" smtClean="0"/>
              <a:t>київських</a:t>
            </a:r>
            <a:r>
              <a:rPr lang="ru-RU" sz="2400" dirty="0" smtClean="0"/>
              <a:t> та </a:t>
            </a:r>
            <a:r>
              <a:rPr lang="ru-RU" sz="2400" dirty="0" err="1" smtClean="0"/>
              <a:t>чернігівських</a:t>
            </a:r>
            <a:r>
              <a:rPr lang="ru-RU" sz="2400" dirty="0" smtClean="0"/>
              <a:t> </a:t>
            </a:r>
            <a:r>
              <a:rPr lang="ru-RU" sz="2400" dirty="0" err="1" smtClean="0"/>
              <a:t>майстрів</a:t>
            </a:r>
            <a:r>
              <a:rPr lang="ru-RU" sz="2400" dirty="0" smtClean="0"/>
              <a:t>, </a:t>
            </a:r>
            <a:r>
              <a:rPr lang="ru-RU" sz="2400" dirty="0" err="1" smtClean="0"/>
              <a:t>галицькі</a:t>
            </a:r>
            <a:r>
              <a:rPr lang="ru-RU" sz="2400" dirty="0" smtClean="0"/>
              <a:t> </a:t>
            </a:r>
            <a:r>
              <a:rPr lang="ru-RU" sz="2400" dirty="0" err="1" smtClean="0"/>
              <a:t>зодчі</a:t>
            </a:r>
            <a:r>
              <a:rPr lang="ru-RU" sz="2400" dirty="0" smtClean="0"/>
              <a:t> для </a:t>
            </a:r>
            <a:r>
              <a:rPr lang="ru-RU" sz="2400" dirty="0" err="1" smtClean="0"/>
              <a:t>будування</a:t>
            </a:r>
            <a:r>
              <a:rPr lang="ru-RU" sz="2400" dirty="0" smtClean="0"/>
              <a:t> широко </a:t>
            </a:r>
            <a:r>
              <a:rPr lang="ru-RU" sz="2400" dirty="0" err="1" smtClean="0"/>
              <a:t>застосовували</a:t>
            </a:r>
            <a:r>
              <a:rPr lang="ru-RU" sz="2400" dirty="0" smtClean="0"/>
              <a:t> </a:t>
            </a:r>
            <a:r>
              <a:rPr lang="ru-RU" sz="2400" dirty="0" err="1" smtClean="0"/>
              <a:t>місцевий</a:t>
            </a:r>
            <a:r>
              <a:rPr lang="ru-RU" sz="2400" dirty="0" smtClean="0"/>
              <a:t> </a:t>
            </a:r>
            <a:r>
              <a:rPr lang="ru-RU" sz="2400" dirty="0" err="1" smtClean="0"/>
              <a:t>природний</a:t>
            </a:r>
            <a:r>
              <a:rPr lang="ru-RU" sz="2400" dirty="0" smtClean="0"/>
              <a:t> </a:t>
            </a:r>
            <a:r>
              <a:rPr lang="ru-RU" sz="2400" dirty="0" err="1" smtClean="0"/>
              <a:t>матеріал</a:t>
            </a:r>
            <a:r>
              <a:rPr lang="ru-RU" sz="2400" dirty="0" smtClean="0"/>
              <a:t> — </a:t>
            </a:r>
            <a:r>
              <a:rPr lang="ru-RU" sz="2400" dirty="0" err="1" smtClean="0"/>
              <a:t>камінь</a:t>
            </a:r>
            <a:r>
              <a:rPr lang="ru-RU" sz="2400" dirty="0" smtClean="0"/>
              <a:t>. </a:t>
            </a:r>
            <a:r>
              <a:rPr lang="ru-RU" sz="2400" dirty="0" err="1" smtClean="0"/>
              <a:t>Суворі</a:t>
            </a:r>
            <a:r>
              <a:rPr lang="ru-RU" sz="2400" dirty="0" smtClean="0"/>
              <a:t> </a:t>
            </a:r>
            <a:r>
              <a:rPr lang="ru-RU" sz="2400" dirty="0" err="1" smtClean="0"/>
              <a:t>храми</a:t>
            </a:r>
            <a:r>
              <a:rPr lang="ru-RU" sz="2400" dirty="0" smtClean="0"/>
              <a:t> </a:t>
            </a:r>
            <a:r>
              <a:rPr lang="ru-RU" sz="2400" dirty="0" err="1" smtClean="0"/>
              <a:t>мали</a:t>
            </a:r>
            <a:r>
              <a:rPr lang="ru-RU" sz="2400" dirty="0" smtClean="0"/>
              <a:t> </a:t>
            </a:r>
            <a:r>
              <a:rPr lang="ru-RU" sz="2400" dirty="0" err="1" smtClean="0"/>
              <a:t>статичну</a:t>
            </a:r>
            <a:r>
              <a:rPr lang="ru-RU" sz="2400" dirty="0" smtClean="0"/>
              <a:t> </a:t>
            </a:r>
            <a:r>
              <a:rPr lang="ru-RU" sz="2400" dirty="0" err="1" smtClean="0"/>
              <a:t>урівноважену</a:t>
            </a:r>
            <a:r>
              <a:rPr lang="ru-RU" sz="2400" dirty="0" smtClean="0"/>
              <a:t> </a:t>
            </a:r>
            <a:r>
              <a:rPr lang="ru-RU" sz="2400" dirty="0" err="1" smtClean="0"/>
              <a:t>композицію</a:t>
            </a:r>
            <a:r>
              <a:rPr lang="ru-RU" sz="2400" dirty="0" smtClean="0"/>
              <a:t> з </a:t>
            </a:r>
            <a:r>
              <a:rPr lang="ru-RU" sz="2400" dirty="0" err="1" smtClean="0"/>
              <a:t>однією</a:t>
            </a:r>
            <a:r>
              <a:rPr lang="ru-RU" sz="2400" dirty="0" smtClean="0"/>
              <a:t> великою банею та </a:t>
            </a:r>
            <a:r>
              <a:rPr lang="ru-RU" sz="2400" dirty="0" err="1" smtClean="0"/>
              <a:t>спокійним</a:t>
            </a:r>
            <a:r>
              <a:rPr lang="ru-RU" sz="2400" dirty="0" smtClean="0"/>
              <a:t> ритмом закомар*. Особливою </a:t>
            </a:r>
            <a:r>
              <a:rPr lang="ru-RU" sz="2400" dirty="0" err="1" smtClean="0"/>
              <a:t>окрасою</a:t>
            </a:r>
            <a:r>
              <a:rPr lang="ru-RU" sz="2400" dirty="0" smtClean="0"/>
              <a:t> </a:t>
            </a:r>
            <a:r>
              <a:rPr lang="ru-RU" sz="2400" dirty="0" err="1" smtClean="0"/>
              <a:t>цих</a:t>
            </a:r>
            <a:r>
              <a:rPr lang="ru-RU" sz="2400" dirty="0" smtClean="0"/>
              <a:t> </a:t>
            </a:r>
            <a:r>
              <a:rPr lang="ru-RU" sz="2400" dirty="0" err="1" smtClean="0"/>
              <a:t>будівель</a:t>
            </a:r>
            <a:r>
              <a:rPr lang="ru-RU" sz="2400" dirty="0" smtClean="0"/>
              <a:t> </a:t>
            </a:r>
            <a:r>
              <a:rPr lang="ru-RU" sz="2400" dirty="0" err="1" smtClean="0"/>
              <a:t>було</a:t>
            </a:r>
            <a:r>
              <a:rPr lang="ru-RU" sz="2400" dirty="0" smtClean="0"/>
              <a:t> </a:t>
            </a:r>
            <a:r>
              <a:rPr lang="ru-RU" sz="2400" dirty="0" err="1" smtClean="0"/>
              <a:t>вишукане</a:t>
            </a:r>
            <a:r>
              <a:rPr lang="ru-RU" sz="2400" dirty="0" smtClean="0"/>
              <a:t> </a:t>
            </a:r>
            <a:r>
              <a:rPr lang="ru-RU" sz="2400" dirty="0" err="1" smtClean="0"/>
              <a:t>кам’яне</a:t>
            </a:r>
            <a:r>
              <a:rPr lang="ru-RU" sz="2400" dirty="0" smtClean="0"/>
              <a:t> </a:t>
            </a:r>
            <a:r>
              <a:rPr lang="ru-RU" sz="2400" dirty="0" err="1" smtClean="0"/>
              <a:t>різьблення</a:t>
            </a:r>
            <a:r>
              <a:rPr lang="ru-RU" sz="2400" dirty="0" smtClean="0"/>
              <a:t>. </a:t>
            </a:r>
            <a:r>
              <a:rPr lang="ru-RU" sz="2400" dirty="0" err="1" smtClean="0"/>
              <a:t>Самобутність</a:t>
            </a:r>
            <a:r>
              <a:rPr lang="ru-RU" sz="2400" dirty="0" smtClean="0"/>
              <a:t> </a:t>
            </a:r>
            <a:r>
              <a:rPr lang="ru-RU" sz="2400" dirty="0" err="1" smtClean="0"/>
              <a:t>архітектури</a:t>
            </a:r>
            <a:r>
              <a:rPr lang="ru-RU" sz="2400" dirty="0" smtClean="0"/>
              <a:t> </a:t>
            </a:r>
            <a:r>
              <a:rPr lang="ru-RU" sz="2400" dirty="0" err="1" smtClean="0"/>
              <a:t>галицької</a:t>
            </a:r>
            <a:r>
              <a:rPr lang="ru-RU" sz="2400" dirty="0" smtClean="0"/>
              <a:t> </a:t>
            </a:r>
            <a:r>
              <a:rPr lang="ru-RU" sz="2400" dirty="0" err="1" smtClean="0"/>
              <a:t>школи</a:t>
            </a:r>
            <a:r>
              <a:rPr lang="ru-RU" sz="2400" dirty="0" smtClean="0"/>
              <a:t> </a:t>
            </a:r>
            <a:r>
              <a:rPr lang="ru-RU" sz="2400" dirty="0" err="1" smtClean="0"/>
              <a:t>виявилася</a:t>
            </a:r>
            <a:r>
              <a:rPr lang="ru-RU" sz="2400" dirty="0" smtClean="0"/>
              <a:t> в </a:t>
            </a:r>
            <a:r>
              <a:rPr lang="ru-RU" sz="2400" dirty="0" err="1" smtClean="0"/>
              <a:t>спорудженні</a:t>
            </a:r>
            <a:r>
              <a:rPr lang="ru-RU" sz="2400" dirty="0" smtClean="0"/>
              <a:t> церкви святого Пантелеймона — </a:t>
            </a:r>
            <a:r>
              <a:rPr lang="ru-RU" sz="2400" dirty="0" err="1" smtClean="0"/>
              <a:t>єдиного</a:t>
            </a:r>
            <a:r>
              <a:rPr lang="ru-RU" sz="2400" dirty="0" smtClean="0"/>
              <a:t> </a:t>
            </a:r>
            <a:r>
              <a:rPr lang="ru-RU" sz="2400" dirty="0" err="1" smtClean="0"/>
              <a:t>зразка</a:t>
            </a:r>
            <a:r>
              <a:rPr lang="ru-RU" sz="2400" dirty="0" smtClean="0"/>
              <a:t> </a:t>
            </a:r>
            <a:r>
              <a:rPr lang="ru-RU" sz="2400" dirty="0" err="1" smtClean="0"/>
              <a:t>галицького</a:t>
            </a:r>
            <a:r>
              <a:rPr lang="ru-RU" sz="2400" dirty="0" smtClean="0"/>
              <a:t> зодчества, </a:t>
            </a:r>
            <a:r>
              <a:rPr lang="ru-RU" sz="2400" dirty="0" err="1" smtClean="0"/>
              <a:t>що</a:t>
            </a:r>
            <a:r>
              <a:rPr lang="ru-RU" sz="2400" dirty="0" smtClean="0"/>
              <a:t> </a:t>
            </a:r>
            <a:r>
              <a:rPr lang="ru-RU" sz="2400" dirty="0" err="1" smtClean="0"/>
              <a:t>зберігся</a:t>
            </a:r>
            <a:r>
              <a:rPr lang="ru-RU" sz="2400" dirty="0" smtClean="0"/>
              <a:t> до </a:t>
            </a:r>
            <a:r>
              <a:rPr lang="ru-RU" sz="2400" dirty="0" err="1" smtClean="0"/>
              <a:t>нашого</a:t>
            </a:r>
            <a:r>
              <a:rPr lang="ru-RU" sz="2400" dirty="0" smtClean="0"/>
              <a:t> часу.</a:t>
            </a:r>
            <a:br>
              <a:rPr lang="ru-RU" sz="2400" dirty="0" smtClean="0"/>
            </a:br>
            <a:r>
              <a:rPr lang="ru-RU" sz="2400" dirty="0" smtClean="0"/>
              <a:t/>
            </a:r>
            <a:br>
              <a:rPr lang="ru-RU" sz="2400" dirty="0" smtClean="0"/>
            </a:br>
            <a:r>
              <a:rPr lang="ru-RU" sz="2400" dirty="0" smtClean="0"/>
              <a:t>Закомара — в </a:t>
            </a:r>
            <a:r>
              <a:rPr lang="ru-RU" sz="2400" dirty="0" err="1" smtClean="0"/>
              <a:t>архітектурі</a:t>
            </a:r>
            <a:r>
              <a:rPr lang="ru-RU" sz="2400" dirty="0" smtClean="0"/>
              <a:t> </a:t>
            </a:r>
            <a:r>
              <a:rPr lang="ru-RU" sz="2400" dirty="0" err="1" smtClean="0"/>
              <a:t>Київської</a:t>
            </a:r>
            <a:r>
              <a:rPr lang="ru-RU" sz="2400" dirty="0" smtClean="0"/>
              <a:t> </a:t>
            </a:r>
            <a:r>
              <a:rPr lang="ru-RU" sz="2400" dirty="0" err="1" smtClean="0"/>
              <a:t>Русі</a:t>
            </a:r>
            <a:r>
              <a:rPr lang="ru-RU" sz="2400" dirty="0" smtClean="0"/>
              <a:t> </a:t>
            </a:r>
            <a:r>
              <a:rPr lang="ru-RU" sz="2400" dirty="0" err="1" smtClean="0"/>
              <a:t>напівкругле</a:t>
            </a:r>
            <a:r>
              <a:rPr lang="ru-RU" sz="2400" dirty="0" smtClean="0"/>
              <a:t> </a:t>
            </a:r>
            <a:r>
              <a:rPr lang="ru-RU" sz="2400" dirty="0" err="1" smtClean="0"/>
              <a:t>завершення</a:t>
            </a:r>
            <a:r>
              <a:rPr lang="ru-RU" sz="2400" dirty="0" smtClean="0"/>
              <a:t> </a:t>
            </a:r>
            <a:r>
              <a:rPr lang="ru-RU" sz="2400" dirty="0" err="1" smtClean="0"/>
              <a:t>частини</a:t>
            </a:r>
            <a:r>
              <a:rPr lang="ru-RU" sz="2400" dirty="0" smtClean="0"/>
              <a:t> </a:t>
            </a:r>
            <a:r>
              <a:rPr lang="ru-RU" sz="2400" dirty="0" err="1" smtClean="0"/>
              <a:t>зовнішньої</a:t>
            </a:r>
            <a:r>
              <a:rPr lang="ru-RU" sz="2400" dirty="0" smtClean="0"/>
              <a:t> </a:t>
            </a:r>
            <a:r>
              <a:rPr lang="ru-RU" sz="2400" dirty="0" err="1" smtClean="0"/>
              <a:t>стіни</a:t>
            </a:r>
            <a:r>
              <a:rPr lang="ru-RU" sz="2400" dirty="0" smtClean="0"/>
              <a:t> </a:t>
            </a:r>
            <a:r>
              <a:rPr lang="ru-RU" sz="2400" dirty="0" err="1" smtClean="0"/>
              <a:t>будівлі</a:t>
            </a:r>
            <a:r>
              <a:rPr lang="ru-RU" sz="2400" dirty="0" smtClean="0"/>
              <a:t>.</a:t>
            </a:r>
            <a:br>
              <a:rPr lang="ru-RU" sz="2400" dirty="0" smtClean="0"/>
            </a:br>
            <a:r>
              <a:rPr lang="ru-RU" sz="2400" dirty="0" smtClean="0"/>
              <a:t/>
            </a:r>
            <a:br>
              <a:rPr lang="ru-RU" sz="2400" dirty="0" smtClean="0"/>
            </a:br>
            <a:endParaRPr lang="ru-RU" sz="2400" dirty="0"/>
          </a:p>
        </p:txBody>
      </p:sp>
      <p:sp>
        <p:nvSpPr>
          <p:cNvPr id="3" name="Объект 2"/>
          <p:cNvSpPr>
            <a:spLocks noGrp="1"/>
          </p:cNvSpPr>
          <p:nvPr>
            <p:ph idx="1"/>
          </p:nvPr>
        </p:nvSpPr>
        <p:spPr>
          <a:xfrm>
            <a:off x="5220072" y="4725144"/>
            <a:ext cx="3466728" cy="1401019"/>
          </a:xfrm>
        </p:spPr>
        <p:txBody>
          <a:bodyPr/>
          <a:lstStyle/>
          <a:p>
            <a:endParaRPr lang="ru-RU" dirty="0"/>
          </a:p>
        </p:txBody>
      </p:sp>
    </p:spTree>
    <p:extLst>
      <p:ext uri="{BB962C8B-B14F-4D97-AF65-F5344CB8AC3E}">
        <p14:creationId xmlns:p14="http://schemas.microsoft.com/office/powerpoint/2010/main" val="16343578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40" y="0"/>
            <a:ext cx="9158540" cy="6868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Заголовок 1"/>
          <p:cNvSpPr>
            <a:spLocks noGrp="1"/>
          </p:cNvSpPr>
          <p:nvPr>
            <p:ph type="title"/>
          </p:nvPr>
        </p:nvSpPr>
        <p:spPr>
          <a:xfrm>
            <a:off x="-324544" y="188640"/>
            <a:ext cx="8229600" cy="1143000"/>
          </a:xfrm>
        </p:spPr>
        <p:txBody>
          <a:bodyPr>
            <a:normAutofit fontScale="90000"/>
          </a:bodyPr>
          <a:lstStyle/>
          <a:p>
            <a:r>
              <a:rPr lang="uk-UA" dirty="0" smtClean="0">
                <a:solidFill>
                  <a:schemeClr val="bg1"/>
                </a:solidFill>
              </a:rPr>
              <a:t>Церква святого Пантелеймона. Галич.</a:t>
            </a:r>
            <a:endParaRPr lang="ru-RU" dirty="0">
              <a:solidFill>
                <a:schemeClr val="bg1"/>
              </a:solidFill>
            </a:endParaRPr>
          </a:p>
        </p:txBody>
      </p:sp>
      <p:sp>
        <p:nvSpPr>
          <p:cNvPr id="4" name="Объект 3"/>
          <p:cNvSpPr>
            <a:spLocks noGrp="1"/>
          </p:cNvSpPr>
          <p:nvPr>
            <p:ph idx="1"/>
          </p:nvPr>
        </p:nvSpPr>
        <p:spPr/>
        <p:txBody>
          <a:bodyPr/>
          <a:lstStyle/>
          <a:p>
            <a:endParaRPr lang="ru-RU" dirty="0"/>
          </a:p>
        </p:txBody>
      </p:sp>
    </p:spTree>
    <p:extLst>
      <p:ext uri="{BB962C8B-B14F-4D97-AF65-F5344CB8AC3E}">
        <p14:creationId xmlns:p14="http://schemas.microsoft.com/office/powerpoint/2010/main" val="1921422541"/>
      </p:ext>
    </p:extLst>
  </p:cSld>
  <p:clrMapOvr>
    <a:masterClrMapping/>
  </p:clrMapOvr>
  <p:transition spd="slow">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25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371" y="-32058"/>
            <a:ext cx="9252520" cy="68900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9932072"/>
      </p:ext>
    </p:extLst>
  </p:cSld>
  <p:clrMapOvr>
    <a:masterClrMapping/>
  </p:clrMapOvr>
  <p:transition spd="slow">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355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56" y="0"/>
            <a:ext cx="9146756"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042969"/>
      </p:ext>
    </p:extLst>
  </p:cSld>
  <p:clrMapOvr>
    <a:masterClrMapping/>
  </p:clrMapOvr>
  <p:transition spd="slow">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457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5504638"/>
      </p:ext>
    </p:extLst>
  </p:cSld>
  <p:clrMapOvr>
    <a:masterClrMapping/>
  </p:clrMapOvr>
  <p:transition spd="slow">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560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02673423"/>
      </p:ext>
    </p:extLst>
  </p:cSld>
  <p:clrMapOvr>
    <a:masterClrMapping/>
  </p:clrMapOvr>
  <p:transition spd="slow">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pattFill prst="dotDmnd">
          <a:fgClr>
            <a:schemeClr val="bg2">
              <a:lumMod val="75000"/>
            </a:schemeClr>
          </a:fgClr>
          <a:bgClr>
            <a:schemeClr val="bg1"/>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420888"/>
            <a:ext cx="8229600" cy="1143000"/>
          </a:xfrm>
        </p:spPr>
        <p:txBody>
          <a:bodyPr/>
          <a:lstStyle/>
          <a:p>
            <a:r>
              <a:rPr lang="uk-UA" dirty="0" smtClean="0"/>
              <a:t>Дякую за увагу!</a:t>
            </a:r>
            <a:endParaRPr lang="ru-RU" dirty="0"/>
          </a:p>
        </p:txBody>
      </p:sp>
      <p:sp>
        <p:nvSpPr>
          <p:cNvPr id="3" name="Объект 2"/>
          <p:cNvSpPr>
            <a:spLocks noGrp="1"/>
          </p:cNvSpPr>
          <p:nvPr>
            <p:ph idx="1"/>
          </p:nvPr>
        </p:nvSpPr>
        <p:spPr>
          <a:xfrm>
            <a:off x="5934472" y="5661248"/>
            <a:ext cx="6419056" cy="896963"/>
          </a:xfrm>
        </p:spPr>
        <p:txBody>
          <a:bodyPr>
            <a:normAutofit fontScale="55000" lnSpcReduction="20000"/>
          </a:bodyPr>
          <a:lstStyle/>
          <a:p>
            <a:r>
              <a:rPr lang="uk-UA" dirty="0" smtClean="0"/>
              <a:t>Підготував:</a:t>
            </a:r>
          </a:p>
          <a:p>
            <a:r>
              <a:rPr lang="uk-UA" dirty="0" smtClean="0"/>
              <a:t>Студент групи ПР-12</a:t>
            </a:r>
          </a:p>
          <a:p>
            <a:r>
              <a:rPr lang="uk-UA" dirty="0" smtClean="0"/>
              <a:t>Корнієнко Максим</a:t>
            </a:r>
            <a:endParaRPr lang="ru-RU" dirty="0"/>
          </a:p>
        </p:txBody>
      </p:sp>
    </p:spTree>
    <p:extLst>
      <p:ext uri="{BB962C8B-B14F-4D97-AF65-F5344CB8AC3E}">
        <p14:creationId xmlns:p14="http://schemas.microsoft.com/office/powerpoint/2010/main" val="2375545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Заголовок 1"/>
          <p:cNvSpPr>
            <a:spLocks noGrp="1"/>
          </p:cNvSpPr>
          <p:nvPr>
            <p:ph type="title"/>
          </p:nvPr>
        </p:nvSpPr>
        <p:spPr>
          <a:xfrm>
            <a:off x="611560" y="5445224"/>
            <a:ext cx="8229600" cy="1143000"/>
          </a:xfrm>
        </p:spPr>
        <p:txBody>
          <a:bodyPr>
            <a:normAutofit fontScale="90000"/>
          </a:bodyPr>
          <a:lstStyle/>
          <a:p>
            <a:r>
              <a:rPr lang="uk-UA" dirty="0" smtClean="0">
                <a:solidFill>
                  <a:schemeClr val="bg1"/>
                </a:solidFill>
              </a:rPr>
              <a:t>Таємне житло в скелі. Західна Україна.</a:t>
            </a:r>
            <a:endParaRPr lang="ru-RU" dirty="0">
              <a:solidFill>
                <a:schemeClr val="bg1"/>
              </a:solidFill>
            </a:endParaRPr>
          </a:p>
        </p:txBody>
      </p:sp>
    </p:spTree>
    <p:extLst>
      <p:ext uri="{BB962C8B-B14F-4D97-AF65-F5344CB8AC3E}">
        <p14:creationId xmlns:p14="http://schemas.microsoft.com/office/powerpoint/2010/main" val="1486858677"/>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5292080" y="3429000"/>
            <a:ext cx="3394720" cy="2697163"/>
          </a:xfrm>
        </p:spPr>
        <p:txBody>
          <a:bodyPr/>
          <a:lstStyle/>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660"/>
            <a:ext cx="9144000" cy="6852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748371"/>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6156176" y="4149080"/>
            <a:ext cx="2530624" cy="1977083"/>
          </a:xfrm>
        </p:spPr>
        <p:txBody>
          <a:bodyPr/>
          <a:lstStyle/>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7142476"/>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3" y="6638"/>
            <a:ext cx="9136837" cy="6851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385361"/>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039271"/>
            <a:ext cx="7488832" cy="5006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0252412"/>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smConfetti">
          <a:fgClr>
            <a:schemeClr val="bg2">
              <a:lumMod val="50000"/>
            </a:schemeClr>
          </a:fgClr>
          <a:bgClr>
            <a:schemeClr val="accent3">
              <a:lumMod val="20000"/>
              <a:lumOff val="80000"/>
            </a:schemeClr>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564904"/>
            <a:ext cx="8229600" cy="1143000"/>
          </a:xfrm>
        </p:spPr>
        <p:txBody>
          <a:bodyPr>
            <a:noAutofit/>
          </a:bodyPr>
          <a:lstStyle/>
          <a:p>
            <a:r>
              <a:rPr lang="ru-RU" sz="2800" b="1" dirty="0"/>
              <a:t>З </a:t>
            </a:r>
            <a:r>
              <a:rPr lang="en-US" sz="2800" b="1" dirty="0"/>
              <a:t>X </a:t>
            </a:r>
            <a:r>
              <a:rPr lang="ru-RU" sz="2800" b="1" dirty="0"/>
              <a:t>ст. в </a:t>
            </a:r>
            <a:r>
              <a:rPr lang="ru-RU" sz="2800" b="1" dirty="0" err="1"/>
              <a:t>Київській</a:t>
            </a:r>
            <a:r>
              <a:rPr lang="ru-RU" sz="2800" b="1" dirty="0"/>
              <a:t> </a:t>
            </a:r>
            <a:r>
              <a:rPr lang="ru-RU" sz="2800" b="1" dirty="0" err="1"/>
              <a:t>Русі</a:t>
            </a:r>
            <a:r>
              <a:rPr lang="ru-RU" sz="2800" b="1" dirty="0"/>
              <a:t> </a:t>
            </a:r>
            <a:r>
              <a:rPr lang="ru-RU" sz="2800" b="1" dirty="0" err="1"/>
              <a:t>розпочинається</a:t>
            </a:r>
            <a:r>
              <a:rPr lang="ru-RU" sz="2800" b="1" dirty="0"/>
              <a:t> </a:t>
            </a:r>
            <a:r>
              <a:rPr lang="ru-RU" sz="2800" b="1" dirty="0" err="1"/>
              <a:t>новий</a:t>
            </a:r>
            <a:r>
              <a:rPr lang="ru-RU" sz="2800" b="1" dirty="0"/>
              <a:t> </a:t>
            </a:r>
            <a:r>
              <a:rPr lang="ru-RU" sz="2800" b="1" dirty="0" err="1"/>
              <a:t>етап</a:t>
            </a:r>
            <a:r>
              <a:rPr lang="ru-RU" sz="2800" b="1" dirty="0"/>
              <a:t> у </a:t>
            </a:r>
            <a:r>
              <a:rPr lang="ru-RU" sz="2800" b="1" dirty="0" err="1"/>
              <a:t>розвитку</a:t>
            </a:r>
            <a:r>
              <a:rPr lang="ru-RU" sz="2800" b="1" dirty="0"/>
              <a:t> монументального </a:t>
            </a:r>
            <a:r>
              <a:rPr lang="ru-RU" sz="2800" b="1" dirty="0" err="1"/>
              <a:t>кам’яного</a:t>
            </a:r>
            <a:r>
              <a:rPr lang="ru-RU" sz="2800" b="1" dirty="0"/>
              <a:t> зодчества,</a:t>
            </a:r>
            <a:r>
              <a:rPr lang="ru-RU" sz="2800" dirty="0"/>
              <a:t> яке </a:t>
            </a:r>
            <a:r>
              <a:rPr lang="ru-RU" sz="2800" dirty="0" err="1"/>
              <a:t>стає</a:t>
            </a:r>
            <a:r>
              <a:rPr lang="ru-RU" sz="2800" dirty="0"/>
              <a:t> </a:t>
            </a:r>
            <a:r>
              <a:rPr lang="ru-RU" sz="2800" dirty="0" err="1"/>
              <a:t>складовою</a:t>
            </a:r>
            <a:r>
              <a:rPr lang="ru-RU" sz="2800" dirty="0"/>
              <a:t> </a:t>
            </a:r>
            <a:r>
              <a:rPr lang="ru-RU" sz="2800" dirty="0" err="1"/>
              <a:t>європейської</a:t>
            </a:r>
            <a:r>
              <a:rPr lang="ru-RU" sz="2800" dirty="0"/>
              <a:t> </a:t>
            </a:r>
            <a:r>
              <a:rPr lang="ru-RU" sz="2800" dirty="0" err="1"/>
              <a:t>архітектурної</a:t>
            </a:r>
            <a:r>
              <a:rPr lang="ru-RU" sz="2800" dirty="0"/>
              <a:t> </a:t>
            </a:r>
            <a:r>
              <a:rPr lang="ru-RU" sz="2800" dirty="0" err="1"/>
              <a:t>традиції</a:t>
            </a:r>
            <a:r>
              <a:rPr lang="ru-RU" sz="2800" dirty="0"/>
              <a:t>. </a:t>
            </a:r>
            <a:r>
              <a:rPr lang="ru-RU" sz="2800" dirty="0" err="1"/>
              <a:t>Маючи</a:t>
            </a:r>
            <a:r>
              <a:rPr lang="ru-RU" sz="2800" dirty="0"/>
              <a:t> </a:t>
            </a:r>
            <a:r>
              <a:rPr lang="ru-RU" sz="2800" dirty="0" err="1"/>
              <a:t>власне</a:t>
            </a:r>
            <a:r>
              <a:rPr lang="ru-RU" sz="2800" dirty="0"/>
              <a:t> </a:t>
            </a:r>
            <a:r>
              <a:rPr lang="ru-RU" sz="2800" dirty="0" err="1"/>
              <a:t>уявлення</a:t>
            </a:r>
            <a:r>
              <a:rPr lang="ru-RU" sz="2800" dirty="0"/>
              <a:t> про красу, </a:t>
            </a:r>
            <a:r>
              <a:rPr lang="ru-RU" sz="2800" dirty="0" err="1"/>
              <a:t>давньоукраїнські</a:t>
            </a:r>
            <a:r>
              <a:rPr lang="ru-RU" sz="2800" dirty="0"/>
              <a:t> </a:t>
            </a:r>
            <a:r>
              <a:rPr lang="ru-RU" sz="2800" dirty="0" err="1"/>
              <a:t>майстри</a:t>
            </a:r>
            <a:r>
              <a:rPr lang="ru-RU" sz="2800" dirty="0"/>
              <a:t>, </a:t>
            </a:r>
            <a:r>
              <a:rPr lang="ru-RU" sz="2800" dirty="0" err="1"/>
              <a:t>зокрема</a:t>
            </a:r>
            <a:r>
              <a:rPr lang="ru-RU" sz="2800" dirty="0"/>
              <a:t> </a:t>
            </a:r>
            <a:r>
              <a:rPr lang="ru-RU" sz="2800" dirty="0" err="1"/>
              <a:t>київські</a:t>
            </a:r>
            <a:r>
              <a:rPr lang="ru-RU" sz="2800" dirty="0"/>
              <a:t> </a:t>
            </a:r>
            <a:r>
              <a:rPr lang="ru-RU" sz="2800" dirty="0" err="1"/>
              <a:t>майстри</a:t>
            </a:r>
            <a:r>
              <a:rPr lang="ru-RU" sz="2800" dirty="0"/>
              <a:t>, </a:t>
            </a:r>
            <a:r>
              <a:rPr lang="ru-RU" sz="2800" dirty="0" err="1"/>
              <a:t>створювали</a:t>
            </a:r>
            <a:r>
              <a:rPr lang="ru-RU" sz="2800" dirty="0"/>
              <a:t> </a:t>
            </a:r>
            <a:r>
              <a:rPr lang="ru-RU" sz="2800" dirty="0" err="1"/>
              <a:t>нові</a:t>
            </a:r>
            <a:r>
              <a:rPr lang="ru-RU" sz="2800" dirty="0"/>
              <a:t> </a:t>
            </a:r>
            <a:r>
              <a:rPr lang="ru-RU" sz="2800" dirty="0" err="1"/>
              <a:t>типи</a:t>
            </a:r>
            <a:r>
              <a:rPr lang="ru-RU" sz="2800" dirty="0"/>
              <a:t> </a:t>
            </a:r>
            <a:r>
              <a:rPr lang="ru-RU" sz="2800" dirty="0" err="1"/>
              <a:t>споруд</a:t>
            </a:r>
            <a:r>
              <a:rPr lang="ru-RU" sz="2800" dirty="0"/>
              <a:t>, </a:t>
            </a:r>
            <a:r>
              <a:rPr lang="ru-RU" sz="2800" dirty="0" err="1"/>
              <a:t>що</a:t>
            </a:r>
            <a:r>
              <a:rPr lang="ru-RU" sz="2800" dirty="0"/>
              <a:t> </a:t>
            </a:r>
            <a:r>
              <a:rPr lang="ru-RU" sz="2800" dirty="0" err="1"/>
              <a:t>вражали</a:t>
            </a:r>
            <a:r>
              <a:rPr lang="ru-RU" sz="2800" dirty="0"/>
              <a:t> </a:t>
            </a:r>
            <a:r>
              <a:rPr lang="ru-RU" sz="2800" dirty="0" err="1"/>
              <a:t>рівнем</a:t>
            </a:r>
            <a:r>
              <a:rPr lang="ru-RU" sz="2800" dirty="0"/>
              <a:t> </a:t>
            </a:r>
            <a:r>
              <a:rPr lang="ru-RU" sz="2800" dirty="0" err="1"/>
              <a:t>розвитку</a:t>
            </a:r>
            <a:r>
              <a:rPr lang="ru-RU" sz="2800" dirty="0"/>
              <a:t> </a:t>
            </a:r>
            <a:r>
              <a:rPr lang="ru-RU" sz="2800" dirty="0" err="1"/>
              <a:t>будівельної</a:t>
            </a:r>
            <a:r>
              <a:rPr lang="ru-RU" sz="2800" dirty="0"/>
              <a:t> </a:t>
            </a:r>
            <a:r>
              <a:rPr lang="ru-RU" sz="2800" dirty="0" err="1"/>
              <a:t>техніки</a:t>
            </a:r>
            <a:r>
              <a:rPr lang="ru-RU" sz="2800" dirty="0"/>
              <a:t>, </a:t>
            </a:r>
            <a:r>
              <a:rPr lang="ru-RU" sz="2800" dirty="0" err="1"/>
              <a:t>витонченим</a:t>
            </a:r>
            <a:r>
              <a:rPr lang="ru-RU" sz="2800" dirty="0"/>
              <a:t> смаком та </a:t>
            </a:r>
            <a:r>
              <a:rPr lang="ru-RU" sz="2800" dirty="0" err="1"/>
              <a:t>живописністю</a:t>
            </a:r>
            <a:r>
              <a:rPr lang="ru-RU" sz="2800" dirty="0"/>
              <a:t> </a:t>
            </a:r>
            <a:r>
              <a:rPr lang="ru-RU" sz="2800" dirty="0" err="1"/>
              <a:t>композицій</a:t>
            </a:r>
            <a:r>
              <a:rPr lang="ru-RU" sz="2800" dirty="0"/>
              <a:t>. </a:t>
            </a:r>
            <a:r>
              <a:rPr lang="ru-RU" sz="2800" dirty="0" err="1"/>
              <a:t>Будували</a:t>
            </a:r>
            <a:r>
              <a:rPr lang="ru-RU" sz="2800" dirty="0"/>
              <a:t> з </a:t>
            </a:r>
            <a:r>
              <a:rPr lang="ru-RU" sz="2800" dirty="0" err="1"/>
              <a:t>каменю</a:t>
            </a:r>
            <a:r>
              <a:rPr lang="ru-RU" sz="2800" dirty="0"/>
              <a:t> та </a:t>
            </a:r>
            <a:r>
              <a:rPr lang="ru-RU" sz="2800" dirty="0" err="1"/>
              <a:t>цегли</a:t>
            </a:r>
            <a:r>
              <a:rPr lang="ru-RU" sz="2800" dirty="0"/>
              <a:t>, </a:t>
            </a:r>
            <a:r>
              <a:rPr lang="ru-RU" sz="2800" dirty="0" err="1"/>
              <a:t>використовуючи</a:t>
            </a:r>
            <a:r>
              <a:rPr lang="ru-RU" sz="2800" dirty="0"/>
              <a:t> </a:t>
            </a:r>
            <a:r>
              <a:rPr lang="ru-RU" sz="2800" dirty="0" err="1"/>
              <a:t>методи</a:t>
            </a:r>
            <a:r>
              <a:rPr lang="ru-RU" sz="2800" dirty="0"/>
              <a:t> </a:t>
            </a:r>
            <a:r>
              <a:rPr lang="ru-RU" sz="2800" dirty="0" err="1"/>
              <a:t>змішаної</a:t>
            </a:r>
            <a:r>
              <a:rPr lang="ru-RU" sz="2800" dirty="0"/>
              <a:t> кладки та </a:t>
            </a:r>
            <a:r>
              <a:rPr lang="ru-RU" sz="2800" dirty="0" err="1"/>
              <a:t>утопленого</a:t>
            </a:r>
            <a:r>
              <a:rPr lang="ru-RU" sz="2800" dirty="0"/>
              <a:t> ряду.</a:t>
            </a:r>
          </a:p>
        </p:txBody>
      </p:sp>
      <p:sp>
        <p:nvSpPr>
          <p:cNvPr id="3" name="Объект 2"/>
          <p:cNvSpPr>
            <a:spLocks noGrp="1"/>
          </p:cNvSpPr>
          <p:nvPr>
            <p:ph idx="1"/>
          </p:nvPr>
        </p:nvSpPr>
        <p:spPr>
          <a:xfrm>
            <a:off x="5076056" y="4869160"/>
            <a:ext cx="3610744" cy="1257003"/>
          </a:xfrm>
        </p:spPr>
        <p:txBody>
          <a:bodyPr/>
          <a:lstStyle/>
          <a:p>
            <a:endParaRPr lang="ru-RU" dirty="0"/>
          </a:p>
        </p:txBody>
      </p:sp>
    </p:spTree>
    <p:extLst>
      <p:ext uri="{BB962C8B-B14F-4D97-AF65-F5344CB8AC3E}">
        <p14:creationId xmlns:p14="http://schemas.microsoft.com/office/powerpoint/2010/main" val="15400829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9209</TotalTime>
  <Words>672</Words>
  <Application>Microsoft Office PowerPoint</Application>
  <PresentationFormat>Экран (4:3)</PresentationFormat>
  <Paragraphs>22</Paragraphs>
  <Slides>36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36</vt:i4>
      </vt:variant>
    </vt:vector>
  </HeadingPairs>
  <TitlesOfParts>
    <vt:vector size="37" baseType="lpstr">
      <vt:lpstr>Тема Office</vt:lpstr>
      <vt:lpstr>Архітектурне мистецтво Київської Русі</vt:lpstr>
      <vt:lpstr>Яскравою сторінкою культурного розвитку Київської Русі виступає архітектурне будівництво. При спорудженні житла й оборонних будівель слов’яни споконвіку використовували місцеві матеріали та спирались на традиції, що сягали сивої давнини. Відповідно до умов лісу або степу для будівництва їм слугували дерево й глина. До прийняття християнства кам’яні будівлі у східнослов’янських землях майже не зводились. Виняток становили хіба що кам’яні язичницькі святилища Прикарпаття, які зводилися аж до кінця XII ст.</vt:lpstr>
      <vt:lpstr>Чорногірське кам’яне святилище.</vt:lpstr>
      <vt:lpstr>Таємне житло в скелі. Західна Україна.</vt:lpstr>
      <vt:lpstr>Презентация PowerPoint</vt:lpstr>
      <vt:lpstr>Презентация PowerPoint</vt:lpstr>
      <vt:lpstr>Презентация PowerPoint</vt:lpstr>
      <vt:lpstr>Презентация PowerPoint</vt:lpstr>
      <vt:lpstr>З X ст. в Київській Русі розпочинається новий етап у розвитку монументального кам’яного зодчества, яке стає складовою європейської архітектурної традиції. Маючи власне уявлення про красу, давньоукраїнські майстри, зокрема київські майстри, створювали нові типи споруд, що вражали рівнем розвитку будівельної техніки, витонченим смаком та живописністю композицій. Будували з каменю та цегли, використовуючи методи змішаної кладки та утопленого ряду.</vt:lpstr>
      <vt:lpstr>Кирилівська церква (первісний загальний вигляд). Реконструкція Ю. С. Асєєва</vt:lpstr>
      <vt:lpstr>Головним структурним елементом храму був його центральний купол. Зсередини тут малювали образ Христа-Пантократора, тобто Вседержителя. Це був найвищий рівень храму, оскільки за часів Київської Русі дзвіниці не зводилися. Типова храмова споруда мала один, три (Десятинна церква) або п’ять (Софіївський собор у Києві) нефів відповідно до кількості вівтарів у храмі. Внутрішній простір культових споруд оздоблювали мармуровими колонами, капітелями, монументальними мозаїчними панно та фресками. Для полегшення будівлі та поліпшення її акустики робили голосники – порожнину в товщі стіни, в яку закладали глечики. Вікон у стінах давньоукраїнських храмів було небагато. Напівтемне приміщення освітлювалось промінням з-під центрального купола та свічками.</vt:lpstr>
      <vt:lpstr>Перлиною архітектурного мистецтва того часу є Софія Київська — найвеличніший храм, який і нині належить до визначних пам’яток світової архітектури. Софійський собор у Києві належить до поширених у візантійській архітектурі п’ятинефних хрестово-купольних храмів, але він є яскравим свідченням того, що майстри прагнули до створення власного стилю. Багатоглав’я, пірамідальність композиції, оригінальна кладка стін, шоломоподібна форма бань — ось те нове, що привнесли зодчі в побудову Софії Київської, спираючись на традиції дерев’яної давньоруської архітектури. Композиційне рішення Софії Київської відіграло велику роль у формуванні національних рис українського архітектурного мистецтва.</vt:lpstr>
      <vt:lpstr>Софійський собор у Києві (за часів Київської Русі)</vt:lpstr>
      <vt:lpstr>Софійський собор (сьогодення) </vt:lpstr>
      <vt:lpstr>Презентация PowerPoint</vt:lpstr>
      <vt:lpstr>Для зведення перших кам’яних християнських храмів запрошували найкращих майстрів Візантії. Основним будівельним матеріалом служили камінь і плінфа*. Про вплив візантійського мистецтва свідчать хрестоподібне планування (так званий «грецький хрест»), наявність галерей, п’ятикупольна система будівель і чергування рядів каміння та плінфи в кладці стін. Зразками архітектури, в яких найбільше простежується візантійських стиль, були Десятинна церква в Києві і Спасо-Преображенський собор у Чернігові.  *Плінфа — широка пласка цегла, що застосовувалась як будівельний матеріал для візантійських і давньоруських храмів.    </vt:lpstr>
      <vt:lpstr>Десятинна церква (реконструкція)  </vt:lpstr>
      <vt:lpstr>Презентация PowerPoint</vt:lpstr>
      <vt:lpstr>Презентация PowerPoint</vt:lpstr>
      <vt:lpstr>Новий етап розвитку архітектури Київської Русі припав на другу половину XI — першу половину XII ст. Будівлі цього періоду вже помітно відрізняються від тих, що були зведені раніше. На зміну пишним храмам, яким були притаманні складна динамічна композиція, багатоглав’я та галереї, прийшли прості будівлі з чітко окресленими лініями фасадів, лаконічним декором, увінчані однією масивною банею. Архітектура набула ознак романського стилю, що виявився в зовнішньому оформленні споруд. Зодчі поступово перейшли на місцеві будівельні матеріали й розробили нові технологічні прийоми, відмінні від візантійських. Майстри кожного регіону Київської Русі створювали власний стиль, сформувалися навіть окремі архітектурні школи: київсько-чернігівська і галицька.   </vt:lpstr>
      <vt:lpstr>Найстаріша архітектурна школа Русі — київсько-чернігівська. Багато архітектурних форм, винайдених її майстрами, стали канонічними для наступних храмів в інших містах. Київські й чернігівські храми зводили з цегли, стіни затирали вапном, зовнішнє оздоблення виконували за допомогою рельєфної цегляної кладки. Особливістю чернігівських будівель були багаті різьблення в декорі фасадів, у яких мотиви давньоруської архітектури перегукуються зі слов’янськими. Серед найвизначніших пам’яток київсько-чернігівської архітектури можна назвати Свято-Успенський та Борисоглібський собори.</vt:lpstr>
      <vt:lpstr>Борисоглібський собор. Чернігів.</vt:lpstr>
      <vt:lpstr>Презентация PowerPoint</vt:lpstr>
      <vt:lpstr>Презентация PowerPoint</vt:lpstr>
      <vt:lpstr>Презентация PowerPoint</vt:lpstr>
      <vt:lpstr> Свято-Успенський собор. Полтава.</vt:lpstr>
      <vt:lpstr>Презентация PowerPoint</vt:lpstr>
      <vt:lpstr>Презентация PowerPoint</vt:lpstr>
      <vt:lpstr>Презентация PowerPoint</vt:lpstr>
      <vt:lpstr>Архітектура галицької школи зазнала значного впливу романського стилю західноєвропейського мистецтва. На відміну від київських та чернігівських майстрів, галицькі зодчі для будування широко застосовували місцевий природний матеріал — камінь. Суворі храми мали статичну урівноважену композицію з однією великою банею та спокійним ритмом закомар*. Особливою окрасою цих будівель було вишукане кам’яне різьблення. Самобутність архітектури галицької школи виявилася в спорудженні церкви святого Пантелеймона — єдиного зразка галицького зодчества, що зберігся до нашого часу.  Закомара — в архітектурі Київської Русі напівкругле завершення частини зовнішньої стіни будівлі.  </vt:lpstr>
      <vt:lpstr>Церква святого Пантелеймона. Галич.</vt:lpstr>
      <vt:lpstr>Презентация PowerPoint</vt:lpstr>
      <vt:lpstr>Презентация PowerPoint</vt:lpstr>
      <vt:lpstr>Презентация PowerPoint</vt:lpstr>
      <vt:lpstr>Презентация PowerPoint</vt:lpstr>
      <vt:lpstr>Дякую за увагу!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12</cp:revision>
  <dcterms:created xsi:type="dcterms:W3CDTF">2019-02-22T22:30:46Z</dcterms:created>
  <dcterms:modified xsi:type="dcterms:W3CDTF">2019-03-01T08:01:52Z</dcterms:modified>
</cp:coreProperties>
</file>