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0" r:id="rId8"/>
    <p:sldId id="262" r:id="rId9"/>
    <p:sldId id="271" r:id="rId10"/>
    <p:sldId id="272" r:id="rId11"/>
    <p:sldId id="273" r:id="rId12"/>
    <p:sldId id="263" r:id="rId13"/>
    <p:sldId id="274" r:id="rId14"/>
    <p:sldId id="275" r:id="rId15"/>
    <p:sldId id="277" r:id="rId16"/>
    <p:sldId id="264" r:id="rId17"/>
    <p:sldId id="265" r:id="rId18"/>
    <p:sldId id="278" r:id="rId19"/>
    <p:sldId id="279" r:id="rId20"/>
    <p:sldId id="266" r:id="rId21"/>
    <p:sldId id="267" r:id="rId22"/>
    <p:sldId id="268" r:id="rId23"/>
    <p:sldId id="280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800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12.05.2012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12.05.2012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12.05.2012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12.05.2012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uta-studio.com/bukovyna.html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uta-studio.com/volyn.html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uta-studio.com/ukraine-middle.html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hyperlink" Target="http://www.ruta-studio.com/kadril.html" TargetMode="External"/><Relationship Id="rId7" Type="http://schemas.openxmlformats.org/officeDocument/2006/relationships/hyperlink" Target="http://www.ruta-studio.com/communion-dress.html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Relationship Id="rId6" Type="http://schemas.openxmlformats.org/officeDocument/2006/relationships/image" Target="../media/image39.jpeg"/><Relationship Id="rId5" Type="http://schemas.openxmlformats.org/officeDocument/2006/relationships/hyperlink" Target="http://www.ruta-studio.com/main-attire.html" TargetMode="External"/><Relationship Id="rId4" Type="http://schemas.openxmlformats.org/officeDocument/2006/relationships/image" Target="../media/image3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uta-studio.com/wedding-formation.html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Relationship Id="rId6" Type="http://schemas.openxmlformats.org/officeDocument/2006/relationships/image" Target="../media/image42.jpeg"/><Relationship Id="rId5" Type="http://schemas.openxmlformats.org/officeDocument/2006/relationships/hyperlink" Target="http://www.ruta-studio.com/ukraine-shirt.html" TargetMode="External"/><Relationship Id="rId4" Type="http://schemas.openxmlformats.org/officeDocument/2006/relationships/image" Target="../media/image41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31.png"/><Relationship Id="rId7" Type="http://schemas.openxmlformats.org/officeDocument/2006/relationships/image" Target="../media/image4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Relationship Id="rId6" Type="http://schemas.openxmlformats.org/officeDocument/2006/relationships/image" Target="../media/image12.png"/><Relationship Id="rId5" Type="http://schemas.openxmlformats.org/officeDocument/2006/relationships/image" Target="../media/image23.png"/><Relationship Id="rId10" Type="http://schemas.openxmlformats.org/officeDocument/2006/relationships/image" Target="../media/image32.png"/><Relationship Id="rId4" Type="http://schemas.openxmlformats.org/officeDocument/2006/relationships/image" Target="../media/image20.png"/><Relationship Id="rId9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uta-studio.com/podillja.html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uta-studio.com/zakarpattja.html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90224" y="4365104"/>
            <a:ext cx="6880219" cy="1620079"/>
          </a:xfrm>
        </p:spPr>
        <p:txBody>
          <a:bodyPr>
            <a:prstTxWarp prst="textWave2">
              <a:avLst/>
            </a:prstTxWarp>
            <a:normAutofit/>
          </a:bodyPr>
          <a:lstStyle/>
          <a:p>
            <a:r>
              <a:rPr lang="uk-UA" b="1" cap="none" spc="0" dirty="0" smtClean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rgbClr val="680068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Національні костюми</a:t>
            </a:r>
            <a:endParaRPr lang="uk-UA" b="1" cap="none" spc="0" dirty="0">
              <a:ln w="17780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  <a:miter lim="800000"/>
              </a:ln>
              <a:solidFill>
                <a:srgbClr val="680068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/>
          <a:stretch>
            <a:fillRect/>
          </a:stretch>
        </p:blipFill>
        <p:spPr>
          <a:xfrm rot="421357">
            <a:off x="5129381" y="1106585"/>
            <a:ext cx="2265459" cy="33671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/>
          <p:nvPr/>
        </p:nvPicPr>
        <p:blipFill>
          <a:blip r:embed="rId4"/>
          <a:stretch>
            <a:fillRect/>
          </a:stretch>
        </p:blipFill>
        <p:spPr>
          <a:xfrm rot="21214073">
            <a:off x="1544433" y="724779"/>
            <a:ext cx="2873107" cy="39604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93350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7867">
        <p:split orient="vert"/>
      </p:transition>
    </mc:Choice>
    <mc:Fallback xmlns="">
      <p:transition spd="slow" advTm="7867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 rot="249452">
            <a:off x="4806801" y="1236141"/>
            <a:ext cx="3240360" cy="46085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/>
          <p:nvPr/>
        </p:nvPicPr>
        <p:blipFill>
          <a:blip r:embed="rId4"/>
          <a:stretch>
            <a:fillRect/>
          </a:stretch>
        </p:blipFill>
        <p:spPr>
          <a:xfrm rot="21412179">
            <a:off x="1022976" y="1124744"/>
            <a:ext cx="3278857" cy="46085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32162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1070">
        <p:dissolve/>
      </p:transition>
    </mc:Choice>
    <mc:Fallback xmlns="">
      <p:transition spd="slow" advTm="1107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3"/>
          <a:stretch>
            <a:fillRect/>
          </a:stretch>
        </p:blipFill>
        <p:spPr>
          <a:xfrm rot="21315710">
            <a:off x="939898" y="1145452"/>
            <a:ext cx="3350866" cy="45365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Объект 6"/>
          <p:cNvPicPr>
            <a:picLocks noGrp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 rot="245283">
            <a:off x="4736008" y="1129152"/>
            <a:ext cx="3376392" cy="47216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67967547"/>
      </p:ext>
    </p:extLst>
  </p:cSld>
  <p:clrMapOvr>
    <a:masterClrMapping/>
  </p:clrMapOvr>
  <p:transition spd="slow" advTm="10680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764704"/>
            <a:ext cx="6400800" cy="648072"/>
          </a:xfrm>
        </p:spPr>
        <p:txBody>
          <a:bodyPr>
            <a:noAutofit/>
          </a:bodyPr>
          <a:lstStyle/>
          <a:p>
            <a:r>
              <a:rPr lang="uk-UA" b="1" dirty="0" smtClean="0">
                <a:solidFill>
                  <a:schemeClr val="accent5"/>
                </a:solidFill>
              </a:rPr>
              <a:t>Гуцульщина</a:t>
            </a:r>
            <a:endParaRPr lang="uk-UA" b="1" dirty="0">
              <a:solidFill>
                <a:schemeClr val="accent5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851920" y="1772816"/>
            <a:ext cx="4572000" cy="353840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err="1">
                <a:latin typeface="Calibri"/>
                <a:ea typeface="Calibri"/>
                <a:cs typeface="Times New Roman"/>
              </a:rPr>
              <a:t>Гуцульські</a:t>
            </a:r>
            <a:r>
              <a:rPr lang="ru-RU" dirty="0">
                <a:latin typeface="Calibri"/>
                <a:ea typeface="Calibri"/>
                <a:cs typeface="Times New Roman"/>
              </a:rPr>
              <a:t>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вишивки</a:t>
            </a:r>
            <a:r>
              <a:rPr lang="ru-RU" dirty="0">
                <a:latin typeface="Calibri"/>
                <a:ea typeface="Calibri"/>
                <a:cs typeface="Times New Roman"/>
              </a:rPr>
              <a:t> </a:t>
            </a:r>
            <a:r>
              <a:rPr lang="ru-RU" dirty="0" err="1" smtClean="0">
                <a:latin typeface="Calibri"/>
                <a:ea typeface="Calibri"/>
                <a:cs typeface="Times New Roman"/>
              </a:rPr>
              <a:t>характеризуються</a:t>
            </a:r>
            <a:endParaRPr lang="ru-RU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різноманітністю</a:t>
            </a:r>
            <a:r>
              <a:rPr lang="ru-RU" dirty="0">
                <a:latin typeface="Calibri"/>
                <a:ea typeface="Calibri"/>
                <a:cs typeface="Times New Roman"/>
              </a:rPr>
              <a:t>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геометричних</a:t>
            </a:r>
            <a:r>
              <a:rPr lang="ru-RU" dirty="0">
                <a:latin typeface="Calibri"/>
                <a:ea typeface="Calibri"/>
                <a:cs typeface="Times New Roman"/>
              </a:rPr>
              <a:t> та </a:t>
            </a:r>
            <a:r>
              <a:rPr lang="ru-RU" dirty="0" err="1" smtClean="0">
                <a:latin typeface="Calibri"/>
                <a:ea typeface="Calibri"/>
                <a:cs typeface="Times New Roman"/>
              </a:rPr>
              <a:t>рослинних</a:t>
            </a:r>
            <a:endParaRPr lang="ru-RU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візерунків</a:t>
            </a:r>
            <a:r>
              <a:rPr lang="ru-RU" dirty="0">
                <a:latin typeface="Calibri"/>
                <a:ea typeface="Calibri"/>
                <a:cs typeface="Times New Roman"/>
              </a:rPr>
              <a:t>,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безліччю</a:t>
            </a:r>
            <a:r>
              <a:rPr lang="ru-RU" dirty="0">
                <a:latin typeface="Calibri"/>
                <a:ea typeface="Calibri"/>
                <a:cs typeface="Times New Roman"/>
              </a:rPr>
              <a:t>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композицій</a:t>
            </a:r>
            <a:r>
              <a:rPr lang="ru-RU" dirty="0">
                <a:latin typeface="Calibri"/>
                <a:ea typeface="Calibri"/>
                <a:cs typeface="Times New Roman"/>
              </a:rPr>
              <a:t>, </a:t>
            </a:r>
            <a:endParaRPr lang="ru-RU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err="1" smtClean="0">
                <a:latin typeface="Calibri"/>
                <a:ea typeface="Calibri"/>
                <a:cs typeface="Times New Roman"/>
              </a:rPr>
              <a:t>багатством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сполучень</a:t>
            </a:r>
            <a:r>
              <a:rPr lang="ru-RU" dirty="0">
                <a:latin typeface="Calibri"/>
                <a:ea typeface="Calibri"/>
                <a:cs typeface="Times New Roman"/>
              </a:rPr>
              <a:t>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квітів</a:t>
            </a:r>
            <a:r>
              <a:rPr lang="ru-RU" dirty="0">
                <a:latin typeface="Calibri"/>
                <a:ea typeface="Calibri"/>
                <a:cs typeface="Times New Roman"/>
              </a:rPr>
              <a:t>,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головним</a:t>
            </a:r>
            <a:r>
              <a:rPr lang="ru-RU" dirty="0">
                <a:latin typeface="Calibri"/>
                <a:ea typeface="Calibri"/>
                <a:cs typeface="Times New Roman"/>
              </a:rPr>
              <a:t> </a:t>
            </a:r>
            <a:endParaRPr lang="ru-RU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Calibri"/>
                <a:ea typeface="Calibri"/>
                <a:cs typeface="Times New Roman"/>
              </a:rPr>
              <a:t> чином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червоного</a:t>
            </a:r>
            <a:r>
              <a:rPr lang="ru-RU" dirty="0">
                <a:latin typeface="Calibri"/>
                <a:ea typeface="Calibri"/>
                <a:cs typeface="Times New Roman"/>
              </a:rPr>
              <a:t> з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жовтим</a:t>
            </a:r>
            <a:r>
              <a:rPr lang="ru-RU" dirty="0">
                <a:latin typeface="Calibri"/>
                <a:ea typeface="Calibri"/>
                <a:cs typeface="Times New Roman"/>
              </a:rPr>
              <a:t> та зеленим, </a:t>
            </a:r>
            <a:endParaRPr lang="ru-RU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dirty="0" err="1" smtClean="0">
                <a:latin typeface="Calibri"/>
                <a:ea typeface="Calibri"/>
                <a:cs typeface="Times New Roman"/>
              </a:rPr>
              <a:t>причому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домінує</a:t>
            </a:r>
            <a:r>
              <a:rPr lang="ru-RU" dirty="0">
                <a:latin typeface="Calibri"/>
                <a:ea typeface="Calibri"/>
                <a:cs typeface="Times New Roman"/>
              </a:rPr>
              <a:t>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червоний</a:t>
            </a:r>
            <a:r>
              <a:rPr lang="ru-RU" dirty="0">
                <a:latin typeface="Calibri"/>
                <a:ea typeface="Calibri"/>
                <a:cs typeface="Times New Roman"/>
              </a:rPr>
              <a:t>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колір</a:t>
            </a:r>
            <a:r>
              <a:rPr lang="ru-RU" dirty="0">
                <a:latin typeface="Calibri"/>
                <a:ea typeface="Calibri"/>
                <a:cs typeface="Times New Roman"/>
              </a:rPr>
              <a:t>. Два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або</a:t>
            </a:r>
            <a:r>
              <a:rPr lang="ru-RU" dirty="0">
                <a:latin typeface="Calibri"/>
                <a:ea typeface="Calibri"/>
                <a:cs typeface="Times New Roman"/>
              </a:rPr>
              <a:t> </a:t>
            </a:r>
            <a:endParaRPr lang="ru-RU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Calibri"/>
                <a:ea typeface="Calibri"/>
                <a:cs typeface="Times New Roman"/>
              </a:rPr>
              <a:t>  три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відтінки</a:t>
            </a:r>
            <a:r>
              <a:rPr lang="ru-RU" dirty="0">
                <a:latin typeface="Calibri"/>
                <a:ea typeface="Calibri"/>
                <a:cs typeface="Times New Roman"/>
              </a:rPr>
              <a:t>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жовтого</a:t>
            </a:r>
            <a:r>
              <a:rPr lang="ru-RU" dirty="0">
                <a:latin typeface="Calibri"/>
                <a:ea typeface="Calibri"/>
                <a:cs typeface="Times New Roman"/>
              </a:rPr>
              <a:t>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кольору</a:t>
            </a:r>
            <a:r>
              <a:rPr lang="ru-RU" dirty="0">
                <a:latin typeface="Calibri"/>
                <a:ea typeface="Calibri"/>
                <a:cs typeface="Times New Roman"/>
              </a:rPr>
              <a:t>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прояснюють</a:t>
            </a:r>
            <a:r>
              <a:rPr lang="ru-RU" dirty="0">
                <a:latin typeface="Calibri"/>
                <a:ea typeface="Calibri"/>
                <a:cs typeface="Times New Roman"/>
              </a:rPr>
              <a:t> </a:t>
            </a:r>
            <a:endParaRPr lang="ru-RU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 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dirty="0" err="1" smtClean="0">
                <a:latin typeface="Calibri"/>
                <a:ea typeface="Calibri"/>
                <a:cs typeface="Times New Roman"/>
              </a:rPr>
              <a:t>вишивку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dirty="0">
                <a:latin typeface="Calibri"/>
                <a:ea typeface="Calibri"/>
                <a:cs typeface="Times New Roman"/>
              </a:rPr>
              <a:t>і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додають</a:t>
            </a:r>
            <a:r>
              <a:rPr lang="ru-RU" dirty="0">
                <a:latin typeface="Calibri"/>
                <a:ea typeface="Calibri"/>
                <a:cs typeface="Times New Roman"/>
              </a:rPr>
              <a:t>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їй</a:t>
            </a:r>
            <a:r>
              <a:rPr lang="ru-RU" dirty="0">
                <a:latin typeface="Calibri"/>
                <a:ea typeface="Calibri"/>
                <a:cs typeface="Times New Roman"/>
              </a:rPr>
              <a:t>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золотавий</a:t>
            </a:r>
            <a:r>
              <a:rPr lang="ru-RU" dirty="0">
                <a:latin typeface="Calibri"/>
                <a:ea typeface="Calibri"/>
                <a:cs typeface="Times New Roman"/>
              </a:rPr>
              <a:t>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відблиск</a:t>
            </a:r>
            <a:r>
              <a:rPr lang="ru-RU" dirty="0">
                <a:latin typeface="Calibri"/>
                <a:ea typeface="Calibri"/>
                <a:cs typeface="Times New Roman"/>
              </a:rPr>
              <a:t>.</a:t>
            </a:r>
            <a:endParaRPr lang="uk-UA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/>
          <a:stretch>
            <a:fillRect/>
          </a:stretch>
        </p:blipFill>
        <p:spPr>
          <a:xfrm>
            <a:off x="834277" y="1683497"/>
            <a:ext cx="2990825" cy="40341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22472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6613">
        <p14:gallery dir="l"/>
      </p:transition>
    </mc:Choice>
    <mc:Fallback xmlns="">
      <p:transition spd="slow" advTm="166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3"/>
          <a:stretch>
            <a:fillRect/>
          </a:stretch>
        </p:blipFill>
        <p:spPr>
          <a:xfrm rot="21363196">
            <a:off x="1055677" y="1158873"/>
            <a:ext cx="3240360" cy="45365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Объект 5"/>
          <p:cNvPicPr>
            <a:picLocks noGrp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 rot="208490">
            <a:off x="4848003" y="1165966"/>
            <a:ext cx="3231582" cy="44532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92414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Tm="10824">
        <p14:switch dir="r"/>
      </p:transition>
    </mc:Choice>
    <mc:Fallback xmlns="">
      <p:transition spd="slow" advTm="1082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>
          <a:blip r:embed="rId3"/>
          <a:stretch>
            <a:fillRect/>
          </a:stretch>
        </p:blipFill>
        <p:spPr>
          <a:xfrm rot="270171">
            <a:off x="4884470" y="1167783"/>
            <a:ext cx="3137147" cy="441468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99592" y="1195117"/>
            <a:ext cx="4104456" cy="41049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274320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Font typeface="Wingdings" pitchFamily="2" charset="2"/>
              <a:buChar char="v"/>
            </a:pPr>
            <a:r>
              <a:rPr lang="uk-UA" sz="188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Гуцульський костюм складається з декількох елементів, як наприклад:</a:t>
            </a:r>
          </a:p>
          <a:p>
            <a:pPr lvl="0" indent="-274320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Font typeface="Wingdings" pitchFamily="2" charset="2"/>
              <a:buChar char="v"/>
            </a:pPr>
            <a:r>
              <a:rPr lang="uk-UA" sz="188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Кептар - хутряна безрукавка населення Карпат та Прикарпаття. Мав значну локальну варіативність щодо довжини та прийомів </a:t>
            </a:r>
            <a:r>
              <a:rPr lang="uk-UA" sz="1880" dirty="0" smtClean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оформлення;</a:t>
            </a:r>
            <a:endParaRPr lang="en-US" sz="1880" dirty="0" smtClean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 indent="-274320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Font typeface="Wingdings" pitchFamily="2" charset="2"/>
              <a:buChar char="v"/>
            </a:pPr>
            <a:r>
              <a:rPr lang="uk-UA" sz="1880" dirty="0" smtClean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Намисто </a:t>
            </a:r>
            <a:r>
              <a:rPr lang="uk-UA" sz="188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- гуцульське намисто з венеціанського різнокольорового скла з вкрапленнями іншого кольору або золота</a:t>
            </a:r>
            <a:r>
              <a:rPr lang="uk-UA" sz="1880" dirty="0" smtClean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;</a:t>
            </a:r>
            <a:endParaRPr lang="uk-UA" sz="188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68611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0691">
        <p:dissolve/>
      </p:transition>
    </mc:Choice>
    <mc:Fallback xmlns="">
      <p:transition spd="slow" advTm="10691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3968" y="1268760"/>
            <a:ext cx="3960440" cy="37800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274320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Font typeface="Wingdings" pitchFamily="2" charset="2"/>
              <a:buChar char="v"/>
            </a:pPr>
            <a:r>
              <a:rPr lang="uk-UA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Гуня - гуцульський прямий верхній одяг із </a:t>
            </a:r>
            <a:r>
              <a:rPr lang="uk-UA" dirty="0" err="1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довговорсого</a:t>
            </a:r>
            <a:r>
              <a:rPr lang="uk-UA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саморобного сукна з "фальшивими" рукавами, що накидався на плечі;</a:t>
            </a:r>
          </a:p>
          <a:p>
            <a:pPr lvl="0" indent="-274320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Font typeface="Wingdings" pitchFamily="2" charset="2"/>
              <a:buChar char="v"/>
            </a:pPr>
            <a:r>
              <a:rPr lang="uk-UA" dirty="0" err="1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Сердак</a:t>
            </a:r>
            <a:r>
              <a:rPr lang="uk-UA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(</a:t>
            </a:r>
            <a:r>
              <a:rPr lang="uk-UA" dirty="0" err="1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петик</a:t>
            </a:r>
            <a:r>
              <a:rPr lang="uk-UA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) - старовинний короткий гуцульський верхній одяг з коричневого (зрідка червоного) домотканого валяного сукна, прямоспинного крою, оздоблений шнурами з кольорових вовняних ниток.</a:t>
            </a:r>
          </a:p>
        </p:txBody>
      </p:sp>
      <p:pic>
        <p:nvPicPr>
          <p:cNvPr id="5" name="Объект 3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 rot="21391915">
            <a:off x="950584" y="1196752"/>
            <a:ext cx="3304187" cy="449806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981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16996">
        <p14:vortex dir="r"/>
      </p:transition>
    </mc:Choice>
    <mc:Fallback xmlns="">
      <p:transition spd="slow" advTm="1699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836712"/>
            <a:ext cx="6400800" cy="648072"/>
          </a:xfrm>
        </p:spPr>
        <p:txBody>
          <a:bodyPr>
            <a:noAutofit/>
          </a:bodyPr>
          <a:lstStyle/>
          <a:p>
            <a:r>
              <a:rPr lang="uk-UA" b="1" dirty="0" smtClean="0">
                <a:solidFill>
                  <a:schemeClr val="tx2"/>
                </a:solidFill>
              </a:rPr>
              <a:t>Буковина</a:t>
            </a:r>
            <a:endParaRPr lang="uk-UA" b="1" dirty="0">
              <a:solidFill>
                <a:schemeClr val="tx2"/>
              </a:solidFill>
            </a:endParaRPr>
          </a:p>
        </p:txBody>
      </p:sp>
      <p:pic>
        <p:nvPicPr>
          <p:cNvPr id="4" name="Объект 3" descr="Український національний одяг, Буковина">
            <a:hlinkClick r:id="rId3"/>
          </p:cNvPr>
          <p:cNvPicPr>
            <a:picLocks noGrp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465289">
            <a:off x="6017534" y="2207372"/>
            <a:ext cx="2405261" cy="3444597"/>
          </a:xfrm>
          <a:prstGeom prst="snip2DiagRect">
            <a:avLst>
              <a:gd name="adj1" fmla="val 4497"/>
              <a:gd name="adj2" fmla="val 21745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Національний костюм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37175">
            <a:off x="825416" y="1899671"/>
            <a:ext cx="2594510" cy="38135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3355687" y="1749833"/>
            <a:ext cx="4572000" cy="32070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Calibri"/>
                <a:ea typeface="Calibri"/>
                <a:cs typeface="Times New Roman"/>
              </a:rPr>
              <a:t>      </a:t>
            </a:r>
            <a:r>
              <a:rPr lang="ru-RU" sz="1840" dirty="0" smtClean="0">
                <a:latin typeface="Calibri"/>
                <a:ea typeface="Calibri"/>
                <a:cs typeface="Times New Roman"/>
              </a:rPr>
              <a:t>На </a:t>
            </a:r>
            <a:r>
              <a:rPr lang="ru-RU" sz="1840" dirty="0" err="1">
                <a:latin typeface="Calibri"/>
                <a:ea typeface="Calibri"/>
                <a:cs typeface="Times New Roman"/>
              </a:rPr>
              <a:t>Буковині</a:t>
            </a:r>
            <a:r>
              <a:rPr lang="ru-RU" sz="1840" dirty="0">
                <a:latin typeface="Calibri"/>
                <a:ea typeface="Calibri"/>
                <a:cs typeface="Times New Roman"/>
              </a:rPr>
              <a:t> </a:t>
            </a:r>
            <a:r>
              <a:rPr lang="ru-RU" sz="1840" dirty="0" err="1">
                <a:latin typeface="Calibri"/>
                <a:ea typeface="Calibri"/>
                <a:cs typeface="Times New Roman"/>
              </a:rPr>
              <a:t>крім</a:t>
            </a:r>
            <a:r>
              <a:rPr lang="ru-RU" sz="1840" dirty="0">
                <a:latin typeface="Calibri"/>
                <a:ea typeface="Calibri"/>
                <a:cs typeface="Times New Roman"/>
              </a:rPr>
              <a:t> </a:t>
            </a:r>
            <a:endParaRPr lang="ru-RU" sz="1840" dirty="0" smtClean="0">
              <a:latin typeface="Calibri"/>
              <a:ea typeface="Calibri"/>
              <a:cs typeface="Times New Roman"/>
            </a:endParaRPr>
          </a:p>
          <a:p>
            <a:r>
              <a:rPr lang="ru-RU" sz="1840" dirty="0" err="1" smtClean="0">
                <a:latin typeface="Calibri"/>
                <a:ea typeface="Calibri"/>
                <a:cs typeface="Times New Roman"/>
              </a:rPr>
              <a:t>рослинних</a:t>
            </a:r>
            <a:r>
              <a:rPr lang="ru-RU" sz="1840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sz="1840" dirty="0">
                <a:latin typeface="Calibri"/>
                <a:ea typeface="Calibri"/>
                <a:cs typeface="Times New Roman"/>
              </a:rPr>
              <a:t>і </a:t>
            </a:r>
            <a:r>
              <a:rPr lang="ru-RU" sz="1840" dirty="0" err="1" smtClean="0">
                <a:latin typeface="Calibri"/>
                <a:ea typeface="Calibri"/>
                <a:cs typeface="Times New Roman"/>
              </a:rPr>
              <a:t>геометричних</a:t>
            </a:r>
            <a:endParaRPr lang="ru-RU" sz="1840" dirty="0">
              <a:latin typeface="Calibri"/>
              <a:ea typeface="Calibri"/>
              <a:cs typeface="Times New Roman"/>
            </a:endParaRPr>
          </a:p>
          <a:p>
            <a:r>
              <a:rPr lang="ru-RU" sz="1840" dirty="0" err="1" smtClean="0">
                <a:latin typeface="Calibri"/>
                <a:ea typeface="Calibri"/>
                <a:cs typeface="Times New Roman"/>
              </a:rPr>
              <a:t>мотивів</a:t>
            </a:r>
            <a:r>
              <a:rPr lang="ru-RU" sz="1840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sz="1840" dirty="0" err="1" smtClean="0">
                <a:latin typeface="Calibri"/>
                <a:ea typeface="Calibri"/>
                <a:cs typeface="Times New Roman"/>
              </a:rPr>
              <a:t>використовуються</a:t>
            </a:r>
            <a:endParaRPr lang="ru-RU" sz="1840" dirty="0">
              <a:latin typeface="Calibri"/>
              <a:ea typeface="Calibri"/>
              <a:cs typeface="Times New Roman"/>
            </a:endParaRPr>
          </a:p>
          <a:p>
            <a:r>
              <a:rPr lang="ru-RU" sz="1840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sz="1840" dirty="0" err="1" smtClean="0">
                <a:latin typeface="Calibri"/>
                <a:ea typeface="Calibri"/>
                <a:cs typeface="Times New Roman"/>
              </a:rPr>
              <a:t>зооморфні</a:t>
            </a:r>
            <a:r>
              <a:rPr lang="ru-RU" sz="1840" dirty="0">
                <a:latin typeface="Calibri"/>
                <a:ea typeface="Calibri"/>
                <a:cs typeface="Times New Roman"/>
              </a:rPr>
              <a:t>, </a:t>
            </a:r>
            <a:r>
              <a:rPr lang="ru-RU" sz="1840" dirty="0" err="1">
                <a:latin typeface="Calibri"/>
                <a:ea typeface="Calibri"/>
                <a:cs typeface="Times New Roman"/>
              </a:rPr>
              <a:t>гаптовані</a:t>
            </a:r>
            <a:r>
              <a:rPr lang="ru-RU" sz="1840" dirty="0">
                <a:latin typeface="Calibri"/>
                <a:ea typeface="Calibri"/>
                <a:cs typeface="Times New Roman"/>
              </a:rPr>
              <a:t> </a:t>
            </a:r>
            <a:r>
              <a:rPr lang="ru-RU" sz="1840" dirty="0" smtClean="0">
                <a:latin typeface="Calibri"/>
                <a:ea typeface="Calibri"/>
                <a:cs typeface="Times New Roman"/>
              </a:rPr>
              <a:t>                                             </a:t>
            </a:r>
            <a:r>
              <a:rPr lang="ru-RU" sz="1840" dirty="0" err="1" smtClean="0">
                <a:latin typeface="Calibri"/>
                <a:ea typeface="Calibri"/>
                <a:cs typeface="Times New Roman"/>
              </a:rPr>
              <a:t>гладдю</a:t>
            </a:r>
            <a:r>
              <a:rPr lang="ru-RU" sz="1840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sz="1840" dirty="0">
                <a:latin typeface="Calibri"/>
                <a:ea typeface="Calibri"/>
                <a:cs typeface="Times New Roman"/>
              </a:rPr>
              <a:t>(</a:t>
            </a:r>
            <a:r>
              <a:rPr lang="ru-RU" sz="1840" dirty="0" err="1">
                <a:latin typeface="Calibri"/>
                <a:ea typeface="Calibri"/>
                <a:cs typeface="Times New Roman"/>
              </a:rPr>
              <a:t>білою</a:t>
            </a:r>
            <a:r>
              <a:rPr lang="ru-RU" sz="1840" dirty="0">
                <a:latin typeface="Calibri"/>
                <a:ea typeface="Calibri"/>
                <a:cs typeface="Times New Roman"/>
              </a:rPr>
              <a:t>), </a:t>
            </a:r>
            <a:r>
              <a:rPr lang="ru-RU" sz="1840" dirty="0" err="1">
                <a:latin typeface="Calibri"/>
                <a:ea typeface="Calibri"/>
                <a:cs typeface="Times New Roman"/>
              </a:rPr>
              <a:t>дрібним</a:t>
            </a:r>
            <a:r>
              <a:rPr lang="ru-RU" sz="1840" dirty="0">
                <a:latin typeface="Calibri"/>
                <a:ea typeface="Calibri"/>
                <a:cs typeface="Times New Roman"/>
              </a:rPr>
              <a:t> </a:t>
            </a:r>
            <a:r>
              <a:rPr lang="ru-RU" sz="1840" dirty="0" smtClean="0">
                <a:latin typeface="Calibri"/>
                <a:ea typeface="Calibri"/>
                <a:cs typeface="Times New Roman"/>
              </a:rPr>
              <a:t>                                </a:t>
            </a:r>
            <a:r>
              <a:rPr lang="ru-RU" sz="1840" dirty="0" err="1" smtClean="0">
                <a:latin typeface="Calibri"/>
                <a:ea typeface="Calibri"/>
                <a:cs typeface="Times New Roman"/>
              </a:rPr>
              <a:t>хрестиком</a:t>
            </a:r>
            <a:r>
              <a:rPr lang="ru-RU" sz="1840" dirty="0">
                <a:latin typeface="Calibri"/>
                <a:ea typeface="Calibri"/>
                <a:cs typeface="Times New Roman"/>
              </a:rPr>
              <a:t>, </a:t>
            </a:r>
            <a:r>
              <a:rPr lang="ru-RU" sz="1840" dirty="0" err="1">
                <a:latin typeface="Calibri"/>
                <a:ea typeface="Calibri"/>
                <a:cs typeface="Times New Roman"/>
              </a:rPr>
              <a:t>штаповкою</a:t>
            </a:r>
            <a:r>
              <a:rPr lang="ru-RU" sz="1840" dirty="0">
                <a:latin typeface="Calibri"/>
                <a:ea typeface="Calibri"/>
                <a:cs typeface="Times New Roman"/>
              </a:rPr>
              <a:t>, </a:t>
            </a:r>
            <a:r>
              <a:rPr lang="ru-RU" sz="1840" dirty="0" smtClean="0">
                <a:latin typeface="Calibri"/>
                <a:ea typeface="Calibri"/>
                <a:cs typeface="Times New Roman"/>
              </a:rPr>
              <a:t>                                                                                           </a:t>
            </a:r>
            <a:r>
              <a:rPr lang="ru-RU" sz="1840" dirty="0" err="1" smtClean="0">
                <a:latin typeface="Calibri"/>
                <a:ea typeface="Calibri"/>
                <a:cs typeface="Times New Roman"/>
              </a:rPr>
              <a:t>крученим</a:t>
            </a:r>
            <a:r>
              <a:rPr lang="ru-RU" sz="1840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sz="1840" dirty="0">
                <a:latin typeface="Calibri"/>
                <a:ea typeface="Calibri"/>
                <a:cs typeface="Times New Roman"/>
              </a:rPr>
              <a:t>швом. </a:t>
            </a:r>
            <a:r>
              <a:rPr lang="ru-RU" sz="1840" dirty="0" err="1" smtClean="0">
                <a:latin typeface="Calibri"/>
                <a:ea typeface="Calibri"/>
                <a:cs typeface="Times New Roman"/>
              </a:rPr>
              <a:t>Вишива</a:t>
            </a:r>
            <a:r>
              <a:rPr lang="ru-RU" sz="1840" dirty="0" smtClean="0">
                <a:latin typeface="Calibri"/>
                <a:ea typeface="Calibri"/>
                <a:cs typeface="Times New Roman"/>
              </a:rPr>
              <a:t>-        </a:t>
            </a:r>
          </a:p>
          <a:p>
            <a:r>
              <a:rPr lang="ru-RU" sz="1840" dirty="0" smtClean="0">
                <a:latin typeface="Calibri"/>
                <a:cs typeface="Times New Roman"/>
              </a:rPr>
              <a:t> </a:t>
            </a:r>
            <a:r>
              <a:rPr lang="ru-RU" sz="1840" dirty="0" err="1" smtClean="0">
                <a:latin typeface="Calibri"/>
                <a:cs typeface="Times New Roman"/>
              </a:rPr>
              <a:t>льний</a:t>
            </a:r>
            <a:r>
              <a:rPr lang="ru-RU" sz="1840" dirty="0" smtClean="0">
                <a:latin typeface="Calibri"/>
                <a:cs typeface="Times New Roman"/>
              </a:rPr>
              <a:t> </a:t>
            </a:r>
            <a:r>
              <a:rPr lang="ru-RU" sz="1840" dirty="0" err="1" smtClean="0">
                <a:latin typeface="Calibri"/>
                <a:cs typeface="Times New Roman"/>
              </a:rPr>
              <a:t>матеріал</a:t>
            </a:r>
            <a:r>
              <a:rPr lang="ru-RU" sz="1840" dirty="0" smtClean="0">
                <a:latin typeface="Calibri"/>
                <a:cs typeface="Times New Roman"/>
              </a:rPr>
              <a:t> – </a:t>
            </a:r>
            <a:r>
              <a:rPr lang="ru-RU" sz="1840" dirty="0" err="1" smtClean="0">
                <a:latin typeface="Calibri"/>
                <a:cs typeface="Times New Roman"/>
              </a:rPr>
              <a:t>бісер</a:t>
            </a:r>
            <a:r>
              <a:rPr lang="ru-RU" sz="1840" dirty="0" smtClean="0">
                <a:latin typeface="Calibri"/>
                <a:cs typeface="Times New Roman"/>
              </a:rPr>
              <a:t>,</a:t>
            </a:r>
          </a:p>
          <a:p>
            <a:r>
              <a:rPr lang="ru-RU" sz="1840" dirty="0">
                <a:latin typeface="Calibri"/>
                <a:cs typeface="Times New Roman"/>
              </a:rPr>
              <a:t> </a:t>
            </a:r>
            <a:r>
              <a:rPr lang="ru-RU" sz="1840" dirty="0" err="1" smtClean="0">
                <a:latin typeface="Calibri"/>
                <a:cs typeface="Times New Roman"/>
              </a:rPr>
              <a:t>шовк</a:t>
            </a:r>
            <a:r>
              <a:rPr lang="ru-RU" sz="1840" dirty="0" smtClean="0">
                <a:latin typeface="Calibri"/>
                <a:cs typeface="Times New Roman"/>
              </a:rPr>
              <a:t>, </a:t>
            </a:r>
            <a:r>
              <a:rPr lang="ru-RU" sz="1840" dirty="0" err="1" smtClean="0">
                <a:latin typeface="Calibri"/>
                <a:cs typeface="Times New Roman"/>
              </a:rPr>
              <a:t>вовна</a:t>
            </a:r>
            <a:r>
              <a:rPr lang="ru-RU" sz="1840" dirty="0" smtClean="0">
                <a:latin typeface="Calibri"/>
                <a:cs typeface="Times New Roman"/>
              </a:rPr>
              <a:t>, </a:t>
            </a:r>
            <a:r>
              <a:rPr lang="ru-RU" sz="1840" dirty="0" err="1" smtClean="0">
                <a:latin typeface="Calibri"/>
                <a:cs typeface="Times New Roman"/>
              </a:rPr>
              <a:t>срібні</a:t>
            </a:r>
            <a:r>
              <a:rPr lang="ru-RU" sz="1840" dirty="0" smtClean="0">
                <a:latin typeface="Calibri"/>
                <a:cs typeface="Times New Roman"/>
              </a:rPr>
              <a:t> і </a:t>
            </a:r>
            <a:r>
              <a:rPr lang="ru-RU" sz="1840" dirty="0" err="1" smtClean="0">
                <a:latin typeface="Calibri"/>
                <a:cs typeface="Times New Roman"/>
              </a:rPr>
              <a:t>зо</a:t>
            </a:r>
            <a:r>
              <a:rPr lang="ru-RU" sz="1840" dirty="0" smtClean="0">
                <a:latin typeface="Calibri"/>
                <a:cs typeface="Times New Roman"/>
              </a:rPr>
              <a:t>-</a:t>
            </a:r>
          </a:p>
          <a:p>
            <a:r>
              <a:rPr lang="ru-RU" sz="1840" dirty="0">
                <a:latin typeface="Calibri"/>
                <a:cs typeface="Times New Roman"/>
              </a:rPr>
              <a:t> </a:t>
            </a:r>
            <a:r>
              <a:rPr lang="ru-RU" sz="1840" dirty="0" smtClean="0">
                <a:latin typeface="Calibri"/>
                <a:cs typeface="Times New Roman"/>
              </a:rPr>
              <a:t> </a:t>
            </a:r>
            <a:r>
              <a:rPr lang="ru-RU" sz="1840" dirty="0" err="1" smtClean="0">
                <a:latin typeface="Calibri"/>
                <a:cs typeface="Times New Roman"/>
              </a:rPr>
              <a:t>лоті</a:t>
            </a:r>
            <a:r>
              <a:rPr lang="ru-RU" sz="1840" dirty="0" smtClean="0">
                <a:latin typeface="Calibri"/>
                <a:cs typeface="Times New Roman"/>
              </a:rPr>
              <a:t> нитки, </a:t>
            </a:r>
            <a:r>
              <a:rPr lang="ru-RU" sz="1840" dirty="0" err="1" smtClean="0">
                <a:latin typeface="Calibri"/>
                <a:cs typeface="Times New Roman"/>
              </a:rPr>
              <a:t>металеві</a:t>
            </a:r>
            <a:endParaRPr lang="ru-RU" sz="1840" dirty="0" smtClean="0">
              <a:latin typeface="Calibri"/>
              <a:cs typeface="Times New Roman"/>
            </a:endParaRPr>
          </a:p>
          <a:p>
            <a:r>
              <a:rPr lang="ru-RU" sz="1840" dirty="0">
                <a:latin typeface="Calibri"/>
                <a:cs typeface="Times New Roman"/>
              </a:rPr>
              <a:t> </a:t>
            </a:r>
            <a:r>
              <a:rPr lang="ru-RU" sz="1840" dirty="0" smtClean="0">
                <a:latin typeface="Calibri"/>
                <a:cs typeface="Times New Roman"/>
              </a:rPr>
              <a:t>          </a:t>
            </a:r>
            <a:r>
              <a:rPr lang="ru-RU" sz="1840" dirty="0" err="1" smtClean="0">
                <a:latin typeface="Calibri"/>
                <a:cs typeface="Times New Roman"/>
              </a:rPr>
              <a:t>блискітки</a:t>
            </a:r>
            <a:r>
              <a:rPr lang="ru-RU" sz="1840" dirty="0" smtClean="0">
                <a:latin typeface="Calibri"/>
                <a:cs typeface="Times New Roman"/>
              </a:rPr>
              <a:t>.</a:t>
            </a:r>
            <a:endParaRPr lang="uk-UA" sz="184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39207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5919">
        <p14:shred/>
      </p:transition>
    </mc:Choice>
    <mc:Fallback xmlns="">
      <p:transition spd="slow" advTm="1591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836712"/>
            <a:ext cx="6400800" cy="720080"/>
          </a:xfrm>
        </p:spPr>
        <p:txBody>
          <a:bodyPr>
            <a:noAutofit/>
          </a:bodyPr>
          <a:lstStyle/>
          <a:p>
            <a:r>
              <a:rPr lang="uk-UA" b="1" dirty="0" smtClean="0">
                <a:solidFill>
                  <a:srgbClr val="7030A0"/>
                </a:solidFill>
              </a:rPr>
              <a:t>Волинь</a:t>
            </a:r>
            <a:endParaRPr lang="uk-UA" b="1" dirty="0">
              <a:solidFill>
                <a:srgbClr val="7030A0"/>
              </a:solidFill>
            </a:endParaRPr>
          </a:p>
        </p:txBody>
      </p:sp>
      <p:pic>
        <p:nvPicPr>
          <p:cNvPr id="4" name="Объект 3" descr="Український костюм, Волинь">
            <a:hlinkClick r:id="rId3"/>
          </p:cNvPr>
          <p:cNvPicPr>
            <a:picLocks noGrp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84765" y="1948873"/>
            <a:ext cx="2477269" cy="358213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827584" y="1837687"/>
            <a:ext cx="482453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latin typeface="Calibri"/>
                <a:ea typeface="Calibri"/>
                <a:cs typeface="Times New Roman"/>
              </a:rPr>
              <a:t>Візерунки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  </a:t>
            </a:r>
            <a:r>
              <a:rPr lang="ru-RU" dirty="0" err="1" smtClean="0">
                <a:latin typeface="Calibri"/>
                <a:ea typeface="Calibri"/>
                <a:cs typeface="Times New Roman"/>
              </a:rPr>
              <a:t>геометричні</a:t>
            </a:r>
            <a:r>
              <a:rPr lang="ru-RU" dirty="0">
                <a:latin typeface="Calibri"/>
                <a:ea typeface="Calibri"/>
                <a:cs typeface="Times New Roman"/>
              </a:rPr>
              <a:t>,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чіткі</a:t>
            </a:r>
            <a:r>
              <a:rPr lang="ru-RU" dirty="0">
                <a:latin typeface="Calibri"/>
                <a:ea typeface="Calibri"/>
                <a:cs typeface="Times New Roman"/>
              </a:rPr>
              <a:t> і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прості</a:t>
            </a:r>
            <a:r>
              <a:rPr lang="ru-RU" dirty="0">
                <a:latin typeface="Calibri"/>
                <a:ea typeface="Calibri"/>
                <a:cs typeface="Times New Roman"/>
              </a:rPr>
              <a:t> по </a:t>
            </a:r>
            <a:endParaRPr lang="ru-RU" dirty="0" smtClean="0">
              <a:latin typeface="Calibri"/>
              <a:ea typeface="Calibri"/>
              <a:cs typeface="Times New Roman"/>
            </a:endParaRPr>
          </a:p>
          <a:p>
            <a:endParaRPr lang="ru-RU" dirty="0">
              <a:latin typeface="Calibri"/>
              <a:ea typeface="Calibri"/>
              <a:cs typeface="Times New Roman"/>
            </a:endParaRPr>
          </a:p>
          <a:p>
            <a:r>
              <a:rPr lang="ru-RU" dirty="0" err="1" smtClean="0">
                <a:latin typeface="Calibri"/>
                <a:ea typeface="Calibri"/>
                <a:cs typeface="Times New Roman"/>
              </a:rPr>
              <a:t>композиції</a:t>
            </a:r>
            <a:r>
              <a:rPr lang="ru-RU" dirty="0">
                <a:latin typeface="Calibri"/>
                <a:ea typeface="Calibri"/>
                <a:cs typeface="Times New Roman"/>
              </a:rPr>
              <a:t>.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Чіткість</a:t>
            </a:r>
            <a:r>
              <a:rPr lang="ru-RU" dirty="0">
                <a:latin typeface="Calibri"/>
                <a:ea typeface="Calibri"/>
                <a:cs typeface="Times New Roman"/>
              </a:rPr>
              <a:t> ритму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посилюється</a:t>
            </a:r>
            <a:r>
              <a:rPr lang="ru-RU" dirty="0">
                <a:latin typeface="Calibri"/>
                <a:ea typeface="Calibri"/>
                <a:cs typeface="Times New Roman"/>
              </a:rPr>
              <a:t> </a:t>
            </a:r>
            <a:endParaRPr lang="ru-RU" dirty="0" smtClean="0">
              <a:latin typeface="Calibri"/>
              <a:ea typeface="Calibri"/>
              <a:cs typeface="Times New Roman"/>
            </a:endParaRPr>
          </a:p>
          <a:p>
            <a:endParaRPr lang="ru-RU" dirty="0">
              <a:latin typeface="Calibri"/>
              <a:ea typeface="Calibri"/>
              <a:cs typeface="Times New Roman"/>
            </a:endParaRPr>
          </a:p>
          <a:p>
            <a:r>
              <a:rPr lang="ru-RU" dirty="0" err="1" smtClean="0">
                <a:latin typeface="Calibri"/>
                <a:ea typeface="Calibri"/>
                <a:cs typeface="Times New Roman"/>
              </a:rPr>
              <a:t>однобарвністю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вишивок</a:t>
            </a:r>
            <a:r>
              <a:rPr lang="ru-RU" dirty="0">
                <a:latin typeface="Calibri"/>
                <a:ea typeface="Calibri"/>
                <a:cs typeface="Times New Roman"/>
              </a:rPr>
              <a:t>,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виконаних</a:t>
            </a:r>
            <a:r>
              <a:rPr lang="ru-RU" dirty="0">
                <a:latin typeface="Calibri"/>
                <a:ea typeface="Calibri"/>
                <a:cs typeface="Times New Roman"/>
              </a:rPr>
              <a:t> 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  </a:t>
            </a:r>
          </a:p>
          <a:p>
            <a:endParaRPr lang="ru-RU" dirty="0">
              <a:latin typeface="Calibri"/>
              <a:ea typeface="Calibri"/>
              <a:cs typeface="Times New Roman"/>
            </a:endParaRPr>
          </a:p>
          <a:p>
            <a:r>
              <a:rPr lang="ru-RU" dirty="0" err="1" smtClean="0">
                <a:latin typeface="Calibri"/>
                <a:ea typeface="Calibri"/>
                <a:cs typeface="Times New Roman"/>
              </a:rPr>
              <a:t>червоною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ниткою</a:t>
            </a:r>
            <a:r>
              <a:rPr lang="ru-RU" dirty="0">
                <a:latin typeface="Calibri"/>
                <a:ea typeface="Calibri"/>
                <a:cs typeface="Times New Roman"/>
              </a:rPr>
              <a:t> на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біло-сірому</a:t>
            </a:r>
            <a:r>
              <a:rPr lang="ru-RU" dirty="0">
                <a:latin typeface="Calibri"/>
                <a:ea typeface="Calibri"/>
                <a:cs typeface="Times New Roman"/>
              </a:rPr>
              <a:t>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полотні</a:t>
            </a:r>
            <a:r>
              <a:rPr lang="ru-RU" dirty="0">
                <a:latin typeface="Calibri"/>
                <a:ea typeface="Calibri"/>
                <a:cs typeface="Times New Roman"/>
              </a:rPr>
              <a:t>. </a:t>
            </a:r>
            <a:endParaRPr lang="ru-RU" dirty="0" smtClean="0">
              <a:latin typeface="Calibri"/>
              <a:ea typeface="Calibri"/>
              <a:cs typeface="Times New Roman"/>
            </a:endParaRPr>
          </a:p>
          <a:p>
            <a:endParaRPr lang="ru-RU" dirty="0">
              <a:latin typeface="Calibri"/>
              <a:ea typeface="Calibri"/>
              <a:cs typeface="Times New Roman"/>
            </a:endParaRPr>
          </a:p>
          <a:p>
            <a:r>
              <a:rPr lang="ru-RU" dirty="0" err="1" smtClean="0">
                <a:latin typeface="Calibri"/>
                <a:ea typeface="Calibri"/>
                <a:cs typeface="Times New Roman"/>
              </a:rPr>
              <a:t>Вишивки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північної</a:t>
            </a:r>
            <a:r>
              <a:rPr lang="ru-RU" dirty="0">
                <a:latin typeface="Calibri"/>
                <a:ea typeface="Calibri"/>
                <a:cs typeface="Times New Roman"/>
              </a:rPr>
              <a:t>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Волині</a:t>
            </a:r>
            <a:r>
              <a:rPr lang="ru-RU" dirty="0">
                <a:latin typeface="Calibri"/>
                <a:ea typeface="Calibri"/>
                <a:cs typeface="Times New Roman"/>
              </a:rPr>
              <a:t>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вражають</a:t>
            </a:r>
            <a:r>
              <a:rPr lang="ru-RU" dirty="0">
                <a:latin typeface="Calibri"/>
                <a:ea typeface="Calibri"/>
                <a:cs typeface="Times New Roman"/>
              </a:rPr>
              <a:t>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своєю</a:t>
            </a:r>
            <a:r>
              <a:rPr lang="ru-RU" dirty="0">
                <a:latin typeface="Calibri"/>
                <a:ea typeface="Calibri"/>
                <a:cs typeface="Times New Roman"/>
              </a:rPr>
              <a:t> </a:t>
            </a:r>
            <a:endParaRPr lang="ru-RU" dirty="0" smtClean="0">
              <a:latin typeface="Calibri"/>
              <a:ea typeface="Calibri"/>
              <a:cs typeface="Times New Roman"/>
            </a:endParaRPr>
          </a:p>
          <a:p>
            <a:endParaRPr lang="ru-RU" dirty="0">
              <a:latin typeface="Calibri"/>
              <a:ea typeface="Calibri"/>
              <a:cs typeface="Times New Roman"/>
            </a:endParaRPr>
          </a:p>
          <a:p>
            <a:r>
              <a:rPr lang="ru-RU" dirty="0" err="1" smtClean="0">
                <a:latin typeface="Calibri"/>
                <a:ea typeface="Calibri"/>
                <a:cs typeface="Times New Roman"/>
              </a:rPr>
              <a:t>вишуканою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простотою</a:t>
            </a:r>
            <a:r>
              <a:rPr lang="ru-RU" dirty="0">
                <a:latin typeface="Calibri"/>
                <a:ea typeface="Calibri"/>
                <a:cs typeface="Times New Roman"/>
              </a:rPr>
              <a:t>. У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південних</a:t>
            </a:r>
            <a:r>
              <a:rPr lang="ru-RU" dirty="0">
                <a:latin typeface="Calibri"/>
                <a:ea typeface="Calibri"/>
                <a:cs typeface="Times New Roman"/>
              </a:rPr>
              <a:t> районах </a:t>
            </a:r>
            <a:endParaRPr lang="ru-RU" dirty="0" smtClean="0">
              <a:latin typeface="Calibri"/>
              <a:ea typeface="Calibri"/>
              <a:cs typeface="Times New Roman"/>
            </a:endParaRPr>
          </a:p>
          <a:p>
            <a:endParaRPr lang="ru-RU" dirty="0">
              <a:latin typeface="Calibri"/>
              <a:ea typeface="Calibri"/>
              <a:cs typeface="Times New Roman"/>
            </a:endParaRPr>
          </a:p>
          <a:p>
            <a:r>
              <a:rPr lang="ru-RU" dirty="0" err="1" smtClean="0">
                <a:latin typeface="Calibri"/>
                <a:ea typeface="Calibri"/>
                <a:cs typeface="Times New Roman"/>
              </a:rPr>
              <a:t>області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переважають</a:t>
            </a:r>
            <a:r>
              <a:rPr lang="ru-RU" dirty="0">
                <a:latin typeface="Calibri"/>
                <a:ea typeface="Calibri"/>
                <a:cs typeface="Times New Roman"/>
              </a:rPr>
              <a:t>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рослинні</a:t>
            </a:r>
            <a:r>
              <a:rPr lang="ru-RU" dirty="0">
                <a:latin typeface="Calibri"/>
                <a:ea typeface="Calibri"/>
                <a:cs typeface="Times New Roman"/>
              </a:rPr>
              <a:t>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мотиви</a:t>
            </a:r>
            <a:r>
              <a:rPr lang="ru-RU" dirty="0">
                <a:latin typeface="Calibri"/>
                <a:ea typeface="Calibri"/>
                <a:cs typeface="Times New Roman"/>
              </a:rPr>
              <a:t>.</a:t>
            </a:r>
            <a:endParaRPr lang="uk-UA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43405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6384">
        <p14:window dir="vert"/>
      </p:transition>
    </mc:Choice>
    <mc:Fallback xmlns="">
      <p:transition spd="slow" advTm="1638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 rot="21209481">
            <a:off x="250540" y="1177992"/>
            <a:ext cx="3199185" cy="4602431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4"/>
          <a:stretch>
            <a:fillRect/>
          </a:stretch>
        </p:blipFill>
        <p:spPr>
          <a:xfrm rot="296727">
            <a:off x="5892391" y="1254489"/>
            <a:ext cx="3200091" cy="4400526"/>
          </a:xfrm>
          <a:prstGeom prst="rect">
            <a:avLst/>
          </a:prstGeom>
        </p:spPr>
      </p:pic>
      <p:pic>
        <p:nvPicPr>
          <p:cNvPr id="6" name="Рисунок 5"/>
          <p:cNvPicPr/>
          <p:nvPr/>
        </p:nvPicPr>
        <p:blipFill>
          <a:blip r:embed="rId5"/>
          <a:stretch>
            <a:fillRect/>
          </a:stretch>
        </p:blipFill>
        <p:spPr>
          <a:xfrm>
            <a:off x="3142603" y="1410407"/>
            <a:ext cx="3024335" cy="453650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29252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910">
        <p14:prism isContent="1"/>
      </p:transition>
    </mc:Choice>
    <mc:Fallback xmlns="">
      <p:transition spd="slow" advTm="1091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 rot="21372735">
            <a:off x="1126172" y="945377"/>
            <a:ext cx="3448400" cy="4793704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4"/>
          <a:stretch>
            <a:fillRect/>
          </a:stretch>
        </p:blipFill>
        <p:spPr>
          <a:xfrm rot="225403">
            <a:off x="4791285" y="1162275"/>
            <a:ext cx="3494881" cy="461024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85111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0912">
        <p14:gallery dir="l"/>
      </p:transition>
    </mc:Choice>
    <mc:Fallback xmlns="">
      <p:transition spd="slow" advTm="1091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Національний костюм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4475">
            <a:off x="4861460" y="939248"/>
            <a:ext cx="3484612" cy="484478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971600" y="1268760"/>
            <a:ext cx="3816424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uk-UA" sz="1900" dirty="0">
                <a:solidFill>
                  <a:prstClr val="black"/>
                </a:solidFill>
                <a:latin typeface="Times New Roman"/>
                <a:ea typeface="Calibri"/>
              </a:rPr>
              <a:t>Національний костюм. Український народний одяг - яскраве і самобутнє культурне явище, воно розвивалося й удосконалювалося протягом сторіч. У народному костюмі відбилися спільність походження й історичної долі східних слов'ян, взаємовплив культур сусідніх народів. Зберігаючи ознаки різних епох, костюм є джерелом вивчення етнічної історії населення, його соціально-класової структури, естетичних поглядів</a:t>
            </a:r>
            <a:endParaRPr lang="uk-UA" sz="1900" dirty="0">
              <a:solidFill>
                <a:prstClr val="black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71762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Tm="7918">
        <p14:honeycomb/>
      </p:transition>
    </mc:Choice>
    <mc:Fallback xmlns="">
      <p:transition spd="slow" advTm="791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692696"/>
            <a:ext cx="6400800" cy="720080"/>
          </a:xfrm>
        </p:spPr>
        <p:txBody>
          <a:bodyPr>
            <a:noAutofit/>
          </a:bodyPr>
          <a:lstStyle/>
          <a:p>
            <a:r>
              <a:rPr lang="uk-UA" b="1" dirty="0" smtClean="0">
                <a:solidFill>
                  <a:schemeClr val="accent4"/>
                </a:solidFill>
              </a:rPr>
              <a:t>Центральна Україна</a:t>
            </a:r>
            <a:endParaRPr lang="uk-UA" b="1" dirty="0">
              <a:solidFill>
                <a:schemeClr val="accent4"/>
              </a:solidFill>
            </a:endParaRPr>
          </a:p>
        </p:txBody>
      </p:sp>
      <p:pic>
        <p:nvPicPr>
          <p:cNvPr id="4" name="Объект 3" descr="Український національний костюм, Центральна Україна">
            <a:hlinkClick r:id="rId3"/>
          </p:cNvPr>
          <p:cNvPicPr>
            <a:picLocks noGrp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28834">
            <a:off x="971600" y="1772816"/>
            <a:ext cx="2664296" cy="381642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3635896" y="1575729"/>
            <a:ext cx="495029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>
                <a:latin typeface="Calibri"/>
                <a:ea typeface="Calibri"/>
                <a:cs typeface="Times New Roman"/>
              </a:rPr>
              <a:t>Вишивкам</a:t>
            </a:r>
            <a:r>
              <a:rPr lang="ru-RU" dirty="0">
                <a:latin typeface="Calibri"/>
                <a:ea typeface="Calibri"/>
                <a:cs typeface="Times New Roman"/>
              </a:rPr>
              <a:t>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Київщини</a:t>
            </a:r>
            <a:r>
              <a:rPr lang="ru-RU" dirty="0">
                <a:latin typeface="Calibri"/>
                <a:ea typeface="Calibri"/>
                <a:cs typeface="Times New Roman"/>
              </a:rPr>
              <a:t>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властивий</a:t>
            </a:r>
            <a:r>
              <a:rPr lang="ru-RU" dirty="0">
                <a:latin typeface="Calibri"/>
                <a:ea typeface="Calibri"/>
                <a:cs typeface="Times New Roman"/>
              </a:rPr>
              <a:t>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рослинно-геометризований</a:t>
            </a:r>
            <a:r>
              <a:rPr lang="ru-RU" dirty="0">
                <a:latin typeface="Calibri"/>
                <a:ea typeface="Calibri"/>
                <a:cs typeface="Times New Roman"/>
              </a:rPr>
              <a:t> орнамент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зі</a:t>
            </a:r>
            <a:r>
              <a:rPr lang="ru-RU" dirty="0">
                <a:latin typeface="Calibri"/>
                <a:ea typeface="Calibri"/>
                <a:cs typeface="Times New Roman"/>
              </a:rPr>
              <a:t>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стилізованими</a:t>
            </a:r>
            <a:r>
              <a:rPr lang="ru-RU" dirty="0">
                <a:latin typeface="Calibri"/>
                <a:ea typeface="Calibri"/>
                <a:cs typeface="Times New Roman"/>
              </a:rPr>
              <a:t>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гронами</a:t>
            </a:r>
            <a:r>
              <a:rPr lang="ru-RU" dirty="0">
                <a:latin typeface="Calibri"/>
                <a:ea typeface="Calibri"/>
                <a:cs typeface="Times New Roman"/>
              </a:rPr>
              <a:t> винограду,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кольором</a:t>
            </a:r>
            <a:r>
              <a:rPr lang="ru-RU" dirty="0">
                <a:latin typeface="Calibri"/>
                <a:ea typeface="Calibri"/>
                <a:cs typeface="Times New Roman"/>
              </a:rPr>
              <a:t> 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                           хмелю</a:t>
            </a:r>
            <a:r>
              <a:rPr lang="ru-RU" dirty="0">
                <a:latin typeface="Calibri"/>
                <a:ea typeface="Calibri"/>
                <a:cs typeface="Times New Roman"/>
              </a:rPr>
              <a:t>, </a:t>
            </a:r>
            <a:r>
              <a:rPr lang="ru-RU" dirty="0" err="1" smtClean="0">
                <a:latin typeface="Calibri"/>
                <a:ea typeface="Calibri"/>
                <a:cs typeface="Times New Roman"/>
              </a:rPr>
              <a:t>восьмипелюст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-                                                </a:t>
            </a:r>
            <a:r>
              <a:rPr lang="ru-RU" dirty="0" err="1" smtClean="0">
                <a:latin typeface="Calibri"/>
                <a:ea typeface="Calibri"/>
                <a:cs typeface="Times New Roman"/>
              </a:rPr>
              <a:t>ковими</a:t>
            </a:r>
            <a:r>
              <a:rPr lang="ru-RU" dirty="0">
                <a:latin typeface="Calibri"/>
                <a:ea typeface="Calibri"/>
                <a:cs typeface="Times New Roman"/>
              </a:rPr>
              <a:t> 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розетками</a:t>
            </a:r>
            <a:r>
              <a:rPr lang="ru-RU" dirty="0">
                <a:latin typeface="Calibri"/>
                <a:ea typeface="Calibri"/>
                <a:cs typeface="Times New Roman"/>
              </a:rPr>
              <a:t>, 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                                                      ромбами</a:t>
            </a:r>
            <a:r>
              <a:rPr lang="ru-RU" dirty="0">
                <a:latin typeface="Calibri"/>
                <a:ea typeface="Calibri"/>
                <a:cs typeface="Times New Roman"/>
              </a:rPr>
              <a:t>, 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квадратами.                                                    </a:t>
            </a:r>
            <a:r>
              <a:rPr lang="ru-RU" dirty="0" err="1" smtClean="0">
                <a:latin typeface="Calibri"/>
                <a:ea typeface="Calibri"/>
                <a:cs typeface="Times New Roman"/>
              </a:rPr>
              <a:t>Основні</a:t>
            </a:r>
            <a:r>
              <a:rPr lang="ru-RU" dirty="0" smtClean="0">
                <a:latin typeface="Calibri"/>
                <a:cs typeface="Times New Roman"/>
              </a:rPr>
              <a:t> </a:t>
            </a:r>
            <a:r>
              <a:rPr lang="ru-RU" dirty="0" err="1" smtClean="0">
                <a:latin typeface="Calibri"/>
                <a:cs typeface="Times New Roman"/>
              </a:rPr>
              <a:t>кольори</a:t>
            </a:r>
            <a:r>
              <a:rPr lang="ru-RU" dirty="0" smtClean="0">
                <a:latin typeface="Calibri"/>
                <a:cs typeface="Times New Roman"/>
              </a:rPr>
              <a:t>                                                             </a:t>
            </a:r>
            <a:r>
              <a:rPr lang="ru-RU" dirty="0" err="1" smtClean="0">
                <a:latin typeface="Calibri"/>
                <a:cs typeface="Times New Roman"/>
              </a:rPr>
              <a:t>вишивок</a:t>
            </a:r>
            <a:r>
              <a:rPr lang="ru-RU" dirty="0" smtClean="0">
                <a:latin typeface="Calibri"/>
                <a:cs typeface="Times New Roman"/>
              </a:rPr>
              <a:t> </a:t>
            </a:r>
            <a:r>
              <a:rPr lang="ru-RU" dirty="0" err="1" smtClean="0">
                <a:latin typeface="Calibri"/>
                <a:cs typeface="Times New Roman"/>
              </a:rPr>
              <a:t>Київщини</a:t>
            </a:r>
            <a:r>
              <a:rPr lang="ru-RU" dirty="0" smtClean="0">
                <a:latin typeface="Calibri"/>
                <a:cs typeface="Times New Roman"/>
              </a:rPr>
              <a:t> –                                                                                               </a:t>
            </a:r>
            <a:r>
              <a:rPr lang="ru-RU" dirty="0" err="1" smtClean="0">
                <a:latin typeface="Calibri"/>
                <a:cs typeface="Times New Roman"/>
              </a:rPr>
              <a:t>білий</a:t>
            </a:r>
            <a:r>
              <a:rPr lang="ru-RU" dirty="0" smtClean="0">
                <a:latin typeface="Calibri"/>
                <a:cs typeface="Times New Roman"/>
              </a:rPr>
              <a:t>, </a:t>
            </a:r>
            <a:r>
              <a:rPr lang="ru-RU" dirty="0" err="1" smtClean="0">
                <a:latin typeface="Calibri"/>
                <a:cs typeface="Times New Roman"/>
              </a:rPr>
              <a:t>коралово</a:t>
            </a:r>
            <a:r>
              <a:rPr lang="ru-RU" dirty="0" smtClean="0">
                <a:latin typeface="Calibri"/>
                <a:cs typeface="Times New Roman"/>
              </a:rPr>
              <a:t>-</a:t>
            </a:r>
          </a:p>
          <a:p>
            <a:r>
              <a:rPr lang="ru-RU" dirty="0" smtClean="0">
                <a:latin typeface="Calibri"/>
                <a:cs typeface="Times New Roman"/>
              </a:rPr>
              <a:t> </a:t>
            </a:r>
            <a:r>
              <a:rPr lang="ru-RU" dirty="0" err="1" smtClean="0">
                <a:latin typeface="Calibri"/>
                <a:cs typeface="Times New Roman"/>
              </a:rPr>
              <a:t>червоний</a:t>
            </a:r>
            <a:r>
              <a:rPr lang="ru-RU" dirty="0" smtClean="0">
                <a:latin typeface="Calibri"/>
                <a:cs typeface="Times New Roman"/>
              </a:rPr>
              <a:t>, </a:t>
            </a:r>
            <a:r>
              <a:rPr lang="ru-RU" dirty="0" err="1" smtClean="0">
                <a:latin typeface="Calibri"/>
                <a:cs typeface="Times New Roman"/>
              </a:rPr>
              <a:t>відтіне</a:t>
            </a:r>
            <a:r>
              <a:rPr lang="ru-RU" dirty="0" smtClean="0">
                <a:latin typeface="Calibri"/>
                <a:cs typeface="Times New Roman"/>
              </a:rPr>
              <a:t>-</a:t>
            </a:r>
          </a:p>
          <a:p>
            <a:r>
              <a:rPr lang="ru-RU" dirty="0">
                <a:latin typeface="Calibri"/>
                <a:cs typeface="Times New Roman"/>
              </a:rPr>
              <a:t> </a:t>
            </a:r>
            <a:r>
              <a:rPr lang="ru-RU" dirty="0" smtClean="0">
                <a:latin typeface="Calibri"/>
                <a:cs typeface="Times New Roman"/>
              </a:rPr>
              <a:t>    </a:t>
            </a:r>
            <a:r>
              <a:rPr lang="ru-RU" dirty="0" err="1" smtClean="0">
                <a:latin typeface="Calibri"/>
                <a:cs typeface="Times New Roman"/>
              </a:rPr>
              <a:t>ний</a:t>
            </a:r>
            <a:r>
              <a:rPr lang="ru-RU" dirty="0" smtClean="0">
                <a:latin typeface="Calibri"/>
                <a:cs typeface="Times New Roman"/>
              </a:rPr>
              <a:t> </a:t>
            </a:r>
            <a:r>
              <a:rPr lang="ru-RU" dirty="0" err="1" smtClean="0">
                <a:latin typeface="Calibri"/>
                <a:cs typeface="Times New Roman"/>
              </a:rPr>
              <a:t>чорний</a:t>
            </a:r>
            <a:r>
              <a:rPr lang="ru-RU" dirty="0" smtClean="0">
                <a:latin typeface="Calibri"/>
                <a:cs typeface="Times New Roman"/>
              </a:rPr>
              <a:t>.</a:t>
            </a:r>
            <a:endParaRPr lang="uk-UA" dirty="0"/>
          </a:p>
        </p:txBody>
      </p:sp>
      <p:pic>
        <p:nvPicPr>
          <p:cNvPr id="6" name="Рисунок 5" descr="Національний костюм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38814">
            <a:off x="5827648" y="2689306"/>
            <a:ext cx="2365375" cy="332930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68888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6056">
        <p14:doors dir="vert"/>
      </p:transition>
    </mc:Choice>
    <mc:Fallback xmlns="">
      <p:transition spd="slow" advTm="1605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085184"/>
            <a:ext cx="7920880" cy="576064"/>
          </a:xfrm>
        </p:spPr>
        <p:txBody>
          <a:bodyPr>
            <a:normAutofit fontScale="90000"/>
          </a:bodyPr>
          <a:lstStyle/>
          <a:p>
            <a:pPr algn="l"/>
            <a:r>
              <a:rPr lang="uk-UA" sz="2000" i="1" dirty="0" smtClean="0">
                <a:cs typeface="Estrangelo Edessa" pitchFamily="66" charset="0"/>
              </a:rPr>
              <a:t>          Кадриль                                   одяг до                             головний </a:t>
            </a:r>
            <a:br>
              <a:rPr lang="uk-UA" sz="2000" i="1" dirty="0" smtClean="0">
                <a:cs typeface="Estrangelo Edessa" pitchFamily="66" charset="0"/>
              </a:rPr>
            </a:br>
            <a:r>
              <a:rPr lang="uk-UA" sz="2000" i="1" dirty="0">
                <a:cs typeface="Estrangelo Edessa" pitchFamily="66" charset="0"/>
              </a:rPr>
              <a:t> </a:t>
            </a:r>
            <a:r>
              <a:rPr lang="uk-UA" sz="2000" i="1" dirty="0" smtClean="0">
                <a:cs typeface="Estrangelo Edessa" pitchFamily="66" charset="0"/>
              </a:rPr>
              <a:t>                                                       причастя                                 убір</a:t>
            </a:r>
            <a:endParaRPr lang="uk-UA" sz="2000" i="1" dirty="0">
              <a:cs typeface="Estrangelo Edessa" pitchFamily="66" charset="0"/>
            </a:endParaRPr>
          </a:p>
        </p:txBody>
      </p:sp>
      <p:pic>
        <p:nvPicPr>
          <p:cNvPr id="4" name="Объект 3" descr="Сценічний костюм, Кадриль">
            <a:hlinkClick r:id="rId3"/>
          </p:cNvPr>
          <p:cNvPicPr>
            <a:picLocks noGrp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72664">
            <a:off x="642605" y="961565"/>
            <a:ext cx="2808312" cy="3816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Головні убори">
            <a:hlinkClick r:id="rId5"/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65785">
            <a:off x="5747798" y="1139562"/>
            <a:ext cx="2880320" cy="374441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Одяг до причастя">
            <a:hlinkClick r:id="rId7"/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5037" y="1175687"/>
            <a:ext cx="2590328" cy="3565230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97295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0638">
        <p14:flip dir="r"/>
      </p:transition>
    </mc:Choice>
    <mc:Fallback xmlns="">
      <p:transition spd="slow" advTm="1063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836712"/>
            <a:ext cx="7632848" cy="720080"/>
          </a:xfrm>
        </p:spPr>
        <p:txBody>
          <a:bodyPr>
            <a:noAutofit/>
          </a:bodyPr>
          <a:lstStyle/>
          <a:p>
            <a:pPr algn="l"/>
            <a:r>
              <a:rPr lang="uk-UA" sz="2400" dirty="0" smtClean="0"/>
              <a:t>    Весільний                                          </a:t>
            </a:r>
            <a:r>
              <a:rPr lang="uk-UA" sz="2400" dirty="0" err="1" smtClean="0"/>
              <a:t>Сорочка-</a:t>
            </a:r>
            <a:r>
              <a:rPr lang="uk-UA" sz="2400" dirty="0" smtClean="0"/>
              <a:t/>
            </a:r>
            <a:br>
              <a:rPr lang="uk-UA" sz="2400" dirty="0" smtClean="0"/>
            </a:br>
            <a:r>
              <a:rPr lang="uk-UA" sz="2400" dirty="0" smtClean="0"/>
              <a:t>       стрій                                              вишиванка</a:t>
            </a:r>
            <a:endParaRPr lang="uk-UA" sz="2400" dirty="0"/>
          </a:p>
        </p:txBody>
      </p:sp>
      <p:pic>
        <p:nvPicPr>
          <p:cNvPr id="4" name="Объект 3" descr="Весільний стрій">
            <a:hlinkClick r:id="rId3"/>
          </p:cNvPr>
          <p:cNvPicPr>
            <a:picLocks noGrp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27347">
            <a:off x="1129328" y="1848563"/>
            <a:ext cx="3096344" cy="410445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 descr="сорочка вишиванка">
            <a:hlinkClick r:id="rId5"/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30495">
            <a:off x="4895666" y="1868340"/>
            <a:ext cx="3020417" cy="38884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54707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11584">
        <p14:pan dir="u"/>
      </p:transition>
    </mc:Choice>
    <mc:Fallback xmlns="">
      <p:transition spd="slow" advTm="1158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2366" y="578513"/>
            <a:ext cx="6400800" cy="685800"/>
          </a:xfrm>
        </p:spPr>
        <p:txBody>
          <a:bodyPr>
            <a:prstTxWarp prst="textPlain">
              <a:avLst/>
            </a:prstTxWarp>
            <a:normAutofit fontScale="90000"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uk-UA" dirty="0" smtClean="0">
                <a:ln w="57150">
                  <a:solidFill>
                    <a:srgbClr val="00B050"/>
                  </a:solidFill>
                </a:ln>
              </a:rPr>
              <a:t>Дякую за увагу!</a:t>
            </a:r>
            <a:endParaRPr lang="uk-UA" dirty="0">
              <a:ln w="57150">
                <a:solidFill>
                  <a:srgbClr val="00B050"/>
                </a:solidFill>
              </a:ln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 rot="21188606">
            <a:off x="179367" y="1362576"/>
            <a:ext cx="2288288" cy="3048000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4"/>
          <a:stretch>
            <a:fillRect/>
          </a:stretch>
        </p:blipFill>
        <p:spPr>
          <a:xfrm>
            <a:off x="2266028" y="1264344"/>
            <a:ext cx="2381250" cy="3171825"/>
          </a:xfrm>
          <a:prstGeom prst="rect">
            <a:avLst/>
          </a:prstGeom>
        </p:spPr>
      </p:pic>
      <p:pic>
        <p:nvPicPr>
          <p:cNvPr id="6" name="Рисунок 5"/>
          <p:cNvPicPr/>
          <p:nvPr/>
        </p:nvPicPr>
        <p:blipFill>
          <a:blip r:embed="rId5"/>
          <a:stretch>
            <a:fillRect/>
          </a:stretch>
        </p:blipFill>
        <p:spPr>
          <a:xfrm rot="537100">
            <a:off x="6552540" y="1348593"/>
            <a:ext cx="2381250" cy="3171825"/>
          </a:xfrm>
          <a:prstGeom prst="rect">
            <a:avLst/>
          </a:prstGeom>
        </p:spPr>
      </p:pic>
      <p:pic>
        <p:nvPicPr>
          <p:cNvPr id="7" name="Рисунок 6"/>
          <p:cNvPicPr/>
          <p:nvPr/>
        </p:nvPicPr>
        <p:blipFill>
          <a:blip r:embed="rId6"/>
          <a:stretch>
            <a:fillRect/>
          </a:stretch>
        </p:blipFill>
        <p:spPr>
          <a:xfrm rot="21351986">
            <a:off x="4447623" y="1264345"/>
            <a:ext cx="2381250" cy="3171825"/>
          </a:xfrm>
          <a:prstGeom prst="rect">
            <a:avLst/>
          </a:prstGeom>
        </p:spPr>
      </p:pic>
      <p:pic>
        <p:nvPicPr>
          <p:cNvPr id="8" name="Рисунок 7"/>
          <p:cNvPicPr/>
          <p:nvPr/>
        </p:nvPicPr>
        <p:blipFill>
          <a:blip r:embed="rId7"/>
          <a:stretch>
            <a:fillRect/>
          </a:stretch>
        </p:blipFill>
        <p:spPr>
          <a:xfrm rot="554273">
            <a:off x="6552541" y="3861048"/>
            <a:ext cx="2381250" cy="3171825"/>
          </a:xfrm>
          <a:prstGeom prst="rect">
            <a:avLst/>
          </a:prstGeom>
        </p:spPr>
      </p:pic>
      <p:pic>
        <p:nvPicPr>
          <p:cNvPr id="9" name="Рисунок 8"/>
          <p:cNvPicPr/>
          <p:nvPr/>
        </p:nvPicPr>
        <p:blipFill>
          <a:blip r:embed="rId8"/>
          <a:stretch>
            <a:fillRect/>
          </a:stretch>
        </p:blipFill>
        <p:spPr>
          <a:xfrm rot="195959">
            <a:off x="4347345" y="3955414"/>
            <a:ext cx="2381250" cy="3171825"/>
          </a:xfrm>
          <a:prstGeom prst="rect">
            <a:avLst/>
          </a:prstGeom>
        </p:spPr>
      </p:pic>
      <p:pic>
        <p:nvPicPr>
          <p:cNvPr id="10" name="Рисунок 9"/>
          <p:cNvPicPr/>
          <p:nvPr/>
        </p:nvPicPr>
        <p:blipFill>
          <a:blip r:embed="rId9"/>
          <a:stretch>
            <a:fillRect/>
          </a:stretch>
        </p:blipFill>
        <p:spPr>
          <a:xfrm rot="419861">
            <a:off x="184342" y="3823720"/>
            <a:ext cx="2381250" cy="3171825"/>
          </a:xfrm>
          <a:prstGeom prst="rect">
            <a:avLst/>
          </a:prstGeom>
        </p:spPr>
      </p:pic>
      <p:pic>
        <p:nvPicPr>
          <p:cNvPr id="11" name="Рисунок 10"/>
          <p:cNvPicPr/>
          <p:nvPr/>
        </p:nvPicPr>
        <p:blipFill>
          <a:blip r:embed="rId10"/>
          <a:stretch>
            <a:fillRect/>
          </a:stretch>
        </p:blipFill>
        <p:spPr>
          <a:xfrm rot="21345206">
            <a:off x="2266028" y="3947805"/>
            <a:ext cx="2381250" cy="317182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18690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18836">
        <p14:vortex dir="r"/>
      </p:transition>
    </mc:Choice>
    <mc:Fallback xmlns="">
      <p:transition spd="slow" advTm="1883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6016" y="1268760"/>
            <a:ext cx="3528392" cy="4538139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latin typeface="Times New Roman"/>
                <a:ea typeface="Calibri"/>
              </a:rPr>
              <a:t>Характерною рисою традиційного українського одягу була його декоративність, яка досягалася багатими вишивками, аплікаціями, різноманітними дорогими прикрасами. У цьому відбивалися особливості регіонів України. За вишивкою на сорочці, по тому, як вона була скроєна, за головним убором (особливо це стосується жінок), можна було точно визначити, з якого регіону України людина</a:t>
            </a:r>
            <a:endParaRPr lang="uk-UA" dirty="0"/>
          </a:p>
        </p:txBody>
      </p:sp>
      <p:pic>
        <p:nvPicPr>
          <p:cNvPr id="4" name="Объект 3" descr="http://ridna-ukraina.com.ua/ukr/images/ukrnackostyum.jpg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956" y="946477"/>
            <a:ext cx="3888432" cy="4968552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33901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6114">
        <p14:shred/>
      </p:transition>
    </mc:Choice>
    <mc:Fallback xmlns="">
      <p:transition spd="slow" advTm="1611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764704"/>
            <a:ext cx="6400800" cy="720080"/>
          </a:xfrm>
        </p:spPr>
        <p:txBody>
          <a:bodyPr>
            <a:noAutofit/>
          </a:bodyPr>
          <a:lstStyle/>
          <a:p>
            <a:r>
              <a:rPr lang="uk-UA" b="1" dirty="0" smtClean="0">
                <a:solidFill>
                  <a:srgbClr val="C00000"/>
                </a:solidFill>
              </a:rPr>
              <a:t>Поділля</a:t>
            </a:r>
            <a:endParaRPr lang="uk-UA" b="1" dirty="0">
              <a:solidFill>
                <a:srgbClr val="C00000"/>
              </a:solidFill>
            </a:endParaRPr>
          </a:p>
        </p:txBody>
      </p:sp>
      <p:pic>
        <p:nvPicPr>
          <p:cNvPr id="4" name="Объект 3" descr="національний одяг, Поділля">
            <a:hlinkClick r:id="rId3"/>
          </p:cNvPr>
          <p:cNvPicPr>
            <a:picLocks noGrp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55293">
            <a:off x="873132" y="1655804"/>
            <a:ext cx="2736304" cy="38164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3707904" y="1772816"/>
            <a:ext cx="5022304" cy="341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960" dirty="0">
                <a:latin typeface="Calibri"/>
                <a:ea typeface="Calibri"/>
                <a:cs typeface="Times New Roman"/>
              </a:rPr>
              <a:t>Для подільських сорочок характерні </a:t>
            </a:r>
            <a:r>
              <a:rPr lang="uk-UA" sz="1960" dirty="0" smtClean="0">
                <a:latin typeface="Calibri"/>
                <a:ea typeface="Calibri"/>
                <a:cs typeface="Times New Roman"/>
              </a:rPr>
              <a:t>барвистість </a:t>
            </a:r>
            <a:r>
              <a:rPr lang="uk-UA" sz="1960" dirty="0">
                <a:latin typeface="Calibri"/>
                <a:ea typeface="Calibri"/>
                <a:cs typeface="Times New Roman"/>
              </a:rPr>
              <a:t>і різноманітність швів. </a:t>
            </a:r>
            <a:r>
              <a:rPr lang="ru-RU" sz="1960" dirty="0" err="1" smtClean="0">
                <a:latin typeface="Calibri"/>
                <a:ea typeface="Calibri"/>
                <a:cs typeface="Times New Roman"/>
              </a:rPr>
              <a:t>Типовим</a:t>
            </a:r>
            <a:r>
              <a:rPr lang="en-US" sz="1960" dirty="0" smtClean="0">
                <a:latin typeface="Calibri"/>
                <a:ea typeface="Calibri"/>
                <a:cs typeface="Times New Roman"/>
              </a:rPr>
              <a:t>     </a:t>
            </a:r>
            <a:r>
              <a:rPr lang="ru-RU" sz="1960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sz="1960" dirty="0">
                <a:latin typeface="Calibri"/>
                <a:ea typeface="Calibri"/>
                <a:cs typeface="Times New Roman"/>
              </a:rPr>
              <a:t>є </a:t>
            </a:r>
            <a:r>
              <a:rPr lang="ru-RU" sz="1960" dirty="0" err="1">
                <a:latin typeface="Calibri"/>
                <a:ea typeface="Calibri"/>
                <a:cs typeface="Times New Roman"/>
              </a:rPr>
              <a:t>мережений</a:t>
            </a:r>
            <a:r>
              <a:rPr lang="ru-RU" sz="1960" dirty="0">
                <a:latin typeface="Calibri"/>
                <a:ea typeface="Calibri"/>
                <a:cs typeface="Times New Roman"/>
              </a:rPr>
              <a:t> "</a:t>
            </a:r>
            <a:r>
              <a:rPr lang="ru-RU" sz="1960" dirty="0" err="1">
                <a:latin typeface="Calibri"/>
                <a:ea typeface="Calibri"/>
                <a:cs typeface="Times New Roman"/>
              </a:rPr>
              <a:t>павучками</a:t>
            </a:r>
            <a:r>
              <a:rPr lang="ru-RU" sz="1960" dirty="0">
                <a:latin typeface="Calibri"/>
                <a:ea typeface="Calibri"/>
                <a:cs typeface="Times New Roman"/>
              </a:rPr>
              <a:t>", </a:t>
            </a:r>
            <a:r>
              <a:rPr lang="ru-RU" sz="1960" dirty="0" err="1">
                <a:latin typeface="Calibri"/>
                <a:ea typeface="Calibri"/>
                <a:cs typeface="Times New Roman"/>
              </a:rPr>
              <a:t>яким</a:t>
            </a:r>
            <a:r>
              <a:rPr lang="ru-RU" sz="1960" dirty="0">
                <a:latin typeface="Calibri"/>
                <a:ea typeface="Calibri"/>
                <a:cs typeface="Times New Roman"/>
              </a:rPr>
              <a:t> </a:t>
            </a:r>
            <a:r>
              <a:rPr lang="ru-RU" sz="1960" dirty="0" err="1">
                <a:latin typeface="Calibri"/>
                <a:ea typeface="Calibri"/>
                <a:cs typeface="Times New Roman"/>
              </a:rPr>
              <a:t>примережують</a:t>
            </a:r>
            <a:r>
              <a:rPr lang="ru-RU" sz="1960" dirty="0">
                <a:latin typeface="Calibri"/>
                <a:ea typeface="Calibri"/>
                <a:cs typeface="Times New Roman"/>
              </a:rPr>
              <a:t> вставки на </a:t>
            </a:r>
            <a:r>
              <a:rPr lang="ru-RU" sz="1960" dirty="0" err="1">
                <a:latin typeface="Calibri"/>
                <a:ea typeface="Calibri"/>
                <a:cs typeface="Times New Roman"/>
              </a:rPr>
              <a:t>рукави</a:t>
            </a:r>
            <a:r>
              <a:rPr lang="ru-RU" sz="1960" dirty="0">
                <a:latin typeface="Calibri"/>
                <a:ea typeface="Calibri"/>
                <a:cs typeface="Times New Roman"/>
              </a:rPr>
              <a:t>, </a:t>
            </a:r>
            <a:r>
              <a:rPr lang="ru-RU" sz="1960" dirty="0" err="1">
                <a:latin typeface="Calibri"/>
                <a:ea typeface="Calibri"/>
                <a:cs typeface="Times New Roman"/>
              </a:rPr>
              <a:t>клинці</a:t>
            </a:r>
            <a:r>
              <a:rPr lang="ru-RU" sz="1960" dirty="0">
                <a:latin typeface="Calibri"/>
                <a:ea typeface="Calibri"/>
                <a:cs typeface="Times New Roman"/>
              </a:rPr>
              <a:t>. </a:t>
            </a:r>
            <a:r>
              <a:rPr lang="ru-RU" sz="1960" dirty="0" err="1">
                <a:latin typeface="Calibri"/>
                <a:ea typeface="Calibri"/>
                <a:cs typeface="Times New Roman"/>
              </a:rPr>
              <a:t>Використовується</a:t>
            </a:r>
            <a:r>
              <a:rPr lang="ru-RU" sz="1960" dirty="0">
                <a:latin typeface="Calibri"/>
                <a:ea typeface="Calibri"/>
                <a:cs typeface="Times New Roman"/>
              </a:rPr>
              <a:t> і </a:t>
            </a:r>
            <a:r>
              <a:rPr lang="ru-RU" sz="1960" dirty="0" err="1">
                <a:latin typeface="Calibri"/>
                <a:ea typeface="Calibri"/>
                <a:cs typeface="Times New Roman"/>
              </a:rPr>
              <a:t>кольорова</a:t>
            </a:r>
            <a:r>
              <a:rPr lang="ru-RU" sz="1960" dirty="0">
                <a:latin typeface="Calibri"/>
                <a:ea typeface="Calibri"/>
                <a:cs typeface="Times New Roman"/>
              </a:rPr>
              <a:t> </a:t>
            </a:r>
            <a:r>
              <a:rPr lang="ru-RU" sz="1960" dirty="0" smtClean="0">
                <a:latin typeface="Calibri"/>
                <a:ea typeface="Calibri"/>
                <a:cs typeface="Times New Roman"/>
              </a:rPr>
              <a:t>мережка – </a:t>
            </a:r>
            <a:r>
              <a:rPr lang="en-US" sz="1960" dirty="0" smtClean="0">
                <a:latin typeface="Calibri"/>
                <a:ea typeface="Calibri"/>
                <a:cs typeface="Times New Roman"/>
              </a:rPr>
              <a:t>“</a:t>
            </a:r>
            <a:r>
              <a:rPr lang="uk-UA" sz="1960" dirty="0" err="1" smtClean="0">
                <a:latin typeface="Calibri"/>
                <a:ea typeface="Calibri"/>
                <a:cs typeface="Times New Roman"/>
              </a:rPr>
              <a:t>шабак</a:t>
            </a:r>
            <a:r>
              <a:rPr lang="en-US" sz="1960" dirty="0" smtClean="0">
                <a:latin typeface="Calibri"/>
                <a:ea typeface="Calibri"/>
                <a:cs typeface="Times New Roman"/>
              </a:rPr>
              <a:t>”</a:t>
            </a:r>
            <a:r>
              <a:rPr lang="uk-UA" sz="1960" dirty="0" smtClean="0">
                <a:latin typeface="Calibri"/>
                <a:ea typeface="Calibri"/>
                <a:cs typeface="Times New Roman"/>
              </a:rPr>
              <a:t>. В орнаментах подільських</a:t>
            </a:r>
            <a:r>
              <a:rPr lang="en-US" sz="1960" dirty="0" smtClean="0">
                <a:latin typeface="Calibri"/>
                <a:ea typeface="Calibri"/>
                <a:cs typeface="Times New Roman"/>
              </a:rPr>
              <a:t>                       </a:t>
            </a:r>
            <a:r>
              <a:rPr lang="uk-UA" sz="1960" dirty="0" smtClean="0">
                <a:latin typeface="Calibri"/>
                <a:ea typeface="Calibri"/>
                <a:cs typeface="Times New Roman"/>
              </a:rPr>
              <a:t> вишивок переважає один колір – з більшим чи меншим вкрапленням червоного, синього, жовтого або зеленого. Найбільш поширені одноколірні (червоні і чорні) вишиванки, рідше – </a:t>
            </a:r>
            <a:r>
              <a:rPr lang="uk-UA" sz="1960" dirty="0" err="1" smtClean="0">
                <a:latin typeface="Calibri"/>
                <a:ea typeface="Calibri"/>
                <a:cs typeface="Times New Roman"/>
              </a:rPr>
              <a:t>двох-</a:t>
            </a:r>
            <a:r>
              <a:rPr lang="uk-UA" sz="1960" dirty="0" smtClean="0">
                <a:latin typeface="Calibri"/>
                <a:ea typeface="Calibri"/>
                <a:cs typeface="Times New Roman"/>
              </a:rPr>
              <a:t> і триколірні.</a:t>
            </a:r>
            <a:endParaRPr lang="uk-UA" sz="196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90615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Tm="16633">
        <p14:switch dir="r"/>
      </p:transition>
    </mc:Choice>
    <mc:Fallback xmlns="">
      <p:transition spd="slow" advTm="1663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 rot="21251134">
            <a:off x="978766" y="1104155"/>
            <a:ext cx="3376392" cy="457768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/>
          <p:nvPr/>
        </p:nvPicPr>
        <p:blipFill>
          <a:blip r:embed="rId4"/>
          <a:stretch>
            <a:fillRect/>
          </a:stretch>
        </p:blipFill>
        <p:spPr>
          <a:xfrm rot="218482">
            <a:off x="4856765" y="1124744"/>
            <a:ext cx="3278857" cy="45365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88070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9312">
        <p:checker/>
      </p:transition>
    </mc:Choice>
    <mc:Fallback xmlns="">
      <p:transition spd="slow" advTm="9312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692696"/>
            <a:ext cx="6400800" cy="792088"/>
          </a:xfrm>
        </p:spPr>
        <p:txBody>
          <a:bodyPr>
            <a:noAutofit/>
          </a:bodyPr>
          <a:lstStyle/>
          <a:p>
            <a:r>
              <a:rPr lang="uk-UA" sz="4800" b="1" dirty="0" smtClean="0">
                <a:solidFill>
                  <a:srgbClr val="00B050"/>
                </a:solidFill>
              </a:rPr>
              <a:t>Полісся</a:t>
            </a:r>
            <a:endParaRPr lang="uk-UA" sz="4800" b="1" dirty="0">
              <a:solidFill>
                <a:srgbClr val="00B050"/>
              </a:solidFill>
            </a:endParaRPr>
          </a:p>
        </p:txBody>
      </p:sp>
      <p:pic>
        <p:nvPicPr>
          <p:cNvPr id="9" name="Объект 8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 rot="21436403">
            <a:off x="633064" y="1682768"/>
            <a:ext cx="2944344" cy="400161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3677638" y="1615001"/>
            <a:ext cx="5310336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err="1">
                <a:latin typeface="Calibri"/>
                <a:ea typeface="Calibri"/>
                <a:cs typeface="Times New Roman"/>
              </a:rPr>
              <a:t>Вишивки</a:t>
            </a:r>
            <a:r>
              <a:rPr lang="ru-RU" dirty="0">
                <a:latin typeface="Calibri"/>
                <a:ea typeface="Calibri"/>
                <a:cs typeface="Times New Roman"/>
              </a:rPr>
              <a:t>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Полісся</a:t>
            </a:r>
            <a:r>
              <a:rPr lang="ru-RU" dirty="0">
                <a:latin typeface="Calibri"/>
                <a:ea typeface="Calibri"/>
                <a:cs typeface="Times New Roman"/>
              </a:rPr>
              <a:t> -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прості</a:t>
            </a:r>
            <a:r>
              <a:rPr lang="ru-RU" dirty="0">
                <a:latin typeface="Calibri"/>
                <a:ea typeface="Calibri"/>
                <a:cs typeface="Times New Roman"/>
              </a:rPr>
              <a:t> й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чіткі</a:t>
            </a:r>
            <a:r>
              <a:rPr lang="ru-RU" dirty="0">
                <a:latin typeface="Calibri"/>
                <a:ea typeface="Calibri"/>
                <a:cs typeface="Times New Roman"/>
              </a:rPr>
              <a:t> за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композицією</a:t>
            </a:r>
            <a:r>
              <a:rPr lang="ru-RU" dirty="0">
                <a:latin typeface="Calibri"/>
                <a:ea typeface="Calibri"/>
                <a:cs typeface="Times New Roman"/>
              </a:rPr>
              <a:t>. Ромбообразна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лінія</a:t>
            </a:r>
            <a:r>
              <a:rPr lang="ru-RU" dirty="0">
                <a:latin typeface="Calibri"/>
                <a:ea typeface="Calibri"/>
                <a:cs typeface="Times New Roman"/>
              </a:rPr>
              <a:t> 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                                               </a:t>
            </a:r>
            <a:r>
              <a:rPr lang="ru-RU" dirty="0" err="1" smtClean="0">
                <a:latin typeface="Calibri"/>
                <a:ea typeface="Calibri"/>
                <a:cs typeface="Times New Roman"/>
              </a:rPr>
              <a:t>геометричного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                                                                      </a:t>
            </a:r>
            <a:r>
              <a:rPr lang="ru-RU" dirty="0" err="1" smtClean="0">
                <a:latin typeface="Calibri"/>
                <a:ea typeface="Calibri"/>
                <a:cs typeface="Times New Roman"/>
              </a:rPr>
              <a:t>візерунка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dirty="0" err="1" smtClean="0">
                <a:latin typeface="Calibri"/>
                <a:ea typeface="Calibri"/>
                <a:cs typeface="Times New Roman"/>
              </a:rPr>
              <a:t>повторює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-                                                                          </a:t>
            </a:r>
            <a:r>
              <a:rPr lang="ru-RU" dirty="0" err="1" smtClean="0">
                <a:latin typeface="Calibri"/>
                <a:ea typeface="Calibri"/>
                <a:cs typeface="Times New Roman"/>
              </a:rPr>
              <a:t>ться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кілька</a:t>
            </a:r>
            <a:r>
              <a:rPr lang="ru-RU" dirty="0">
                <a:latin typeface="Calibri"/>
                <a:ea typeface="Calibri"/>
                <a:cs typeface="Times New Roman"/>
              </a:rPr>
              <a:t> 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dirty="0" err="1" smtClean="0">
                <a:latin typeface="Calibri"/>
                <a:ea typeface="Calibri"/>
                <a:cs typeface="Times New Roman"/>
              </a:rPr>
              <a:t>разів</a:t>
            </a:r>
            <a:r>
              <a:rPr lang="ru-RU" dirty="0">
                <a:latin typeface="Calibri"/>
                <a:ea typeface="Calibri"/>
                <a:cs typeface="Times New Roman"/>
              </a:rPr>
              <a:t>. 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                                                                                        </a:t>
            </a:r>
            <a:r>
              <a:rPr lang="ru-RU" dirty="0" err="1" smtClean="0">
                <a:latin typeface="Calibri"/>
                <a:ea typeface="Calibri"/>
                <a:cs typeface="Times New Roman"/>
              </a:rPr>
              <a:t>Вишивка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dirty="0" err="1" smtClean="0">
                <a:latin typeface="Calibri"/>
                <a:ea typeface="Calibri"/>
                <a:cs typeface="Times New Roman"/>
              </a:rPr>
              <a:t>червоною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                                                                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ниткою</a:t>
            </a:r>
            <a:r>
              <a:rPr lang="ru-RU" dirty="0">
                <a:latin typeface="Calibri"/>
                <a:ea typeface="Calibri"/>
                <a:cs typeface="Times New Roman"/>
              </a:rPr>
              <a:t> 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по</a:t>
            </a:r>
            <a:r>
              <a:rPr lang="en-US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dirty="0" err="1" smtClean="0">
                <a:latin typeface="Calibri"/>
                <a:ea typeface="Calibri"/>
                <a:cs typeface="Times New Roman"/>
              </a:rPr>
              <a:t>біло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-                                                                            </a:t>
            </a:r>
            <a:r>
              <a:rPr lang="ru-RU" dirty="0" err="1" smtClean="0">
                <a:latin typeface="Calibri"/>
                <a:ea typeface="Calibri"/>
                <a:cs typeface="Times New Roman"/>
              </a:rPr>
              <a:t>сірому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dirty="0">
                <a:latin typeface="Calibri"/>
                <a:ea typeface="Calibri"/>
                <a:cs typeface="Times New Roman"/>
              </a:rPr>
              <a:t>фону </a:t>
            </a:r>
            <a:r>
              <a:rPr lang="en-US" dirty="0" smtClean="0">
                <a:latin typeface="Calibri"/>
                <a:ea typeface="Calibri"/>
                <a:cs typeface="Times New Roman"/>
              </a:rPr>
              <a:t>                                                            </a:t>
            </a:r>
            <a:r>
              <a:rPr lang="ru-RU" dirty="0" err="1" smtClean="0">
                <a:latin typeface="Calibri"/>
                <a:ea typeface="Calibri"/>
                <a:cs typeface="Times New Roman"/>
              </a:rPr>
              <a:t>лляного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   полотна -                                                                                                                                                        </a:t>
            </a:r>
            <a:r>
              <a:rPr lang="en-US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uk-UA" dirty="0" smtClean="0">
                <a:latin typeface="Calibri"/>
                <a:ea typeface="Calibri"/>
                <a:cs typeface="Times New Roman"/>
              </a:rPr>
              <a:t>       графічно</a:t>
            </a:r>
            <a:r>
              <a:rPr lang="en-US" dirty="0" smtClean="0">
                <a:latin typeface="Calibri"/>
                <a:ea typeface="Calibri"/>
                <a:cs typeface="Times New Roman"/>
              </a:rPr>
              <a:t>  </a:t>
            </a:r>
            <a:r>
              <a:rPr lang="ru-RU" dirty="0" err="1" smtClean="0">
                <a:latin typeface="Calibri"/>
                <a:ea typeface="Calibri"/>
                <a:cs typeface="Times New Roman"/>
              </a:rPr>
              <a:t>чітка</a:t>
            </a:r>
            <a:r>
              <a:rPr lang="ru-RU" dirty="0">
                <a:latin typeface="Calibri"/>
                <a:ea typeface="Calibri"/>
                <a:cs typeface="Times New Roman"/>
              </a:rPr>
              <a:t>.</a:t>
            </a:r>
            <a:endParaRPr lang="uk-UA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4"/>
          <a:stretch>
            <a:fillRect/>
          </a:stretch>
        </p:blipFill>
        <p:spPr>
          <a:xfrm rot="275409">
            <a:off x="5701982" y="2304239"/>
            <a:ext cx="2630785" cy="36741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87450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5638">
        <p14:prism isInverted="1"/>
      </p:transition>
    </mc:Choice>
    <mc:Fallback xmlns="">
      <p:transition spd="slow" advTm="1563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020460" y="939262"/>
            <a:ext cx="3254967" cy="479370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843996" y="836712"/>
            <a:ext cx="4176464" cy="49988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latin typeface="Calibri"/>
                <a:ea typeface="Calibri"/>
                <a:cs typeface="Times New Roman"/>
              </a:rPr>
              <a:t> До свого “класичного” вигляду український національний костюм ішов довгий час, деякі його елементи залишилися майже незмінними ще з часів давніх слов’ян. Так, у спадщину від давніх слов’ян дістався найбільш поширений жіночий одяг - довга сорочка, підперезана поясом. Вона прикрашена вишитими магічними орнаментами. Вишивка, між іншим, - основна оздоба національного костюму.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latin typeface="Calibri"/>
                <a:ea typeface="Calibri"/>
                <a:cs typeface="Times New Roman"/>
              </a:rPr>
              <a:t> Чоловічий національний одяг складається з сорочки, штанів або шароварів, безрукавки (чоловічої корсетки), поясу, чобіт.</a:t>
            </a:r>
            <a:endParaRPr lang="uk-UA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45586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6009">
        <p14:prism/>
      </p:transition>
    </mc:Choice>
    <mc:Fallback xmlns="">
      <p:transition spd="slow" advTm="1600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764704"/>
            <a:ext cx="6400800" cy="720080"/>
          </a:xfrm>
        </p:spPr>
        <p:txBody>
          <a:bodyPr>
            <a:noAutofit/>
          </a:bodyPr>
          <a:lstStyle/>
          <a:p>
            <a:r>
              <a:rPr lang="uk-UA" b="1" dirty="0" smtClean="0">
                <a:solidFill>
                  <a:srgbClr val="0070C0"/>
                </a:solidFill>
              </a:rPr>
              <a:t>Закарпаття</a:t>
            </a:r>
            <a:endParaRPr lang="uk-UA" b="1" dirty="0">
              <a:solidFill>
                <a:srgbClr val="0070C0"/>
              </a:solidFill>
            </a:endParaRPr>
          </a:p>
        </p:txBody>
      </p:sp>
      <p:pic>
        <p:nvPicPr>
          <p:cNvPr id="7" name="Объект 6" descr="Український народний костюм, Закарпаття">
            <a:hlinkClick r:id="rId3"/>
          </p:cNvPr>
          <p:cNvPicPr>
            <a:picLocks noGrp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34500">
            <a:off x="760357" y="1773667"/>
            <a:ext cx="2780954" cy="374441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3347864" y="1683652"/>
            <a:ext cx="5166320" cy="383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70" dirty="0">
                <a:latin typeface="Calibri"/>
                <a:ea typeface="Calibri"/>
                <a:cs typeface="Times New Roman"/>
              </a:rPr>
              <a:t>Для </a:t>
            </a:r>
            <a:r>
              <a:rPr lang="ru-RU" sz="1870" dirty="0" err="1">
                <a:latin typeface="Calibri"/>
                <a:ea typeface="Calibri"/>
                <a:cs typeface="Times New Roman"/>
              </a:rPr>
              <a:t>вишивок</a:t>
            </a:r>
            <a:r>
              <a:rPr lang="ru-RU" sz="1870" dirty="0">
                <a:latin typeface="Calibri"/>
                <a:ea typeface="Calibri"/>
                <a:cs typeface="Times New Roman"/>
              </a:rPr>
              <a:t> </a:t>
            </a:r>
            <a:r>
              <a:rPr lang="ru-RU" sz="1870" dirty="0" err="1">
                <a:latin typeface="Calibri"/>
                <a:ea typeface="Calibri"/>
                <a:cs typeface="Times New Roman"/>
              </a:rPr>
              <a:t>Закарпаття</a:t>
            </a:r>
            <a:r>
              <a:rPr lang="ru-RU" sz="1870" dirty="0">
                <a:latin typeface="Calibri"/>
                <a:ea typeface="Calibri"/>
                <a:cs typeface="Times New Roman"/>
              </a:rPr>
              <a:t> </a:t>
            </a:r>
            <a:r>
              <a:rPr lang="ru-RU" sz="1870" dirty="0" err="1">
                <a:latin typeface="Calibri"/>
                <a:ea typeface="Calibri"/>
                <a:cs typeface="Times New Roman"/>
              </a:rPr>
              <a:t>характерним</a:t>
            </a:r>
            <a:r>
              <a:rPr lang="ru-RU" sz="1870" dirty="0">
                <a:latin typeface="Calibri"/>
                <a:ea typeface="Calibri"/>
                <a:cs typeface="Times New Roman"/>
              </a:rPr>
              <a:t> є мотив зигзаг ( "</a:t>
            </a:r>
            <a:r>
              <a:rPr lang="ru-RU" sz="1870" dirty="0" err="1">
                <a:latin typeface="Calibri"/>
                <a:ea typeface="Calibri"/>
                <a:cs typeface="Times New Roman"/>
              </a:rPr>
              <a:t>карлючка</a:t>
            </a:r>
            <a:r>
              <a:rPr lang="ru-RU" sz="1870" dirty="0">
                <a:latin typeface="Calibri"/>
                <a:ea typeface="Calibri"/>
                <a:cs typeface="Times New Roman"/>
              </a:rPr>
              <a:t>") у </a:t>
            </a:r>
            <a:r>
              <a:rPr lang="ru-RU" sz="1870" dirty="0" err="1">
                <a:latin typeface="Calibri"/>
                <a:ea typeface="Calibri"/>
                <a:cs typeface="Times New Roman"/>
              </a:rPr>
              <a:t>різних</a:t>
            </a:r>
            <a:r>
              <a:rPr lang="ru-RU" sz="1870" dirty="0">
                <a:latin typeface="Calibri"/>
                <a:ea typeface="Calibri"/>
                <a:cs typeface="Times New Roman"/>
              </a:rPr>
              <a:t> </a:t>
            </a:r>
            <a:r>
              <a:rPr lang="ru-RU" sz="1870" dirty="0" err="1">
                <a:latin typeface="Calibri"/>
                <a:ea typeface="Calibri"/>
                <a:cs typeface="Times New Roman"/>
              </a:rPr>
              <a:t>техніках</a:t>
            </a:r>
            <a:r>
              <a:rPr lang="ru-RU" sz="1870" dirty="0">
                <a:latin typeface="Calibri"/>
                <a:ea typeface="Calibri"/>
                <a:cs typeface="Times New Roman"/>
              </a:rPr>
              <a:t> </a:t>
            </a:r>
            <a:r>
              <a:rPr lang="ru-RU" sz="1870" dirty="0" err="1">
                <a:latin typeface="Calibri"/>
                <a:ea typeface="Calibri"/>
                <a:cs typeface="Times New Roman"/>
              </a:rPr>
              <a:t>виконання</a:t>
            </a:r>
            <a:r>
              <a:rPr lang="ru-RU" sz="1870" dirty="0" smtClean="0">
                <a:latin typeface="Calibri"/>
                <a:ea typeface="Calibri"/>
                <a:cs typeface="Times New Roman"/>
              </a:rPr>
              <a:t>.</a:t>
            </a:r>
          </a:p>
          <a:p>
            <a:r>
              <a:rPr lang="ru-RU" sz="1870" dirty="0">
                <a:latin typeface="Calibri"/>
                <a:ea typeface="Calibri"/>
                <a:cs typeface="Times New Roman"/>
              </a:rPr>
              <a:t> </a:t>
            </a:r>
            <a:r>
              <a:rPr lang="ru-RU" sz="1870" dirty="0" smtClean="0">
                <a:latin typeface="Calibri"/>
                <a:ea typeface="Calibri"/>
                <a:cs typeface="Times New Roman"/>
              </a:rPr>
              <a:t>                                                     </a:t>
            </a:r>
            <a:r>
              <a:rPr lang="ru-RU" sz="1870" dirty="0" err="1" smtClean="0">
                <a:latin typeface="Calibri"/>
                <a:ea typeface="Calibri"/>
                <a:cs typeface="Times New Roman"/>
              </a:rPr>
              <a:t>Кольорова</a:t>
            </a:r>
            <a:r>
              <a:rPr lang="ru-RU" sz="1870" dirty="0" smtClean="0">
                <a:latin typeface="Calibri"/>
                <a:ea typeface="Calibri"/>
                <a:cs typeface="Times New Roman"/>
              </a:rPr>
              <a:t> гама </a:t>
            </a:r>
            <a:r>
              <a:rPr lang="ru-RU" sz="1870" dirty="0" err="1" smtClean="0">
                <a:latin typeface="Calibri"/>
                <a:ea typeface="Calibri"/>
                <a:cs typeface="Times New Roman"/>
              </a:rPr>
              <a:t>ви</a:t>
            </a:r>
            <a:r>
              <a:rPr lang="ru-RU" sz="1870" dirty="0" smtClean="0">
                <a:latin typeface="Calibri"/>
                <a:ea typeface="Calibri"/>
                <a:cs typeface="Times New Roman"/>
              </a:rPr>
              <a:t>-</a:t>
            </a:r>
          </a:p>
          <a:p>
            <a:r>
              <a:rPr lang="ru-RU" sz="1870" dirty="0">
                <a:latin typeface="Calibri"/>
                <a:ea typeface="Calibri"/>
                <a:cs typeface="Times New Roman"/>
              </a:rPr>
              <a:t> </a:t>
            </a:r>
            <a:r>
              <a:rPr lang="ru-RU" sz="1870" dirty="0" smtClean="0">
                <a:latin typeface="Calibri"/>
                <a:ea typeface="Calibri"/>
                <a:cs typeface="Times New Roman"/>
              </a:rPr>
              <a:t>                                                     </a:t>
            </a:r>
            <a:r>
              <a:rPr lang="ru-RU" sz="1870" dirty="0" err="1" smtClean="0">
                <a:latin typeface="Calibri"/>
                <a:ea typeface="Calibri"/>
                <a:cs typeface="Times New Roman"/>
              </a:rPr>
              <a:t>шивок</a:t>
            </a:r>
            <a:r>
              <a:rPr lang="ru-RU" sz="1870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sz="1870" dirty="0" err="1" smtClean="0">
                <a:latin typeface="Calibri"/>
                <a:ea typeface="Calibri"/>
                <a:cs typeface="Times New Roman"/>
              </a:rPr>
              <a:t>досить</a:t>
            </a:r>
            <a:r>
              <a:rPr lang="ru-RU" sz="1870" dirty="0" smtClean="0">
                <a:latin typeface="Calibri"/>
                <a:ea typeface="Calibri"/>
                <a:cs typeface="Times New Roman"/>
              </a:rPr>
              <a:t> </a:t>
            </a:r>
            <a:endParaRPr lang="uk-UA" sz="1870" dirty="0">
              <a:latin typeface="Calibri"/>
              <a:ea typeface="Calibri"/>
              <a:cs typeface="Times New Roman"/>
            </a:endParaRPr>
          </a:p>
          <a:p>
            <a:r>
              <a:rPr lang="uk-UA" sz="1870" dirty="0" smtClean="0">
                <a:latin typeface="Calibri"/>
                <a:ea typeface="Calibri"/>
                <a:cs typeface="Times New Roman"/>
              </a:rPr>
              <a:t>                                                      широка,червоний </a:t>
            </a:r>
          </a:p>
          <a:p>
            <a:r>
              <a:rPr lang="uk-UA" sz="1870" dirty="0" smtClean="0">
                <a:latin typeface="Calibri"/>
                <a:ea typeface="Calibri"/>
                <a:cs typeface="Times New Roman"/>
              </a:rPr>
              <a:t>                                                       сполучається з </a:t>
            </a:r>
          </a:p>
          <a:p>
            <a:r>
              <a:rPr lang="uk-UA" sz="1870" dirty="0">
                <a:latin typeface="Calibri"/>
                <a:ea typeface="Calibri"/>
                <a:cs typeface="Times New Roman"/>
              </a:rPr>
              <a:t> </a:t>
            </a:r>
            <a:r>
              <a:rPr lang="uk-UA" sz="1870" dirty="0" smtClean="0">
                <a:latin typeface="Calibri"/>
                <a:ea typeface="Calibri"/>
                <a:cs typeface="Times New Roman"/>
              </a:rPr>
              <a:t>                                                      чорним</a:t>
            </a:r>
            <a:r>
              <a:rPr lang="uk-UA" sz="187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uk-UA" sz="1870" dirty="0" smtClean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(при </a:t>
            </a:r>
            <a:endParaRPr lang="uk-UA" sz="1870" dirty="0" smtClean="0">
              <a:latin typeface="Calibri"/>
              <a:ea typeface="Calibri"/>
              <a:cs typeface="Times New Roman"/>
            </a:endParaRPr>
          </a:p>
          <a:p>
            <a:r>
              <a:rPr lang="uk-UA" sz="1870" dirty="0">
                <a:latin typeface="Calibri"/>
                <a:ea typeface="Calibri"/>
                <a:cs typeface="Times New Roman"/>
              </a:rPr>
              <a:t> </a:t>
            </a:r>
            <a:r>
              <a:rPr lang="uk-UA" sz="1870" dirty="0" smtClean="0">
                <a:latin typeface="Calibri"/>
                <a:ea typeface="Calibri"/>
                <a:cs typeface="Times New Roman"/>
              </a:rPr>
              <a:t>                                                     цьому виділяється</a:t>
            </a:r>
          </a:p>
          <a:p>
            <a:r>
              <a:rPr lang="uk-UA" sz="1870" dirty="0" smtClean="0">
                <a:latin typeface="Calibri"/>
                <a:ea typeface="Calibri"/>
                <a:cs typeface="Times New Roman"/>
              </a:rPr>
              <a:t>                                                        один колір – </a:t>
            </a:r>
          </a:p>
          <a:p>
            <a:r>
              <a:rPr lang="uk-UA" sz="1870" dirty="0">
                <a:latin typeface="Calibri"/>
                <a:ea typeface="Calibri"/>
                <a:cs typeface="Times New Roman"/>
              </a:rPr>
              <a:t> </a:t>
            </a:r>
            <a:r>
              <a:rPr lang="uk-UA" sz="1870" dirty="0" smtClean="0">
                <a:latin typeface="Calibri"/>
                <a:ea typeface="Calibri"/>
                <a:cs typeface="Times New Roman"/>
              </a:rPr>
              <a:t>                                                    чорний або </a:t>
            </a:r>
            <a:r>
              <a:rPr lang="uk-UA" sz="1870" dirty="0" err="1" smtClean="0">
                <a:latin typeface="Calibri"/>
                <a:ea typeface="Calibri"/>
                <a:cs typeface="Times New Roman"/>
              </a:rPr>
              <a:t>черво-</a:t>
            </a:r>
            <a:endParaRPr lang="uk-UA" sz="1870" dirty="0" smtClean="0">
              <a:latin typeface="Calibri"/>
              <a:ea typeface="Calibri"/>
              <a:cs typeface="Times New Roman"/>
            </a:endParaRPr>
          </a:p>
          <a:p>
            <a:r>
              <a:rPr lang="uk-UA" sz="1870" dirty="0">
                <a:latin typeface="Calibri"/>
                <a:ea typeface="Calibri"/>
                <a:cs typeface="Times New Roman"/>
              </a:rPr>
              <a:t> </a:t>
            </a:r>
            <a:r>
              <a:rPr lang="uk-UA" sz="1870" dirty="0" smtClean="0">
                <a:latin typeface="Calibri"/>
                <a:ea typeface="Calibri"/>
                <a:cs typeface="Times New Roman"/>
              </a:rPr>
              <a:t>                                                   ний), застосовуються</a:t>
            </a:r>
          </a:p>
          <a:p>
            <a:r>
              <a:rPr lang="uk-UA" sz="1870" dirty="0">
                <a:latin typeface="Calibri"/>
                <a:ea typeface="Calibri"/>
                <a:cs typeface="Times New Roman"/>
              </a:rPr>
              <a:t> </a:t>
            </a:r>
            <a:r>
              <a:rPr lang="uk-UA" sz="1870" dirty="0" smtClean="0">
                <a:latin typeface="Calibri"/>
                <a:ea typeface="Calibri"/>
                <a:cs typeface="Times New Roman"/>
              </a:rPr>
              <a:t>                                                   як білі так і </a:t>
            </a:r>
            <a:r>
              <a:rPr lang="uk-UA" sz="1870" dirty="0" err="1" smtClean="0">
                <a:latin typeface="Calibri"/>
                <a:ea typeface="Calibri"/>
                <a:cs typeface="Times New Roman"/>
              </a:rPr>
              <a:t>багатоко-</a:t>
            </a:r>
            <a:endParaRPr lang="uk-UA" sz="1870" dirty="0" smtClean="0">
              <a:latin typeface="Calibri"/>
              <a:ea typeface="Calibri"/>
              <a:cs typeface="Times New Roman"/>
            </a:endParaRPr>
          </a:p>
          <a:p>
            <a:r>
              <a:rPr lang="uk-UA" sz="1870" dirty="0">
                <a:latin typeface="Calibri"/>
                <a:ea typeface="Calibri"/>
                <a:cs typeface="Times New Roman"/>
              </a:rPr>
              <a:t> </a:t>
            </a:r>
            <a:r>
              <a:rPr lang="uk-UA" sz="1870" dirty="0" smtClean="0">
                <a:latin typeface="Calibri"/>
                <a:ea typeface="Calibri"/>
                <a:cs typeface="Times New Roman"/>
              </a:rPr>
              <a:t>                                                     лірні орнаменти.</a:t>
            </a:r>
            <a:r>
              <a:rPr lang="ru-RU" sz="1870" dirty="0" smtClean="0">
                <a:latin typeface="Calibri"/>
                <a:ea typeface="Calibri"/>
                <a:cs typeface="Times New Roman"/>
              </a:rPr>
              <a:t>                                                                                                  </a:t>
            </a:r>
            <a:endParaRPr lang="uk-UA" sz="1870" dirty="0"/>
          </a:p>
        </p:txBody>
      </p:sp>
      <p:pic>
        <p:nvPicPr>
          <p:cNvPr id="6" name="Рисунок 5" descr="Національний костюм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793">
            <a:off x="3660339" y="2419260"/>
            <a:ext cx="2474595" cy="332930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59096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17419">
        <p14:vortex dir="r"/>
      </p:transition>
    </mc:Choice>
    <mc:Fallback xmlns="">
      <p:transition spd="slow" advTm="1741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3"/>
          <a:stretch>
            <a:fillRect/>
          </a:stretch>
        </p:blipFill>
        <p:spPr>
          <a:xfrm rot="354873">
            <a:off x="4999045" y="1267525"/>
            <a:ext cx="2990825" cy="425020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/>
          <p:nvPr/>
        </p:nvPicPr>
        <p:blipFill>
          <a:blip r:embed="rId4"/>
          <a:stretch>
            <a:fillRect/>
          </a:stretch>
        </p:blipFill>
        <p:spPr>
          <a:xfrm rot="21449878">
            <a:off x="1065794" y="1193381"/>
            <a:ext cx="3240360" cy="438613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31094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0695">
        <p:blinds dir="vert"/>
      </p:transition>
    </mc:Choice>
    <mc:Fallback xmlns="">
      <p:transition spd="slow" advTm="10695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1.3|0.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1.2|-1.3|2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9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3|1.2|1.1|1.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9|0.9|0.8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1.2|1.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.2|0.8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1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8|1.3|1.3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9|1.3|1.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1|1.9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9|0.7|0.6|0.7|0.7|0.7|0.7|0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1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1|0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.3|1.2|0.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1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4|1.2|1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7|1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660</TotalTime>
  <Words>644</Words>
  <Application>Microsoft Office PowerPoint</Application>
  <PresentationFormat>Экран (4:3)</PresentationFormat>
  <Paragraphs>66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Кнопка</vt:lpstr>
      <vt:lpstr>Національні костюми</vt:lpstr>
      <vt:lpstr>Презентация PowerPoint</vt:lpstr>
      <vt:lpstr>Презентация PowerPoint</vt:lpstr>
      <vt:lpstr>Поділля</vt:lpstr>
      <vt:lpstr>Презентация PowerPoint</vt:lpstr>
      <vt:lpstr>Полісся</vt:lpstr>
      <vt:lpstr>Презентация PowerPoint</vt:lpstr>
      <vt:lpstr>Закарпаття</vt:lpstr>
      <vt:lpstr>Презентация PowerPoint</vt:lpstr>
      <vt:lpstr>Презентация PowerPoint</vt:lpstr>
      <vt:lpstr>Презентация PowerPoint</vt:lpstr>
      <vt:lpstr>Гуцульщина</vt:lpstr>
      <vt:lpstr>Презентация PowerPoint</vt:lpstr>
      <vt:lpstr>Презентация PowerPoint</vt:lpstr>
      <vt:lpstr>Презентация PowerPoint</vt:lpstr>
      <vt:lpstr>Буковина</vt:lpstr>
      <vt:lpstr>Волинь</vt:lpstr>
      <vt:lpstr>Презентация PowerPoint</vt:lpstr>
      <vt:lpstr>Презентация PowerPoint</vt:lpstr>
      <vt:lpstr>Центральна Україна</vt:lpstr>
      <vt:lpstr>          Кадриль                                   одяг до                             головний                                                          причастя                                 убір</vt:lpstr>
      <vt:lpstr>    Весільний                                          Сорочка-        стрій                                              вишиванка</vt:lpstr>
      <vt:lpstr>Дякую за увагу!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Національні костюми</dc:title>
  <dc:creator>User</dc:creator>
  <cp:lastModifiedBy>User</cp:lastModifiedBy>
  <cp:revision>59</cp:revision>
  <dcterms:created xsi:type="dcterms:W3CDTF">2012-02-16T16:09:06Z</dcterms:created>
  <dcterms:modified xsi:type="dcterms:W3CDTF">2012-05-12T12:19:05Z</dcterms:modified>
</cp:coreProperties>
</file>