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344" r:id="rId3"/>
    <p:sldId id="257" r:id="rId4"/>
    <p:sldId id="258" r:id="rId5"/>
    <p:sldId id="259" r:id="rId6"/>
    <p:sldId id="260" r:id="rId7"/>
    <p:sldId id="263" r:id="rId8"/>
    <p:sldId id="261" r:id="rId9"/>
    <p:sldId id="262" r:id="rId10"/>
    <p:sldId id="264" r:id="rId11"/>
    <p:sldId id="265" r:id="rId12"/>
    <p:sldId id="266" r:id="rId13"/>
    <p:sldId id="267" r:id="rId14"/>
    <p:sldId id="268" r:id="rId15"/>
    <p:sldId id="274" r:id="rId16"/>
    <p:sldId id="269" r:id="rId17"/>
    <p:sldId id="270" r:id="rId18"/>
    <p:sldId id="278" r:id="rId19"/>
    <p:sldId id="271" r:id="rId20"/>
    <p:sldId id="272" r:id="rId21"/>
    <p:sldId id="275" r:id="rId22"/>
    <p:sldId id="273" r:id="rId23"/>
    <p:sldId id="276" r:id="rId24"/>
    <p:sldId id="284" r:id="rId25"/>
    <p:sldId id="279" r:id="rId26"/>
    <p:sldId id="280" r:id="rId27"/>
    <p:sldId id="281" r:id="rId28"/>
    <p:sldId id="282" r:id="rId29"/>
    <p:sldId id="283"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8" r:id="rId43"/>
    <p:sldId id="299" r:id="rId44"/>
    <p:sldId id="300" r:id="rId45"/>
    <p:sldId id="301" r:id="rId46"/>
    <p:sldId id="302" r:id="rId47"/>
    <p:sldId id="303" r:id="rId48"/>
    <p:sldId id="297" r:id="rId49"/>
    <p:sldId id="304" r:id="rId50"/>
    <p:sldId id="305" r:id="rId51"/>
    <p:sldId id="306" r:id="rId52"/>
    <p:sldId id="307" r:id="rId53"/>
    <p:sldId id="308" r:id="rId54"/>
    <p:sldId id="309" r:id="rId55"/>
    <p:sldId id="312" r:id="rId56"/>
    <p:sldId id="314" r:id="rId57"/>
    <p:sldId id="313" r:id="rId58"/>
    <p:sldId id="318" r:id="rId59"/>
    <p:sldId id="310" r:id="rId60"/>
    <p:sldId id="315" r:id="rId61"/>
    <p:sldId id="316" r:id="rId62"/>
    <p:sldId id="317" r:id="rId63"/>
    <p:sldId id="325" r:id="rId64"/>
    <p:sldId id="326" r:id="rId65"/>
    <p:sldId id="327" r:id="rId66"/>
    <p:sldId id="328" r:id="rId67"/>
    <p:sldId id="331" r:id="rId68"/>
    <p:sldId id="329" r:id="rId69"/>
    <p:sldId id="330" r:id="rId70"/>
    <p:sldId id="332" r:id="rId71"/>
    <p:sldId id="333" r:id="rId72"/>
    <p:sldId id="334" r:id="rId73"/>
    <p:sldId id="335" r:id="rId74"/>
    <p:sldId id="336" r:id="rId75"/>
    <p:sldId id="337" r:id="rId76"/>
    <p:sldId id="338" r:id="rId77"/>
    <p:sldId id="339" r:id="rId78"/>
    <p:sldId id="340" r:id="rId79"/>
    <p:sldId id="341" r:id="rId80"/>
    <p:sldId id="342" r:id="rId81"/>
    <p:sldId id="343" r:id="rId82"/>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озділ за промовчанням" id="{432C569E-A1EF-414E-9371-39777815B478}">
          <p14:sldIdLst>
            <p14:sldId id="344"/>
            <p14:sldId id="257"/>
            <p14:sldId id="258"/>
            <p14:sldId id="259"/>
            <p14:sldId id="260"/>
            <p14:sldId id="263"/>
            <p14:sldId id="261"/>
            <p14:sldId id="262"/>
            <p14:sldId id="264"/>
            <p14:sldId id="265"/>
            <p14:sldId id="266"/>
            <p14:sldId id="267"/>
            <p14:sldId id="268"/>
            <p14:sldId id="274"/>
            <p14:sldId id="269"/>
            <p14:sldId id="270"/>
            <p14:sldId id="278"/>
            <p14:sldId id="271"/>
            <p14:sldId id="272"/>
            <p14:sldId id="275"/>
            <p14:sldId id="273"/>
            <p14:sldId id="276"/>
          </p14:sldIdLst>
        </p14:section>
        <p14:section name="Розділ без заголовка" id="{67FAB6A4-28B4-4604-9271-D80B56BAFF12}">
          <p14:sldIdLst>
            <p14:sldId id="284"/>
            <p14:sldId id="279"/>
            <p14:sldId id="280"/>
            <p14:sldId id="281"/>
            <p14:sldId id="282"/>
            <p14:sldId id="283"/>
            <p14:sldId id="285"/>
            <p14:sldId id="286"/>
            <p14:sldId id="287"/>
            <p14:sldId id="288"/>
            <p14:sldId id="289"/>
            <p14:sldId id="290"/>
            <p14:sldId id="291"/>
            <p14:sldId id="292"/>
            <p14:sldId id="293"/>
            <p14:sldId id="294"/>
            <p14:sldId id="295"/>
            <p14:sldId id="296"/>
            <p14:sldId id="298"/>
            <p14:sldId id="299"/>
            <p14:sldId id="300"/>
            <p14:sldId id="301"/>
            <p14:sldId id="302"/>
            <p14:sldId id="303"/>
            <p14:sldId id="297"/>
            <p14:sldId id="304"/>
            <p14:sldId id="305"/>
            <p14:sldId id="306"/>
            <p14:sldId id="307"/>
            <p14:sldId id="308"/>
            <p14:sldId id="309"/>
            <p14:sldId id="312"/>
            <p14:sldId id="314"/>
            <p14:sldId id="313"/>
            <p14:sldId id="318"/>
            <p14:sldId id="310"/>
            <p14:sldId id="315"/>
            <p14:sldId id="316"/>
            <p14:sldId id="317"/>
            <p14:sldId id="325"/>
            <p14:sldId id="326"/>
            <p14:sldId id="327"/>
            <p14:sldId id="328"/>
            <p14:sldId id="331"/>
            <p14:sldId id="329"/>
            <p14:sldId id="330"/>
            <p14:sldId id="332"/>
            <p14:sldId id="333"/>
            <p14:sldId id="334"/>
            <p14:sldId id="335"/>
            <p14:sldId id="336"/>
            <p14:sldId id="337"/>
            <p14:sldId id="338"/>
            <p14:sldId id="339"/>
            <p14:sldId id="340"/>
            <p14:sldId id="341"/>
            <p14:sldId id="342"/>
            <p14:sldId id="34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7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uk-UA" smtClean="0"/>
              <a:t>Зразок заголовка</a:t>
            </a:r>
            <a:endParaRPr lang="uk-UA"/>
          </a:p>
        </p:txBody>
      </p:sp>
      <p:sp>
        <p:nvSpPr>
          <p:cNvPr id="3" name="Пі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smtClean="0"/>
              <a:t>Зразок підзаголовка</a:t>
            </a:r>
            <a:endParaRPr lang="uk-UA"/>
          </a:p>
        </p:txBody>
      </p:sp>
      <p:sp>
        <p:nvSpPr>
          <p:cNvPr id="4" name="Місце для дати 3"/>
          <p:cNvSpPr>
            <a:spLocks noGrp="1"/>
          </p:cNvSpPr>
          <p:nvPr>
            <p:ph type="dt" sz="half" idx="10"/>
          </p:nvPr>
        </p:nvSpPr>
        <p:spPr/>
        <p:txBody>
          <a:bodyPr/>
          <a:lstStyle/>
          <a:p>
            <a:fld id="{549B4C74-376D-43AB-8F6A-D7E4C2535910}" type="datetimeFigureOut">
              <a:rPr lang="uk-UA" smtClean="0"/>
              <a:t>26.03.2019</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5B3B2CC1-6B39-4FB5-88FB-66084FA1DA60}" type="slidenum">
              <a:rPr lang="uk-UA" smtClean="0"/>
              <a:t>‹№›</a:t>
            </a:fld>
            <a:endParaRPr lang="uk-UA"/>
          </a:p>
        </p:txBody>
      </p:sp>
    </p:spTree>
    <p:extLst>
      <p:ext uri="{BB962C8B-B14F-4D97-AF65-F5344CB8AC3E}">
        <p14:creationId xmlns:p14="http://schemas.microsoft.com/office/powerpoint/2010/main" val="2294376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549B4C74-376D-43AB-8F6A-D7E4C2535910}" type="datetimeFigureOut">
              <a:rPr lang="uk-UA" smtClean="0"/>
              <a:t>26.03.2019</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5B3B2CC1-6B39-4FB5-88FB-66084FA1DA60}" type="slidenum">
              <a:rPr lang="uk-UA" smtClean="0"/>
              <a:t>‹№›</a:t>
            </a:fld>
            <a:endParaRPr lang="uk-UA"/>
          </a:p>
        </p:txBody>
      </p:sp>
    </p:spTree>
    <p:extLst>
      <p:ext uri="{BB962C8B-B14F-4D97-AF65-F5344CB8AC3E}">
        <p14:creationId xmlns:p14="http://schemas.microsoft.com/office/powerpoint/2010/main" val="3158591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8724900" y="365125"/>
            <a:ext cx="2628900" cy="5811838"/>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838200" y="365125"/>
            <a:ext cx="7734300" cy="5811838"/>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549B4C74-376D-43AB-8F6A-D7E4C2535910}" type="datetimeFigureOut">
              <a:rPr lang="uk-UA" smtClean="0"/>
              <a:t>26.03.2019</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5B3B2CC1-6B39-4FB5-88FB-66084FA1DA60}" type="slidenum">
              <a:rPr lang="uk-UA" smtClean="0"/>
              <a:t>‹№›</a:t>
            </a:fld>
            <a:endParaRPr lang="uk-UA"/>
          </a:p>
        </p:txBody>
      </p:sp>
    </p:spTree>
    <p:extLst>
      <p:ext uri="{BB962C8B-B14F-4D97-AF65-F5344CB8AC3E}">
        <p14:creationId xmlns:p14="http://schemas.microsoft.com/office/powerpoint/2010/main" val="424997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6"/>
            <a:ext cx="10363200" cy="1470025"/>
          </a:xfrm>
        </p:spPr>
        <p:txBody>
          <a:bodyPr/>
          <a:lstStyle/>
          <a:p>
            <a:r>
              <a:rPr lang="uk-UA" smtClean="0"/>
              <a:t>Зразок заголовка</a:t>
            </a:r>
            <a:endParaRPr lang="uk-UA"/>
          </a:p>
        </p:txBody>
      </p:sp>
      <p:sp>
        <p:nvSpPr>
          <p:cNvPr id="3" name="Пі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Зразок підзаголовка</a:t>
            </a:r>
            <a:endParaRPr lang="uk-UA"/>
          </a:p>
        </p:txBody>
      </p:sp>
      <p:sp>
        <p:nvSpPr>
          <p:cNvPr id="4" name="Місце для дати 3"/>
          <p:cNvSpPr>
            <a:spLocks noGrp="1"/>
          </p:cNvSpPr>
          <p:nvPr>
            <p:ph type="dt" sz="half" idx="10"/>
          </p:nvPr>
        </p:nvSpPr>
        <p:spPr/>
        <p:txBody>
          <a:bodyPr/>
          <a:lstStyle>
            <a:lvl1pPr>
              <a:defRPr/>
            </a:lvl1pPr>
          </a:lstStyle>
          <a:p>
            <a:pPr>
              <a:defRPr/>
            </a:pPr>
            <a:fld id="{C3795639-4D4A-403A-B4C2-670105F255A6}" type="datetimeFigureOut">
              <a:rPr lang="uk-UA">
                <a:solidFill>
                  <a:prstClr val="black">
                    <a:tint val="75000"/>
                  </a:prstClr>
                </a:solidFill>
              </a:rPr>
              <a:pPr>
                <a:defRPr/>
              </a:pPr>
              <a:t>26.03.2019</a:t>
            </a:fld>
            <a:endParaRPr lang="uk-UA">
              <a:solidFill>
                <a:prstClr val="black">
                  <a:tint val="75000"/>
                </a:prstClr>
              </a:solidFill>
            </a:endParaRPr>
          </a:p>
        </p:txBody>
      </p:sp>
      <p:sp>
        <p:nvSpPr>
          <p:cNvPr id="5" name="Місце для нижнього колонтитула 4"/>
          <p:cNvSpPr>
            <a:spLocks noGrp="1"/>
          </p:cNvSpPr>
          <p:nvPr>
            <p:ph type="ftr" sz="quarter" idx="11"/>
          </p:nvPr>
        </p:nvSpPr>
        <p:spPr/>
        <p:txBody>
          <a:bodyPr/>
          <a:lstStyle>
            <a:lvl1pPr>
              <a:defRPr/>
            </a:lvl1pPr>
          </a:lstStyle>
          <a:p>
            <a:pPr>
              <a:defRPr/>
            </a:pPr>
            <a:endParaRPr lang="uk-UA">
              <a:solidFill>
                <a:prstClr val="black">
                  <a:tint val="75000"/>
                </a:prstClr>
              </a:solidFill>
            </a:endParaRPr>
          </a:p>
        </p:txBody>
      </p:sp>
      <p:sp>
        <p:nvSpPr>
          <p:cNvPr id="6" name="Місце для номера слайда 5"/>
          <p:cNvSpPr>
            <a:spLocks noGrp="1"/>
          </p:cNvSpPr>
          <p:nvPr>
            <p:ph type="sldNum" sz="quarter" idx="12"/>
          </p:nvPr>
        </p:nvSpPr>
        <p:spPr/>
        <p:txBody>
          <a:bodyPr/>
          <a:lstStyle>
            <a:lvl1pPr>
              <a:defRPr/>
            </a:lvl1pPr>
          </a:lstStyle>
          <a:p>
            <a:pPr>
              <a:defRPr/>
            </a:pPr>
            <a:fld id="{AD664676-74CE-46AE-BD72-7F7D800E9083}"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1914225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pPr>
              <a:defRPr/>
            </a:pPr>
            <a:fld id="{C00E6A80-DB4C-41C1-95B2-E4DD3B42ABC9}" type="datetimeFigureOut">
              <a:rPr lang="uk-UA">
                <a:solidFill>
                  <a:prstClr val="black">
                    <a:tint val="75000"/>
                  </a:prstClr>
                </a:solidFill>
              </a:rPr>
              <a:pPr>
                <a:defRPr/>
              </a:pPr>
              <a:t>26.03.2019</a:t>
            </a:fld>
            <a:endParaRPr lang="uk-UA">
              <a:solidFill>
                <a:prstClr val="black">
                  <a:tint val="75000"/>
                </a:prstClr>
              </a:solidFill>
            </a:endParaRPr>
          </a:p>
        </p:txBody>
      </p:sp>
      <p:sp>
        <p:nvSpPr>
          <p:cNvPr id="5" name="Місце для нижнього колонтитула 4"/>
          <p:cNvSpPr>
            <a:spLocks noGrp="1"/>
          </p:cNvSpPr>
          <p:nvPr>
            <p:ph type="ftr" sz="quarter" idx="11"/>
          </p:nvPr>
        </p:nvSpPr>
        <p:spPr/>
        <p:txBody>
          <a:bodyPr/>
          <a:lstStyle>
            <a:lvl1pPr>
              <a:defRPr/>
            </a:lvl1pPr>
          </a:lstStyle>
          <a:p>
            <a:pPr>
              <a:defRPr/>
            </a:pPr>
            <a:endParaRPr lang="uk-UA">
              <a:solidFill>
                <a:prstClr val="black">
                  <a:tint val="75000"/>
                </a:prstClr>
              </a:solidFill>
            </a:endParaRPr>
          </a:p>
        </p:txBody>
      </p:sp>
      <p:sp>
        <p:nvSpPr>
          <p:cNvPr id="6" name="Місце для номера слайда 5"/>
          <p:cNvSpPr>
            <a:spLocks noGrp="1"/>
          </p:cNvSpPr>
          <p:nvPr>
            <p:ph type="sldNum" sz="quarter" idx="12"/>
          </p:nvPr>
        </p:nvSpPr>
        <p:spPr/>
        <p:txBody>
          <a:bodyPr/>
          <a:lstStyle>
            <a:lvl1pPr>
              <a:defRPr/>
            </a:lvl1pPr>
          </a:lstStyle>
          <a:p>
            <a:pPr>
              <a:defRPr/>
            </a:pPr>
            <a:fld id="{2FBB73B4-8663-4636-95E7-57174EE36890}"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1772261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1"/>
            <a:ext cx="10363200" cy="1362075"/>
          </a:xfrm>
        </p:spPr>
        <p:txBody>
          <a:bodyPr anchor="t"/>
          <a:lstStyle>
            <a:lvl1pPr algn="l">
              <a:defRPr sz="4000" b="1" cap="all"/>
            </a:lvl1pPr>
          </a:lstStyle>
          <a:p>
            <a:r>
              <a:rPr lang="uk-UA" smtClean="0"/>
              <a:t>Зразок заголовка</a:t>
            </a:r>
            <a:endParaRPr lang="uk-UA"/>
          </a:p>
        </p:txBody>
      </p:sp>
      <p:sp>
        <p:nvSpPr>
          <p:cNvPr id="3" name="Місце для тексту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lvl1pPr>
              <a:defRPr/>
            </a:lvl1pPr>
          </a:lstStyle>
          <a:p>
            <a:pPr>
              <a:defRPr/>
            </a:pPr>
            <a:fld id="{D5660BFC-911B-46B8-A680-374A79533C51}" type="datetimeFigureOut">
              <a:rPr lang="uk-UA">
                <a:solidFill>
                  <a:prstClr val="black">
                    <a:tint val="75000"/>
                  </a:prstClr>
                </a:solidFill>
              </a:rPr>
              <a:pPr>
                <a:defRPr/>
              </a:pPr>
              <a:t>26.03.2019</a:t>
            </a:fld>
            <a:endParaRPr lang="uk-UA">
              <a:solidFill>
                <a:prstClr val="black">
                  <a:tint val="75000"/>
                </a:prstClr>
              </a:solidFill>
            </a:endParaRPr>
          </a:p>
        </p:txBody>
      </p:sp>
      <p:sp>
        <p:nvSpPr>
          <p:cNvPr id="5" name="Місце для нижнього колонтитула 4"/>
          <p:cNvSpPr>
            <a:spLocks noGrp="1"/>
          </p:cNvSpPr>
          <p:nvPr>
            <p:ph type="ftr" sz="quarter" idx="11"/>
          </p:nvPr>
        </p:nvSpPr>
        <p:spPr/>
        <p:txBody>
          <a:bodyPr/>
          <a:lstStyle>
            <a:lvl1pPr>
              <a:defRPr/>
            </a:lvl1pPr>
          </a:lstStyle>
          <a:p>
            <a:pPr>
              <a:defRPr/>
            </a:pPr>
            <a:endParaRPr lang="uk-UA">
              <a:solidFill>
                <a:prstClr val="black">
                  <a:tint val="75000"/>
                </a:prstClr>
              </a:solidFill>
            </a:endParaRPr>
          </a:p>
        </p:txBody>
      </p:sp>
      <p:sp>
        <p:nvSpPr>
          <p:cNvPr id="6" name="Місце для номера слайда 5"/>
          <p:cNvSpPr>
            <a:spLocks noGrp="1"/>
          </p:cNvSpPr>
          <p:nvPr>
            <p:ph type="sldNum" sz="quarter" idx="12"/>
          </p:nvPr>
        </p:nvSpPr>
        <p:spPr/>
        <p:txBody>
          <a:bodyPr/>
          <a:lstStyle>
            <a:lvl1pPr>
              <a:defRPr/>
            </a:lvl1pPr>
          </a:lstStyle>
          <a:p>
            <a:pPr>
              <a:defRPr/>
            </a:pPr>
            <a:fld id="{F305FBCC-A829-47BB-8A1C-CDE8F708F298}"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23607656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3"/>
          <p:cNvSpPr>
            <a:spLocks noGrp="1"/>
          </p:cNvSpPr>
          <p:nvPr>
            <p:ph type="dt" sz="half" idx="10"/>
          </p:nvPr>
        </p:nvSpPr>
        <p:spPr/>
        <p:txBody>
          <a:bodyPr/>
          <a:lstStyle>
            <a:lvl1pPr>
              <a:defRPr/>
            </a:lvl1pPr>
          </a:lstStyle>
          <a:p>
            <a:pPr>
              <a:defRPr/>
            </a:pPr>
            <a:fld id="{E2495EAD-477B-414A-9C20-A9D48C6DE843}" type="datetimeFigureOut">
              <a:rPr lang="uk-UA">
                <a:solidFill>
                  <a:prstClr val="black">
                    <a:tint val="75000"/>
                  </a:prstClr>
                </a:solidFill>
              </a:rPr>
              <a:pPr>
                <a:defRPr/>
              </a:pPr>
              <a:t>26.03.2019</a:t>
            </a:fld>
            <a:endParaRPr lang="uk-UA">
              <a:solidFill>
                <a:prstClr val="black">
                  <a:tint val="75000"/>
                </a:prstClr>
              </a:solidFill>
            </a:endParaRPr>
          </a:p>
        </p:txBody>
      </p:sp>
      <p:sp>
        <p:nvSpPr>
          <p:cNvPr id="6" name="Місце для нижнього колонтитула 4"/>
          <p:cNvSpPr>
            <a:spLocks noGrp="1"/>
          </p:cNvSpPr>
          <p:nvPr>
            <p:ph type="ftr" sz="quarter" idx="11"/>
          </p:nvPr>
        </p:nvSpPr>
        <p:spPr/>
        <p:txBody>
          <a:bodyPr/>
          <a:lstStyle>
            <a:lvl1pPr>
              <a:defRPr/>
            </a:lvl1pPr>
          </a:lstStyle>
          <a:p>
            <a:pPr>
              <a:defRPr/>
            </a:pPr>
            <a:endParaRPr lang="uk-UA">
              <a:solidFill>
                <a:prstClr val="black">
                  <a:tint val="75000"/>
                </a:prstClr>
              </a:solidFill>
            </a:endParaRPr>
          </a:p>
        </p:txBody>
      </p:sp>
      <p:sp>
        <p:nvSpPr>
          <p:cNvPr id="7" name="Місце для номера слайда 5"/>
          <p:cNvSpPr>
            <a:spLocks noGrp="1"/>
          </p:cNvSpPr>
          <p:nvPr>
            <p:ph type="sldNum" sz="quarter" idx="12"/>
          </p:nvPr>
        </p:nvSpPr>
        <p:spPr/>
        <p:txBody>
          <a:bodyPr/>
          <a:lstStyle>
            <a:lvl1pPr>
              <a:defRPr/>
            </a:lvl1pPr>
          </a:lstStyle>
          <a:p>
            <a:pPr>
              <a:defRPr/>
            </a:pPr>
            <a:fld id="{B3928B3B-9B1D-43CF-A3B8-AA7ECE30CF95}"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6608805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smtClean="0"/>
              <a:t>Зразок заголовка</a:t>
            </a:r>
            <a:endParaRPr lang="uk-UA"/>
          </a:p>
        </p:txBody>
      </p:sp>
      <p:sp>
        <p:nvSpPr>
          <p:cNvPr id="3" name="Місце для тексту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3"/>
          <p:cNvSpPr>
            <a:spLocks noGrp="1"/>
          </p:cNvSpPr>
          <p:nvPr>
            <p:ph type="dt" sz="half" idx="10"/>
          </p:nvPr>
        </p:nvSpPr>
        <p:spPr/>
        <p:txBody>
          <a:bodyPr/>
          <a:lstStyle>
            <a:lvl1pPr>
              <a:defRPr/>
            </a:lvl1pPr>
          </a:lstStyle>
          <a:p>
            <a:pPr>
              <a:defRPr/>
            </a:pPr>
            <a:fld id="{EAC68E56-D883-49CA-9528-2B6DBCA8AB7B}" type="datetimeFigureOut">
              <a:rPr lang="uk-UA">
                <a:solidFill>
                  <a:prstClr val="black">
                    <a:tint val="75000"/>
                  </a:prstClr>
                </a:solidFill>
              </a:rPr>
              <a:pPr>
                <a:defRPr/>
              </a:pPr>
              <a:t>26.03.2019</a:t>
            </a:fld>
            <a:endParaRPr lang="uk-UA">
              <a:solidFill>
                <a:prstClr val="black">
                  <a:tint val="75000"/>
                </a:prstClr>
              </a:solidFill>
            </a:endParaRPr>
          </a:p>
        </p:txBody>
      </p:sp>
      <p:sp>
        <p:nvSpPr>
          <p:cNvPr id="8" name="Місце для нижнього колонтитула 4"/>
          <p:cNvSpPr>
            <a:spLocks noGrp="1"/>
          </p:cNvSpPr>
          <p:nvPr>
            <p:ph type="ftr" sz="quarter" idx="11"/>
          </p:nvPr>
        </p:nvSpPr>
        <p:spPr/>
        <p:txBody>
          <a:bodyPr/>
          <a:lstStyle>
            <a:lvl1pPr>
              <a:defRPr/>
            </a:lvl1pPr>
          </a:lstStyle>
          <a:p>
            <a:pPr>
              <a:defRPr/>
            </a:pPr>
            <a:endParaRPr lang="uk-UA">
              <a:solidFill>
                <a:prstClr val="black">
                  <a:tint val="75000"/>
                </a:prstClr>
              </a:solidFill>
            </a:endParaRPr>
          </a:p>
        </p:txBody>
      </p:sp>
      <p:sp>
        <p:nvSpPr>
          <p:cNvPr id="9" name="Місце для номера слайда 5"/>
          <p:cNvSpPr>
            <a:spLocks noGrp="1"/>
          </p:cNvSpPr>
          <p:nvPr>
            <p:ph type="sldNum" sz="quarter" idx="12"/>
          </p:nvPr>
        </p:nvSpPr>
        <p:spPr/>
        <p:txBody>
          <a:bodyPr/>
          <a:lstStyle>
            <a:lvl1pPr>
              <a:defRPr/>
            </a:lvl1pPr>
          </a:lstStyle>
          <a:p>
            <a:pPr>
              <a:defRPr/>
            </a:pPr>
            <a:fld id="{9499B095-0ECA-428E-9082-1C041A60C8A5}"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1230308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3"/>
          <p:cNvSpPr>
            <a:spLocks noGrp="1"/>
          </p:cNvSpPr>
          <p:nvPr>
            <p:ph type="dt" sz="half" idx="10"/>
          </p:nvPr>
        </p:nvSpPr>
        <p:spPr/>
        <p:txBody>
          <a:bodyPr/>
          <a:lstStyle>
            <a:lvl1pPr>
              <a:defRPr/>
            </a:lvl1pPr>
          </a:lstStyle>
          <a:p>
            <a:pPr>
              <a:defRPr/>
            </a:pPr>
            <a:fld id="{5EF4C214-5542-4600-B0DD-4B613CA1D5CA}" type="datetimeFigureOut">
              <a:rPr lang="uk-UA">
                <a:solidFill>
                  <a:prstClr val="black">
                    <a:tint val="75000"/>
                  </a:prstClr>
                </a:solidFill>
              </a:rPr>
              <a:pPr>
                <a:defRPr/>
              </a:pPr>
              <a:t>26.03.2019</a:t>
            </a:fld>
            <a:endParaRPr lang="uk-UA">
              <a:solidFill>
                <a:prstClr val="black">
                  <a:tint val="75000"/>
                </a:prstClr>
              </a:solidFill>
            </a:endParaRPr>
          </a:p>
        </p:txBody>
      </p:sp>
      <p:sp>
        <p:nvSpPr>
          <p:cNvPr id="4" name="Місце для нижнього колонтитула 4"/>
          <p:cNvSpPr>
            <a:spLocks noGrp="1"/>
          </p:cNvSpPr>
          <p:nvPr>
            <p:ph type="ftr" sz="quarter" idx="11"/>
          </p:nvPr>
        </p:nvSpPr>
        <p:spPr/>
        <p:txBody>
          <a:bodyPr/>
          <a:lstStyle>
            <a:lvl1pPr>
              <a:defRPr/>
            </a:lvl1pPr>
          </a:lstStyle>
          <a:p>
            <a:pPr>
              <a:defRPr/>
            </a:pPr>
            <a:endParaRPr lang="uk-UA">
              <a:solidFill>
                <a:prstClr val="black">
                  <a:tint val="75000"/>
                </a:prstClr>
              </a:solidFill>
            </a:endParaRPr>
          </a:p>
        </p:txBody>
      </p:sp>
      <p:sp>
        <p:nvSpPr>
          <p:cNvPr id="5" name="Місце для номера слайда 5"/>
          <p:cNvSpPr>
            <a:spLocks noGrp="1"/>
          </p:cNvSpPr>
          <p:nvPr>
            <p:ph type="sldNum" sz="quarter" idx="12"/>
          </p:nvPr>
        </p:nvSpPr>
        <p:spPr/>
        <p:txBody>
          <a:bodyPr/>
          <a:lstStyle>
            <a:lvl1pPr>
              <a:defRPr/>
            </a:lvl1pPr>
          </a:lstStyle>
          <a:p>
            <a:pPr>
              <a:defRPr/>
            </a:pPr>
            <a:fld id="{5F04026E-F478-43FB-9FE4-285A4A3CB520}"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32371073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3"/>
          <p:cNvSpPr>
            <a:spLocks noGrp="1"/>
          </p:cNvSpPr>
          <p:nvPr>
            <p:ph type="dt" sz="half" idx="10"/>
          </p:nvPr>
        </p:nvSpPr>
        <p:spPr/>
        <p:txBody>
          <a:bodyPr/>
          <a:lstStyle>
            <a:lvl1pPr>
              <a:defRPr/>
            </a:lvl1pPr>
          </a:lstStyle>
          <a:p>
            <a:pPr>
              <a:defRPr/>
            </a:pPr>
            <a:fld id="{26BC1BED-F280-4FCE-9228-3E515E11C5F6}" type="datetimeFigureOut">
              <a:rPr lang="uk-UA">
                <a:solidFill>
                  <a:prstClr val="black">
                    <a:tint val="75000"/>
                  </a:prstClr>
                </a:solidFill>
              </a:rPr>
              <a:pPr>
                <a:defRPr/>
              </a:pPr>
              <a:t>26.03.2019</a:t>
            </a:fld>
            <a:endParaRPr lang="uk-UA">
              <a:solidFill>
                <a:prstClr val="black">
                  <a:tint val="75000"/>
                </a:prstClr>
              </a:solidFill>
            </a:endParaRPr>
          </a:p>
        </p:txBody>
      </p:sp>
      <p:sp>
        <p:nvSpPr>
          <p:cNvPr id="3" name="Місце для нижнього колонтитула 4"/>
          <p:cNvSpPr>
            <a:spLocks noGrp="1"/>
          </p:cNvSpPr>
          <p:nvPr>
            <p:ph type="ftr" sz="quarter" idx="11"/>
          </p:nvPr>
        </p:nvSpPr>
        <p:spPr/>
        <p:txBody>
          <a:bodyPr/>
          <a:lstStyle>
            <a:lvl1pPr>
              <a:defRPr/>
            </a:lvl1pPr>
          </a:lstStyle>
          <a:p>
            <a:pPr>
              <a:defRPr/>
            </a:pPr>
            <a:endParaRPr lang="uk-UA">
              <a:solidFill>
                <a:prstClr val="black">
                  <a:tint val="75000"/>
                </a:prstClr>
              </a:solidFill>
            </a:endParaRPr>
          </a:p>
        </p:txBody>
      </p:sp>
      <p:sp>
        <p:nvSpPr>
          <p:cNvPr id="4" name="Місце для номера слайда 5"/>
          <p:cNvSpPr>
            <a:spLocks noGrp="1"/>
          </p:cNvSpPr>
          <p:nvPr>
            <p:ph type="sldNum" sz="quarter" idx="12"/>
          </p:nvPr>
        </p:nvSpPr>
        <p:spPr/>
        <p:txBody>
          <a:bodyPr/>
          <a:lstStyle>
            <a:lvl1pPr>
              <a:defRPr/>
            </a:lvl1pPr>
          </a:lstStyle>
          <a:p>
            <a:pPr>
              <a:defRPr/>
            </a:pPr>
            <a:fld id="{D58292B2-5297-41AA-AF99-13859A4EB628}"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1899100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anchor="b"/>
          <a:lstStyle>
            <a:lvl1pPr algn="l">
              <a:defRPr sz="2000" b="1"/>
            </a:lvl1pPr>
          </a:lstStyle>
          <a:p>
            <a:r>
              <a:rPr lang="uk-UA" smtClean="0"/>
              <a:t>Зразок заголовка</a:t>
            </a:r>
            <a:endParaRPr lang="uk-UA"/>
          </a:p>
        </p:txBody>
      </p:sp>
      <p:sp>
        <p:nvSpPr>
          <p:cNvPr id="3" name="Місце для вмісту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3"/>
          <p:cNvSpPr>
            <a:spLocks noGrp="1"/>
          </p:cNvSpPr>
          <p:nvPr>
            <p:ph type="dt" sz="half" idx="10"/>
          </p:nvPr>
        </p:nvSpPr>
        <p:spPr/>
        <p:txBody>
          <a:bodyPr/>
          <a:lstStyle>
            <a:lvl1pPr>
              <a:defRPr/>
            </a:lvl1pPr>
          </a:lstStyle>
          <a:p>
            <a:pPr>
              <a:defRPr/>
            </a:pPr>
            <a:fld id="{EDE688DF-46C1-45E6-B7EF-518FD3B6BBBF}" type="datetimeFigureOut">
              <a:rPr lang="uk-UA">
                <a:solidFill>
                  <a:prstClr val="black">
                    <a:tint val="75000"/>
                  </a:prstClr>
                </a:solidFill>
              </a:rPr>
              <a:pPr>
                <a:defRPr/>
              </a:pPr>
              <a:t>26.03.2019</a:t>
            </a:fld>
            <a:endParaRPr lang="uk-UA">
              <a:solidFill>
                <a:prstClr val="black">
                  <a:tint val="75000"/>
                </a:prstClr>
              </a:solidFill>
            </a:endParaRPr>
          </a:p>
        </p:txBody>
      </p:sp>
      <p:sp>
        <p:nvSpPr>
          <p:cNvPr id="6" name="Місце для нижнього колонтитула 4"/>
          <p:cNvSpPr>
            <a:spLocks noGrp="1"/>
          </p:cNvSpPr>
          <p:nvPr>
            <p:ph type="ftr" sz="quarter" idx="11"/>
          </p:nvPr>
        </p:nvSpPr>
        <p:spPr/>
        <p:txBody>
          <a:bodyPr/>
          <a:lstStyle>
            <a:lvl1pPr>
              <a:defRPr/>
            </a:lvl1pPr>
          </a:lstStyle>
          <a:p>
            <a:pPr>
              <a:defRPr/>
            </a:pPr>
            <a:endParaRPr lang="uk-UA">
              <a:solidFill>
                <a:prstClr val="black">
                  <a:tint val="75000"/>
                </a:prstClr>
              </a:solidFill>
            </a:endParaRPr>
          </a:p>
        </p:txBody>
      </p:sp>
      <p:sp>
        <p:nvSpPr>
          <p:cNvPr id="7" name="Місце для номера слайда 5"/>
          <p:cNvSpPr>
            <a:spLocks noGrp="1"/>
          </p:cNvSpPr>
          <p:nvPr>
            <p:ph type="sldNum" sz="quarter" idx="12"/>
          </p:nvPr>
        </p:nvSpPr>
        <p:spPr/>
        <p:txBody>
          <a:bodyPr/>
          <a:lstStyle>
            <a:lvl1pPr>
              <a:defRPr/>
            </a:lvl1pPr>
          </a:lstStyle>
          <a:p>
            <a:pPr>
              <a:defRPr/>
            </a:pPr>
            <a:fld id="{B0BD76C3-9118-4673-8E80-E805FD77166B}"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620343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549B4C74-376D-43AB-8F6A-D7E4C2535910}" type="datetimeFigureOut">
              <a:rPr lang="uk-UA" smtClean="0"/>
              <a:t>26.03.2019</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5B3B2CC1-6B39-4FB5-88FB-66084FA1DA60}" type="slidenum">
              <a:rPr lang="uk-UA" smtClean="0"/>
              <a:t>‹№›</a:t>
            </a:fld>
            <a:endParaRPr lang="uk-UA"/>
          </a:p>
        </p:txBody>
      </p:sp>
    </p:spTree>
    <p:extLst>
      <p:ext uri="{BB962C8B-B14F-4D97-AF65-F5344CB8AC3E}">
        <p14:creationId xmlns:p14="http://schemas.microsoft.com/office/powerpoint/2010/main" val="10700118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Місце для тексту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3"/>
          <p:cNvSpPr>
            <a:spLocks noGrp="1"/>
          </p:cNvSpPr>
          <p:nvPr>
            <p:ph type="dt" sz="half" idx="10"/>
          </p:nvPr>
        </p:nvSpPr>
        <p:spPr/>
        <p:txBody>
          <a:bodyPr/>
          <a:lstStyle>
            <a:lvl1pPr>
              <a:defRPr/>
            </a:lvl1pPr>
          </a:lstStyle>
          <a:p>
            <a:pPr>
              <a:defRPr/>
            </a:pPr>
            <a:fld id="{E0794F67-8CD4-4624-922F-AA49393760C3}" type="datetimeFigureOut">
              <a:rPr lang="uk-UA">
                <a:solidFill>
                  <a:prstClr val="black">
                    <a:tint val="75000"/>
                  </a:prstClr>
                </a:solidFill>
              </a:rPr>
              <a:pPr>
                <a:defRPr/>
              </a:pPr>
              <a:t>26.03.2019</a:t>
            </a:fld>
            <a:endParaRPr lang="uk-UA">
              <a:solidFill>
                <a:prstClr val="black">
                  <a:tint val="75000"/>
                </a:prstClr>
              </a:solidFill>
            </a:endParaRPr>
          </a:p>
        </p:txBody>
      </p:sp>
      <p:sp>
        <p:nvSpPr>
          <p:cNvPr id="6" name="Місце для нижнього колонтитула 4"/>
          <p:cNvSpPr>
            <a:spLocks noGrp="1"/>
          </p:cNvSpPr>
          <p:nvPr>
            <p:ph type="ftr" sz="quarter" idx="11"/>
          </p:nvPr>
        </p:nvSpPr>
        <p:spPr/>
        <p:txBody>
          <a:bodyPr/>
          <a:lstStyle>
            <a:lvl1pPr>
              <a:defRPr/>
            </a:lvl1pPr>
          </a:lstStyle>
          <a:p>
            <a:pPr>
              <a:defRPr/>
            </a:pPr>
            <a:endParaRPr lang="uk-UA">
              <a:solidFill>
                <a:prstClr val="black">
                  <a:tint val="75000"/>
                </a:prstClr>
              </a:solidFill>
            </a:endParaRPr>
          </a:p>
        </p:txBody>
      </p:sp>
      <p:sp>
        <p:nvSpPr>
          <p:cNvPr id="7" name="Місце для номера слайда 5"/>
          <p:cNvSpPr>
            <a:spLocks noGrp="1"/>
          </p:cNvSpPr>
          <p:nvPr>
            <p:ph type="sldNum" sz="quarter" idx="12"/>
          </p:nvPr>
        </p:nvSpPr>
        <p:spPr/>
        <p:txBody>
          <a:bodyPr/>
          <a:lstStyle>
            <a:lvl1pPr>
              <a:defRPr/>
            </a:lvl1pPr>
          </a:lstStyle>
          <a:p>
            <a:pPr>
              <a:defRPr/>
            </a:pPr>
            <a:fld id="{A136CC07-5B95-4B7D-9FEA-767F7316CF62}"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7186414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pPr>
              <a:defRPr/>
            </a:pPr>
            <a:fld id="{F0DB3364-2114-4A7C-A694-072E83C89A30}" type="datetimeFigureOut">
              <a:rPr lang="uk-UA">
                <a:solidFill>
                  <a:prstClr val="black">
                    <a:tint val="75000"/>
                  </a:prstClr>
                </a:solidFill>
              </a:rPr>
              <a:pPr>
                <a:defRPr/>
              </a:pPr>
              <a:t>26.03.2019</a:t>
            </a:fld>
            <a:endParaRPr lang="uk-UA">
              <a:solidFill>
                <a:prstClr val="black">
                  <a:tint val="75000"/>
                </a:prstClr>
              </a:solidFill>
            </a:endParaRPr>
          </a:p>
        </p:txBody>
      </p:sp>
      <p:sp>
        <p:nvSpPr>
          <p:cNvPr id="5" name="Місце для нижнього колонтитула 4"/>
          <p:cNvSpPr>
            <a:spLocks noGrp="1"/>
          </p:cNvSpPr>
          <p:nvPr>
            <p:ph type="ftr" sz="quarter" idx="11"/>
          </p:nvPr>
        </p:nvSpPr>
        <p:spPr/>
        <p:txBody>
          <a:bodyPr/>
          <a:lstStyle>
            <a:lvl1pPr>
              <a:defRPr/>
            </a:lvl1pPr>
          </a:lstStyle>
          <a:p>
            <a:pPr>
              <a:defRPr/>
            </a:pPr>
            <a:endParaRPr lang="uk-UA">
              <a:solidFill>
                <a:prstClr val="black">
                  <a:tint val="75000"/>
                </a:prstClr>
              </a:solidFill>
            </a:endParaRPr>
          </a:p>
        </p:txBody>
      </p:sp>
      <p:sp>
        <p:nvSpPr>
          <p:cNvPr id="6" name="Місце для номера слайда 5"/>
          <p:cNvSpPr>
            <a:spLocks noGrp="1"/>
          </p:cNvSpPr>
          <p:nvPr>
            <p:ph type="sldNum" sz="quarter" idx="12"/>
          </p:nvPr>
        </p:nvSpPr>
        <p:spPr/>
        <p:txBody>
          <a:bodyPr/>
          <a:lstStyle>
            <a:lvl1pPr>
              <a:defRPr/>
            </a:lvl1pPr>
          </a:lstStyle>
          <a:p>
            <a:pPr>
              <a:defRPr/>
            </a:pPr>
            <a:fld id="{FBD9639C-40F2-485F-A96E-6599BDDEBBEB}"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8173187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8839200" y="274639"/>
            <a:ext cx="2743200" cy="5851525"/>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609600" y="274639"/>
            <a:ext cx="8026400" cy="5851525"/>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pPr>
              <a:defRPr/>
            </a:pPr>
            <a:fld id="{5E2F9D33-A900-42FA-A909-0F48E1092281}" type="datetimeFigureOut">
              <a:rPr lang="uk-UA">
                <a:solidFill>
                  <a:prstClr val="black">
                    <a:tint val="75000"/>
                  </a:prstClr>
                </a:solidFill>
              </a:rPr>
              <a:pPr>
                <a:defRPr/>
              </a:pPr>
              <a:t>26.03.2019</a:t>
            </a:fld>
            <a:endParaRPr lang="uk-UA">
              <a:solidFill>
                <a:prstClr val="black">
                  <a:tint val="75000"/>
                </a:prstClr>
              </a:solidFill>
            </a:endParaRPr>
          </a:p>
        </p:txBody>
      </p:sp>
      <p:sp>
        <p:nvSpPr>
          <p:cNvPr id="5" name="Місце для нижнього колонтитула 4"/>
          <p:cNvSpPr>
            <a:spLocks noGrp="1"/>
          </p:cNvSpPr>
          <p:nvPr>
            <p:ph type="ftr" sz="quarter" idx="11"/>
          </p:nvPr>
        </p:nvSpPr>
        <p:spPr/>
        <p:txBody>
          <a:bodyPr/>
          <a:lstStyle>
            <a:lvl1pPr>
              <a:defRPr/>
            </a:lvl1pPr>
          </a:lstStyle>
          <a:p>
            <a:pPr>
              <a:defRPr/>
            </a:pPr>
            <a:endParaRPr lang="uk-UA">
              <a:solidFill>
                <a:prstClr val="black">
                  <a:tint val="75000"/>
                </a:prstClr>
              </a:solidFill>
            </a:endParaRPr>
          </a:p>
        </p:txBody>
      </p:sp>
      <p:sp>
        <p:nvSpPr>
          <p:cNvPr id="6" name="Місце для номера слайда 5"/>
          <p:cNvSpPr>
            <a:spLocks noGrp="1"/>
          </p:cNvSpPr>
          <p:nvPr>
            <p:ph type="sldNum" sz="quarter" idx="12"/>
          </p:nvPr>
        </p:nvSpPr>
        <p:spPr/>
        <p:txBody>
          <a:bodyPr/>
          <a:lstStyle>
            <a:lvl1pPr>
              <a:defRPr/>
            </a:lvl1pPr>
          </a:lstStyle>
          <a:p>
            <a:pPr>
              <a:defRPr/>
            </a:pPr>
            <a:fld id="{E0F218E5-D22F-4DFE-A075-C411B12C43CF}"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1885704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uk-UA" smtClean="0"/>
              <a:t>Зразок заголовка</a:t>
            </a:r>
            <a:endParaRPr lang="uk-UA"/>
          </a:p>
        </p:txBody>
      </p:sp>
      <p:sp>
        <p:nvSpPr>
          <p:cNvPr id="3" name="Місце для тексту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p>
            <a:fld id="{549B4C74-376D-43AB-8F6A-D7E4C2535910}" type="datetimeFigureOut">
              <a:rPr lang="uk-UA" smtClean="0"/>
              <a:t>26.03.2019</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5B3B2CC1-6B39-4FB5-88FB-66084FA1DA60}" type="slidenum">
              <a:rPr lang="uk-UA" smtClean="0"/>
              <a:t>‹№›</a:t>
            </a:fld>
            <a:endParaRPr lang="uk-UA"/>
          </a:p>
        </p:txBody>
      </p:sp>
    </p:spTree>
    <p:extLst>
      <p:ext uri="{BB962C8B-B14F-4D97-AF65-F5344CB8AC3E}">
        <p14:creationId xmlns:p14="http://schemas.microsoft.com/office/powerpoint/2010/main" val="3522104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838200" y="1825625"/>
            <a:ext cx="5181600" cy="4351338"/>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6172200" y="1825625"/>
            <a:ext cx="5181600" cy="4351338"/>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4"/>
          <p:cNvSpPr>
            <a:spLocks noGrp="1"/>
          </p:cNvSpPr>
          <p:nvPr>
            <p:ph type="dt" sz="half" idx="10"/>
          </p:nvPr>
        </p:nvSpPr>
        <p:spPr/>
        <p:txBody>
          <a:bodyPr/>
          <a:lstStyle/>
          <a:p>
            <a:fld id="{549B4C74-376D-43AB-8F6A-D7E4C2535910}" type="datetimeFigureOut">
              <a:rPr lang="uk-UA" smtClean="0"/>
              <a:t>26.03.2019</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5B3B2CC1-6B39-4FB5-88FB-66084FA1DA60}" type="slidenum">
              <a:rPr lang="uk-UA" smtClean="0"/>
              <a:t>‹№›</a:t>
            </a:fld>
            <a:endParaRPr lang="uk-UA"/>
          </a:p>
        </p:txBody>
      </p:sp>
    </p:spTree>
    <p:extLst>
      <p:ext uri="{BB962C8B-B14F-4D97-AF65-F5344CB8AC3E}">
        <p14:creationId xmlns:p14="http://schemas.microsoft.com/office/powerpoint/2010/main" val="31228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uk-UA" smtClean="0"/>
              <a:t>Зразок заголовка</a:t>
            </a:r>
            <a:endParaRPr lang="uk-UA"/>
          </a:p>
        </p:txBody>
      </p:sp>
      <p:sp>
        <p:nvSpPr>
          <p:cNvPr id="3" name="Місце для тексту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839788" y="2505075"/>
            <a:ext cx="5157787" cy="3684588"/>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6172200" y="2505075"/>
            <a:ext cx="5183188" cy="3684588"/>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6"/>
          <p:cNvSpPr>
            <a:spLocks noGrp="1"/>
          </p:cNvSpPr>
          <p:nvPr>
            <p:ph type="dt" sz="half" idx="10"/>
          </p:nvPr>
        </p:nvSpPr>
        <p:spPr/>
        <p:txBody>
          <a:bodyPr/>
          <a:lstStyle/>
          <a:p>
            <a:fld id="{549B4C74-376D-43AB-8F6A-D7E4C2535910}" type="datetimeFigureOut">
              <a:rPr lang="uk-UA" smtClean="0"/>
              <a:t>26.03.2019</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5B3B2CC1-6B39-4FB5-88FB-66084FA1DA60}" type="slidenum">
              <a:rPr lang="uk-UA" smtClean="0"/>
              <a:t>‹№›</a:t>
            </a:fld>
            <a:endParaRPr lang="uk-UA"/>
          </a:p>
        </p:txBody>
      </p:sp>
    </p:spTree>
    <p:extLst>
      <p:ext uri="{BB962C8B-B14F-4D97-AF65-F5344CB8AC3E}">
        <p14:creationId xmlns:p14="http://schemas.microsoft.com/office/powerpoint/2010/main" val="4039027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2"/>
          <p:cNvSpPr>
            <a:spLocks noGrp="1"/>
          </p:cNvSpPr>
          <p:nvPr>
            <p:ph type="dt" sz="half" idx="10"/>
          </p:nvPr>
        </p:nvSpPr>
        <p:spPr/>
        <p:txBody>
          <a:bodyPr/>
          <a:lstStyle/>
          <a:p>
            <a:fld id="{549B4C74-376D-43AB-8F6A-D7E4C2535910}" type="datetimeFigureOut">
              <a:rPr lang="uk-UA" smtClean="0"/>
              <a:t>26.03.2019</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5B3B2CC1-6B39-4FB5-88FB-66084FA1DA60}" type="slidenum">
              <a:rPr lang="uk-UA" smtClean="0"/>
              <a:t>‹№›</a:t>
            </a:fld>
            <a:endParaRPr lang="uk-UA"/>
          </a:p>
        </p:txBody>
      </p:sp>
    </p:spTree>
    <p:extLst>
      <p:ext uri="{BB962C8B-B14F-4D97-AF65-F5344CB8AC3E}">
        <p14:creationId xmlns:p14="http://schemas.microsoft.com/office/powerpoint/2010/main" val="3165623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549B4C74-376D-43AB-8F6A-D7E4C2535910}" type="datetimeFigureOut">
              <a:rPr lang="uk-UA" smtClean="0"/>
              <a:t>26.03.2019</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5B3B2CC1-6B39-4FB5-88FB-66084FA1DA60}" type="slidenum">
              <a:rPr lang="uk-UA" smtClean="0"/>
              <a:t>‹№›</a:t>
            </a:fld>
            <a:endParaRPr lang="uk-UA"/>
          </a:p>
        </p:txBody>
      </p:sp>
    </p:spTree>
    <p:extLst>
      <p:ext uri="{BB962C8B-B14F-4D97-AF65-F5344CB8AC3E}">
        <p14:creationId xmlns:p14="http://schemas.microsoft.com/office/powerpoint/2010/main" val="3483955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uk-UA" smtClean="0"/>
              <a:t>Зразок заголовка</a:t>
            </a:r>
            <a:endParaRPr lang="uk-UA"/>
          </a:p>
        </p:txBody>
      </p:sp>
      <p:sp>
        <p:nvSpPr>
          <p:cNvPr id="3" name="Місце для вмісту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549B4C74-376D-43AB-8F6A-D7E4C2535910}" type="datetimeFigureOut">
              <a:rPr lang="uk-UA" smtClean="0"/>
              <a:t>26.03.2019</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5B3B2CC1-6B39-4FB5-88FB-66084FA1DA60}" type="slidenum">
              <a:rPr lang="uk-UA" smtClean="0"/>
              <a:t>‹№›</a:t>
            </a:fld>
            <a:endParaRPr lang="uk-UA"/>
          </a:p>
        </p:txBody>
      </p:sp>
    </p:spTree>
    <p:extLst>
      <p:ext uri="{BB962C8B-B14F-4D97-AF65-F5344CB8AC3E}">
        <p14:creationId xmlns:p14="http://schemas.microsoft.com/office/powerpoint/2010/main" val="2600210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549B4C74-376D-43AB-8F6A-D7E4C2535910}" type="datetimeFigureOut">
              <a:rPr lang="uk-UA" smtClean="0"/>
              <a:t>26.03.2019</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5B3B2CC1-6B39-4FB5-88FB-66084FA1DA60}" type="slidenum">
              <a:rPr lang="uk-UA" smtClean="0"/>
              <a:t>‹№›</a:t>
            </a:fld>
            <a:endParaRPr lang="uk-UA"/>
          </a:p>
        </p:txBody>
      </p:sp>
    </p:spTree>
    <p:extLst>
      <p:ext uri="{BB962C8B-B14F-4D97-AF65-F5344CB8AC3E}">
        <p14:creationId xmlns:p14="http://schemas.microsoft.com/office/powerpoint/2010/main" val="3581672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smtClean="0"/>
              <a:t>Зразок заголовка</a:t>
            </a:r>
            <a:endParaRPr lang="uk-UA"/>
          </a:p>
        </p:txBody>
      </p:sp>
      <p:sp>
        <p:nvSpPr>
          <p:cNvPr id="3" name="Місце для тексту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B4C74-376D-43AB-8F6A-D7E4C2535910}" type="datetimeFigureOut">
              <a:rPr lang="uk-UA" smtClean="0"/>
              <a:t>26.03.2019</a:t>
            </a:fld>
            <a:endParaRPr lang="uk-UA"/>
          </a:p>
        </p:txBody>
      </p:sp>
      <p:sp>
        <p:nvSpPr>
          <p:cNvPr id="5" name="Місце для нижнього колонтитула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3B2CC1-6B39-4FB5-88FB-66084FA1DA60}" type="slidenum">
              <a:rPr lang="uk-UA" smtClean="0"/>
              <a:t>‹№›</a:t>
            </a:fld>
            <a:endParaRPr lang="uk-UA"/>
          </a:p>
        </p:txBody>
      </p:sp>
    </p:spTree>
    <p:extLst>
      <p:ext uri="{BB962C8B-B14F-4D97-AF65-F5344CB8AC3E}">
        <p14:creationId xmlns:p14="http://schemas.microsoft.com/office/powerpoint/2010/main" val="4076028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Місце для заголовка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uk-UA" smtClean="0"/>
              <a:t>Зразок заголовка</a:t>
            </a:r>
          </a:p>
        </p:txBody>
      </p:sp>
      <p:sp>
        <p:nvSpPr>
          <p:cNvPr id="1027" name="Місце для тексту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p>
        </p:txBody>
      </p:sp>
      <p:sp>
        <p:nvSpPr>
          <p:cNvPr id="4" name="Місце для дати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774FC090-39A7-422B-A72A-E44AFA680EE7}" type="datetimeFigureOut">
              <a:rPr lang="uk-UA">
                <a:solidFill>
                  <a:prstClr val="black">
                    <a:tint val="75000"/>
                  </a:prstClr>
                </a:solidFill>
              </a:rPr>
              <a:pPr>
                <a:defRPr/>
              </a:pPr>
              <a:t>26.03.2019</a:t>
            </a:fld>
            <a:endParaRPr lang="uk-UA">
              <a:solidFill>
                <a:prstClr val="black">
                  <a:tint val="75000"/>
                </a:prstClr>
              </a:solidFill>
            </a:endParaRPr>
          </a:p>
        </p:txBody>
      </p:sp>
      <p:sp>
        <p:nvSpPr>
          <p:cNvPr id="5" name="Місце для нижнього колонтитула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uk-UA">
              <a:solidFill>
                <a:prstClr val="black">
                  <a:tint val="75000"/>
                </a:prstClr>
              </a:solidFill>
            </a:endParaRPr>
          </a:p>
        </p:txBody>
      </p:sp>
      <p:sp>
        <p:nvSpPr>
          <p:cNvPr id="6" name="Місце для номера слайда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B953E9A-F9CC-4C3A-B086-CB400BDDDD55}" type="slidenum">
              <a:rPr lang="uk-UA">
                <a:solidFill>
                  <a:prstClr val="black">
                    <a:tint val="75000"/>
                  </a:prstClr>
                </a:solidFill>
              </a:rPr>
              <a:pPr>
                <a:defRPr/>
              </a:pPr>
              <a:t>‹№›</a:t>
            </a:fld>
            <a:endParaRPr lang="uk-UA">
              <a:solidFill>
                <a:prstClr val="black">
                  <a:tint val="75000"/>
                </a:prstClr>
              </a:solidFill>
            </a:endParaRPr>
          </a:p>
        </p:txBody>
      </p:sp>
    </p:spTree>
    <p:extLst>
      <p:ext uri="{BB962C8B-B14F-4D97-AF65-F5344CB8AC3E}">
        <p14:creationId xmlns:p14="http://schemas.microsoft.com/office/powerpoint/2010/main" val="34214389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crprogram.16mb.com/des-t31.html"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wmf"/></Relationships>
</file>

<file path=ppt/slides/_rels/slide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uk.wikipedia.org/wiki/%D0%A1%D0%B8%D0%BC%D0%B2%D0%BE%D0%BB" TargetMode="External"/><Relationship Id="rId2" Type="http://schemas.openxmlformats.org/officeDocument/2006/relationships/hyperlink" Target="https://uk.wikipedia.org/wiki/%D0%A1%D0%B8%D0%BC%D0%B5%D1%82%D1%80%D0%B8%D1%87%D0%BD%D0%B8%D0%B9_%D1%88%D0%B8%D1%84%D1%80" TargetMode="External"/><Relationship Id="rId1" Type="http://schemas.openxmlformats.org/officeDocument/2006/relationships/slideLayout" Target="../slideLayouts/slideLayout2.xml"/><Relationship Id="rId4" Type="http://schemas.openxmlformats.org/officeDocument/2006/relationships/hyperlink" Target="https://uk.wikipedia.org/wiki/%D0%92%D1%96%D0%B4%D0%BA%D1%80%D0%B8%D1%82%D0%B8%D0%B9_%D1%82%D0%B5%D0%BA%D1%81%D1%82"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s://uk.wikipedia.org/wiki/%D0%A0%D0%BE%D0%BD%D0%B0%D0%BB%D1%8C%D0%B4_%D0%A0%D1%96%D0%B2%D0%B5%D1%81%D1%82" TargetMode="External"/><Relationship Id="rId2" Type="http://schemas.openxmlformats.org/officeDocument/2006/relationships/hyperlink" Target="https://uk.wikipedia.org/wiki/%D0%A5%D0%B5%D1%88%D1%83%D0%B2%D0%B0%D0%BB%D1%8C%D0%BD%D0%B0_%D1%84%D1%83%D0%BD%D0%BA%D1%86%D1%96%D1%8F" TargetMode="External"/><Relationship Id="rId1" Type="http://schemas.openxmlformats.org/officeDocument/2006/relationships/slideLayout" Target="../slideLayouts/slideLayout2.xml"/><Relationship Id="rId4" Type="http://schemas.openxmlformats.org/officeDocument/2006/relationships/hyperlink" Target="https://uk.wikipedia.org/wiki/1991"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http://www.intuit.ru/img/symbols/oplus.gif" TargetMode="External"/><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я 1"/>
          <p:cNvGraphicFramePr>
            <a:graphicFrameLocks noGrp="1"/>
          </p:cNvGraphicFramePr>
          <p:nvPr>
            <p:extLst>
              <p:ext uri="{D42A27DB-BD31-4B8C-83A1-F6EECF244321}">
                <p14:modId xmlns:p14="http://schemas.microsoft.com/office/powerpoint/2010/main" val="4252187202"/>
              </p:ext>
            </p:extLst>
          </p:nvPr>
        </p:nvGraphicFramePr>
        <p:xfrm>
          <a:off x="2063552" y="260649"/>
          <a:ext cx="7920880" cy="5943072"/>
        </p:xfrm>
        <a:graphic>
          <a:graphicData uri="http://schemas.openxmlformats.org/drawingml/2006/table">
            <a:tbl>
              <a:tblPr firstRow="1" bandRow="1">
                <a:tableStyleId>{2D5ABB26-0587-4C30-8999-92F81FD0307C}</a:tableStyleId>
              </a:tblPr>
              <a:tblGrid>
                <a:gridCol w="7920880"/>
              </a:tblGrid>
              <a:tr h="1800200">
                <a:tc>
                  <a:txBody>
                    <a:bodyPr/>
                    <a:lstStyle/>
                    <a:p>
                      <a:pPr algn="ctr"/>
                      <a:r>
                        <a:rPr kumimoji="0" lang="uk-UA" sz="2400" u="none" strike="noStrike" kern="1200" cap="none" spc="0" normalizeH="0" baseline="0" noProof="0" dirty="0" smtClean="0">
                          <a:ln>
                            <a:noFill/>
                          </a:ln>
                          <a:effectLst/>
                          <a:uLnTx/>
                          <a:uFillTx/>
                        </a:rPr>
                        <a:t>ДЕРЖАВНИЙ ВИЩИЙ НАВЧАЛЬНИЙ ЗАКЛАД «ПРИКАРПАТСЬКИЙ НАЦІОНАЛЬНИЙ УНІВЕРСИТЕТ </a:t>
                      </a:r>
                      <a:br>
                        <a:rPr kumimoji="0" lang="uk-UA" sz="2400" u="none" strike="noStrike" kern="1200" cap="none" spc="0" normalizeH="0" baseline="0" noProof="0" dirty="0" smtClean="0">
                          <a:ln>
                            <a:noFill/>
                          </a:ln>
                          <a:effectLst/>
                          <a:uLnTx/>
                          <a:uFillTx/>
                        </a:rPr>
                      </a:br>
                      <a:r>
                        <a:rPr kumimoji="0" lang="uk-UA" sz="2400" u="none" strike="noStrike" kern="1200" cap="none" spc="0" normalizeH="0" baseline="0" noProof="0" dirty="0" smtClean="0">
                          <a:ln>
                            <a:noFill/>
                          </a:ln>
                          <a:effectLst/>
                          <a:uLnTx/>
                          <a:uFillTx/>
                        </a:rPr>
                        <a:t>ІМЕНІ ВАСИЛЯ СТЕФАНИКА»</a:t>
                      </a:r>
                      <a:br>
                        <a:rPr kumimoji="0" lang="uk-UA" sz="2400" u="none" strike="noStrike" kern="1200" cap="none" spc="0" normalizeH="0" baseline="0" noProof="0" dirty="0" smtClean="0">
                          <a:ln>
                            <a:noFill/>
                          </a:ln>
                          <a:effectLst/>
                          <a:uLnTx/>
                          <a:uFillTx/>
                        </a:rPr>
                      </a:br>
                      <a:endParaRPr lang="uk-UA" dirty="0"/>
                    </a:p>
                  </a:txBody>
                  <a:tcPr/>
                </a:tc>
              </a:tr>
              <a:tr h="728022">
                <a:tc>
                  <a:txBody>
                    <a:bodyPr/>
                    <a:lstStyle/>
                    <a:p>
                      <a:pPr algn="r"/>
                      <a:r>
                        <a:rPr lang="uk-UA" sz="1800" noProof="0" dirty="0" smtClean="0"/>
                        <a:t>Кафедра комп’ютерних наук та інформаційних систем</a:t>
                      </a:r>
                      <a:br>
                        <a:rPr lang="uk-UA" sz="1800" noProof="0" dirty="0" smtClean="0"/>
                      </a:br>
                      <a:endParaRPr lang="uk-UA" noProof="0" dirty="0"/>
                    </a:p>
                  </a:txBody>
                  <a:tcPr/>
                </a:tc>
              </a:tr>
              <a:tr h="1536337">
                <a:tc>
                  <a:txBody>
                    <a:bodyPr/>
                    <a:lstStyle/>
                    <a:p>
                      <a:pPr algn="ctr"/>
                      <a:r>
                        <a:rPr kumimoji="0" lang="uk-UA" sz="2800" u="none" strike="noStrike" kern="1200" cap="none" spc="0" normalizeH="0" baseline="0" noProof="0" dirty="0" smtClean="0">
                          <a:ln>
                            <a:noFill/>
                          </a:ln>
                          <a:effectLst/>
                          <a:uLnTx/>
                          <a:uFillTx/>
                        </a:rPr>
                        <a:t>Предмет:</a:t>
                      </a:r>
                      <a:r>
                        <a:rPr kumimoji="0" lang="uk-UA" sz="1800" u="none" strike="noStrike" kern="1200" cap="none" spc="0" normalizeH="0" baseline="0" noProof="0" dirty="0" smtClean="0">
                          <a:ln>
                            <a:noFill/>
                          </a:ln>
                          <a:effectLst/>
                          <a:uLnTx/>
                          <a:uFillTx/>
                        </a:rPr>
                        <a:t> </a:t>
                      </a:r>
                      <a:r>
                        <a:rPr lang="uk-UA" sz="3600" b="0" i="0" kern="1200" dirty="0" smtClean="0">
                          <a:solidFill>
                            <a:srgbClr val="FF0000"/>
                          </a:solidFill>
                          <a:effectLst/>
                          <a:latin typeface="+mn-lt"/>
                          <a:ea typeface="+mn-ea"/>
                          <a:cs typeface="+mn-cs"/>
                        </a:rPr>
                        <a:t>Безпека </a:t>
                      </a:r>
                      <a:r>
                        <a:rPr lang="uk-UA" sz="3600" b="0" i="0" kern="1200" dirty="0" err="1" smtClean="0">
                          <a:solidFill>
                            <a:srgbClr val="FF0000"/>
                          </a:solidFill>
                          <a:effectLst/>
                          <a:latin typeface="+mn-lt"/>
                          <a:ea typeface="+mn-ea"/>
                          <a:cs typeface="+mn-cs"/>
                        </a:rPr>
                        <a:t>інфотехнологій</a:t>
                      </a:r>
                      <a:endParaRPr kumimoji="0" lang="uk-UA" sz="4400" u="none" strike="noStrike" kern="1200" cap="none" spc="0" normalizeH="0" baseline="0" noProof="0" dirty="0" smtClean="0">
                        <a:ln>
                          <a:noFill/>
                        </a:ln>
                        <a:solidFill>
                          <a:srgbClr val="FF0000"/>
                        </a:solidFill>
                        <a:effectLst/>
                        <a:uLnTx/>
                        <a:uFillTx/>
                      </a:endParaRPr>
                    </a:p>
                    <a:p>
                      <a:pPr algn="ctr"/>
                      <a:r>
                        <a:rPr lang="uk-UA" sz="2000" dirty="0" smtClean="0"/>
                        <a:t>І семестр</a:t>
                      </a:r>
                    </a:p>
                    <a:p>
                      <a:pPr algn="ctr"/>
                      <a:r>
                        <a:rPr lang="uk-UA" sz="2000" dirty="0" smtClean="0"/>
                        <a:t>(конспект лекцій)</a:t>
                      </a:r>
                      <a:r>
                        <a:rPr lang="uk-UA" sz="1800" dirty="0" smtClean="0"/>
                        <a:t> </a:t>
                      </a:r>
                      <a:endParaRPr lang="uk-UA" dirty="0"/>
                    </a:p>
                  </a:txBody>
                  <a:tcPr/>
                </a:tc>
              </a:tr>
              <a:tr h="1238433">
                <a:tc>
                  <a:txBody>
                    <a:bodyPr/>
                    <a:lstStyle/>
                    <a:p>
                      <a:pPr algn="r"/>
                      <a:r>
                        <a:rPr lang="uk-UA" sz="1800" dirty="0" smtClean="0"/>
                        <a:t/>
                      </a:r>
                      <a:br>
                        <a:rPr lang="uk-UA" sz="1800" dirty="0" smtClean="0"/>
                      </a:br>
                      <a:r>
                        <a:rPr lang="uk-UA" sz="1800" dirty="0" smtClean="0"/>
                        <a:t>укладач</a:t>
                      </a:r>
                      <a:r>
                        <a:rPr lang="en-US" sz="1800" dirty="0" smtClean="0"/>
                        <a:t>:</a:t>
                      </a:r>
                      <a:r>
                        <a:rPr lang="uk-UA" sz="1800" dirty="0" smtClean="0"/>
                        <a:t> </a:t>
                      </a:r>
                      <a:r>
                        <a:rPr lang="uk-UA" sz="1800" dirty="0" err="1" smtClean="0"/>
                        <a:t>Гейко</a:t>
                      </a:r>
                      <a:r>
                        <a:rPr lang="en-US" sz="1800" dirty="0" smtClean="0"/>
                        <a:t> </a:t>
                      </a:r>
                      <a:r>
                        <a:rPr lang="ru-RU" sz="1800" dirty="0" smtClean="0"/>
                        <a:t>О.Я.</a:t>
                      </a:r>
                      <a:endParaRPr lang="uk-UA" sz="1800" dirty="0" smtClean="0"/>
                    </a:p>
                    <a:p>
                      <a:endParaRPr lang="uk-UA" dirty="0"/>
                    </a:p>
                  </a:txBody>
                  <a:tcPr/>
                </a:tc>
              </a:tr>
              <a:tr h="637321">
                <a:tc>
                  <a:txBody>
                    <a:bodyPr/>
                    <a:lstStyle/>
                    <a:p>
                      <a:pPr algn="ctr"/>
                      <a:r>
                        <a:rPr lang="uk-UA" sz="1800" kern="1200" dirty="0" smtClean="0">
                          <a:effectLst/>
                        </a:rPr>
                        <a:t>Івано-Франківськ</a:t>
                      </a:r>
                    </a:p>
                    <a:p>
                      <a:pPr algn="ctr"/>
                      <a:r>
                        <a:rPr lang="uk-UA" sz="1800" kern="1200" dirty="0" smtClean="0">
                          <a:effectLst/>
                        </a:rPr>
                        <a:t>2019</a:t>
                      </a:r>
                      <a:endParaRPr lang="uk-UA" dirty="0"/>
                    </a:p>
                  </a:txBody>
                  <a:tcPr/>
                </a:tc>
              </a:tr>
            </a:tbl>
          </a:graphicData>
        </a:graphic>
      </p:graphicFrame>
    </p:spTree>
    <p:extLst>
      <p:ext uri="{BB962C8B-B14F-4D97-AF65-F5344CB8AC3E}">
        <p14:creationId xmlns:p14="http://schemas.microsoft.com/office/powerpoint/2010/main" val="25072172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428251"/>
          </a:xfrm>
        </p:spPr>
        <p:txBody>
          <a:bodyPr>
            <a:normAutofit fontScale="90000"/>
          </a:bodyPr>
          <a:lstStyle/>
          <a:p>
            <a:r>
              <a:rPr lang="uk-UA" sz="3200" b="1" dirty="0" smtClean="0">
                <a:solidFill>
                  <a:schemeClr val="accent1">
                    <a:lumMod val="50000"/>
                  </a:schemeClr>
                </a:solidFill>
              </a:rPr>
              <a:t>Способи захисту</a:t>
            </a:r>
            <a:endParaRPr lang="uk-UA" sz="3200" b="1" dirty="0">
              <a:solidFill>
                <a:schemeClr val="accent1">
                  <a:lumMod val="50000"/>
                </a:schemeClr>
              </a:solidFill>
            </a:endParaRPr>
          </a:p>
        </p:txBody>
      </p:sp>
      <p:graphicFrame>
        <p:nvGraphicFramePr>
          <p:cNvPr id="5" name="Місце для вмісту 4"/>
          <p:cNvGraphicFramePr>
            <a:graphicFrameLocks noGrp="1"/>
          </p:cNvGraphicFramePr>
          <p:nvPr>
            <p:ph idx="1"/>
            <p:extLst>
              <p:ext uri="{D42A27DB-BD31-4B8C-83A1-F6EECF244321}">
                <p14:modId xmlns:p14="http://schemas.microsoft.com/office/powerpoint/2010/main" val="1733794656"/>
              </p:ext>
            </p:extLst>
          </p:nvPr>
        </p:nvGraphicFramePr>
        <p:xfrm>
          <a:off x="838200" y="1048871"/>
          <a:ext cx="10515600" cy="5244353"/>
        </p:xfrm>
        <a:graphic>
          <a:graphicData uri="http://schemas.openxmlformats.org/drawingml/2006/table">
            <a:tbl>
              <a:tblPr firstRow="1" firstCol="1" bandRow="1">
                <a:tableStyleId>{5C22544A-7EE6-4342-B048-85BDC9FD1C3A}</a:tableStyleId>
              </a:tblPr>
              <a:tblGrid>
                <a:gridCol w="2247469"/>
                <a:gridCol w="8268131"/>
              </a:tblGrid>
              <a:tr h="343910">
                <a:tc>
                  <a:txBody>
                    <a:bodyPr/>
                    <a:lstStyle/>
                    <a:p>
                      <a:pPr marL="40005" marR="4445" indent="443230" algn="ctr">
                        <a:lnSpc>
                          <a:spcPct val="115000"/>
                        </a:lnSpc>
                        <a:spcAft>
                          <a:spcPts val="0"/>
                        </a:spcAft>
                      </a:pPr>
                      <a:r>
                        <a:rPr lang="uk-UA" sz="1800" dirty="0">
                          <a:effectLst/>
                        </a:rPr>
                        <a:t>Загрози </a:t>
                      </a:r>
                      <a:endParaRPr lang="uk-UA" sz="2000" dirty="0">
                        <a:solidFill>
                          <a:srgbClr val="000000"/>
                        </a:solidFill>
                        <a:effectLst/>
                        <a:latin typeface="Arial" panose="020B0604020202020204" pitchFamily="34" charset="0"/>
                        <a:ea typeface="Arial" panose="020B0604020202020204" pitchFamily="34" charset="0"/>
                      </a:endParaRPr>
                    </a:p>
                  </a:txBody>
                  <a:tcPr marL="69850" marR="24765" marT="0" marB="0"/>
                </a:tc>
                <a:tc>
                  <a:txBody>
                    <a:bodyPr/>
                    <a:lstStyle/>
                    <a:p>
                      <a:pPr marL="40005" marR="4445" indent="443230" algn="ctr">
                        <a:lnSpc>
                          <a:spcPct val="115000"/>
                        </a:lnSpc>
                        <a:spcAft>
                          <a:spcPts val="0"/>
                        </a:spcAft>
                      </a:pPr>
                      <a:r>
                        <a:rPr lang="uk-UA" sz="1800">
                          <a:effectLst/>
                        </a:rPr>
                        <a:t>Методи боротьби </a:t>
                      </a:r>
                      <a:endParaRPr lang="uk-UA" sz="2000">
                        <a:solidFill>
                          <a:srgbClr val="000000"/>
                        </a:solidFill>
                        <a:effectLst/>
                        <a:latin typeface="Arial" panose="020B0604020202020204" pitchFamily="34" charset="0"/>
                        <a:ea typeface="Arial" panose="020B0604020202020204" pitchFamily="34" charset="0"/>
                      </a:endParaRPr>
                    </a:p>
                  </a:txBody>
                  <a:tcPr marL="69850" marR="24765" marT="0" marB="0"/>
                </a:tc>
              </a:tr>
              <a:tr h="1072460">
                <a:tc>
                  <a:txBody>
                    <a:bodyPr/>
                    <a:lstStyle/>
                    <a:p>
                      <a:pPr marL="39688" marR="8255" indent="-39688" algn="just">
                        <a:lnSpc>
                          <a:spcPct val="115000"/>
                        </a:lnSpc>
                        <a:spcAft>
                          <a:spcPts val="0"/>
                        </a:spcAft>
                      </a:pPr>
                      <a:r>
                        <a:rPr lang="uk-UA" sz="1800" dirty="0">
                          <a:effectLst/>
                        </a:rPr>
                        <a:t>Наслідки стихійних лих і техногенних катастроф </a:t>
                      </a:r>
                      <a:endParaRPr lang="uk-UA" sz="2000" dirty="0">
                        <a:solidFill>
                          <a:srgbClr val="000000"/>
                        </a:solidFill>
                        <a:effectLst/>
                        <a:latin typeface="Arial" panose="020B0604020202020204" pitchFamily="34" charset="0"/>
                        <a:ea typeface="Arial" panose="020B0604020202020204" pitchFamily="34" charset="0"/>
                      </a:endParaRPr>
                    </a:p>
                  </a:txBody>
                  <a:tcPr marL="69850" marR="24765" marT="0" marB="0"/>
                </a:tc>
                <a:tc>
                  <a:txBody>
                    <a:bodyPr/>
                    <a:lstStyle/>
                    <a:p>
                      <a:pPr marL="39688" marR="635" indent="-39688" algn="just">
                        <a:lnSpc>
                          <a:spcPct val="115000"/>
                        </a:lnSpc>
                        <a:spcAft>
                          <a:spcPts val="0"/>
                        </a:spcAft>
                      </a:pPr>
                      <a:r>
                        <a:rPr lang="uk-UA" sz="1800" dirty="0">
                          <a:effectLst/>
                        </a:rPr>
                        <a:t>Резервування апаратного забезпечення (дзеркальні файлові та </a:t>
                      </a:r>
                      <a:r>
                        <a:rPr lang="uk-UA" sz="1800" dirty="0" err="1">
                          <a:effectLst/>
                        </a:rPr>
                        <a:t>web</a:t>
                      </a:r>
                      <a:r>
                        <a:rPr lang="uk-UA" sz="1800" dirty="0">
                          <a:effectLst/>
                        </a:rPr>
                        <a:t>-сервери, географічно рознесені); резервні копії інформації </a:t>
                      </a:r>
                      <a:endParaRPr lang="uk-UA" sz="2000" dirty="0">
                        <a:solidFill>
                          <a:srgbClr val="000000"/>
                        </a:solidFill>
                        <a:effectLst/>
                        <a:latin typeface="Arial" panose="020B0604020202020204" pitchFamily="34" charset="0"/>
                        <a:ea typeface="Arial" panose="020B0604020202020204" pitchFamily="34" charset="0"/>
                      </a:endParaRPr>
                    </a:p>
                  </a:txBody>
                  <a:tcPr marL="69850" marR="24765" marT="0" marB="0"/>
                </a:tc>
              </a:tr>
              <a:tr h="1080275">
                <a:tc>
                  <a:txBody>
                    <a:bodyPr/>
                    <a:lstStyle/>
                    <a:p>
                      <a:pPr marL="39688" marR="4445" indent="53975" algn="l">
                        <a:lnSpc>
                          <a:spcPct val="115000"/>
                        </a:lnSpc>
                        <a:spcAft>
                          <a:spcPts val="0"/>
                        </a:spcAft>
                      </a:pPr>
                      <a:r>
                        <a:rPr lang="uk-UA" sz="1800" dirty="0">
                          <a:effectLst/>
                        </a:rPr>
                        <a:t>Відмови обладнання </a:t>
                      </a:r>
                      <a:endParaRPr lang="uk-UA" sz="2000" dirty="0">
                        <a:solidFill>
                          <a:srgbClr val="000000"/>
                        </a:solidFill>
                        <a:effectLst/>
                        <a:latin typeface="Arial" panose="020B0604020202020204" pitchFamily="34" charset="0"/>
                        <a:ea typeface="Arial" panose="020B0604020202020204" pitchFamily="34" charset="0"/>
                      </a:endParaRPr>
                    </a:p>
                  </a:txBody>
                  <a:tcPr marL="69850" marR="24765" marT="0" marB="0"/>
                </a:tc>
                <a:tc>
                  <a:txBody>
                    <a:bodyPr/>
                    <a:lstStyle/>
                    <a:p>
                      <a:pPr marL="39688" marR="4445" indent="-39688" algn="just">
                        <a:lnSpc>
                          <a:spcPct val="115000"/>
                        </a:lnSpc>
                        <a:spcAft>
                          <a:spcPts val="0"/>
                        </a:spcAft>
                      </a:pPr>
                      <a:r>
                        <a:rPr lang="uk-UA" sz="1800" dirty="0">
                          <a:effectLst/>
                        </a:rPr>
                        <a:t>Резервування апаратного забезпечення (з можливістю "гарячої" заміни); резервні копії інформації; вибір надійного постачальника апаратного забезпечення; вчасна профілактика та ремонт апаратного забезпечення </a:t>
                      </a:r>
                      <a:endParaRPr lang="uk-UA" sz="2000" dirty="0">
                        <a:solidFill>
                          <a:srgbClr val="000000"/>
                        </a:solidFill>
                        <a:effectLst/>
                        <a:latin typeface="Arial" panose="020B0604020202020204" pitchFamily="34" charset="0"/>
                        <a:ea typeface="Arial" panose="020B0604020202020204" pitchFamily="34" charset="0"/>
                      </a:endParaRPr>
                    </a:p>
                  </a:txBody>
                  <a:tcPr marL="69850" marR="24765" marT="0" marB="0"/>
                </a:tc>
              </a:tr>
              <a:tr h="1072460">
                <a:tc>
                  <a:txBody>
                    <a:bodyPr/>
                    <a:lstStyle/>
                    <a:p>
                      <a:pPr marL="39688" marR="635" indent="53975" algn="just">
                        <a:lnSpc>
                          <a:spcPct val="115000"/>
                        </a:lnSpc>
                        <a:spcAft>
                          <a:spcPts val="0"/>
                        </a:spcAft>
                      </a:pPr>
                      <a:r>
                        <a:rPr lang="uk-UA" sz="1800" dirty="0">
                          <a:effectLst/>
                        </a:rPr>
                        <a:t>Наслідки помилок проектування системи захисту </a:t>
                      </a:r>
                      <a:endParaRPr lang="uk-UA" sz="2000" dirty="0">
                        <a:solidFill>
                          <a:srgbClr val="000000"/>
                        </a:solidFill>
                        <a:effectLst/>
                        <a:latin typeface="Arial" panose="020B0604020202020204" pitchFamily="34" charset="0"/>
                        <a:ea typeface="Arial" panose="020B0604020202020204" pitchFamily="34" charset="0"/>
                      </a:endParaRPr>
                    </a:p>
                  </a:txBody>
                  <a:tcPr marL="69850" marR="24765" marT="0" marB="0"/>
                </a:tc>
                <a:tc>
                  <a:txBody>
                    <a:bodyPr/>
                    <a:lstStyle/>
                    <a:p>
                      <a:pPr marL="39688" marR="3175" indent="53975" algn="just">
                        <a:lnSpc>
                          <a:spcPct val="115000"/>
                        </a:lnSpc>
                        <a:spcAft>
                          <a:spcPts val="0"/>
                        </a:spcAft>
                      </a:pPr>
                      <a:r>
                        <a:rPr lang="uk-UA" sz="1800" dirty="0">
                          <a:effectLst/>
                        </a:rPr>
                        <a:t>Залучення ліцензованих спеціалістів (ліцензіатів) для побудови та експертизи системи захисту; обов’язкова експертиза проекту; періодичний аудит системи захисту </a:t>
                      </a:r>
                      <a:endParaRPr lang="uk-UA" sz="2000" dirty="0">
                        <a:solidFill>
                          <a:srgbClr val="000000"/>
                        </a:solidFill>
                        <a:effectLst/>
                        <a:latin typeface="Arial" panose="020B0604020202020204" pitchFamily="34" charset="0"/>
                        <a:ea typeface="Arial" panose="020B0604020202020204" pitchFamily="34" charset="0"/>
                      </a:endParaRPr>
                    </a:p>
                  </a:txBody>
                  <a:tcPr marL="69850" marR="24765" marT="0" marB="0"/>
                </a:tc>
              </a:tr>
              <a:tr h="1009579">
                <a:tc>
                  <a:txBody>
                    <a:bodyPr/>
                    <a:lstStyle/>
                    <a:p>
                      <a:pPr marL="40005" marR="4445" indent="443230" algn="l">
                        <a:lnSpc>
                          <a:spcPct val="115000"/>
                        </a:lnSpc>
                        <a:spcAft>
                          <a:spcPts val="0"/>
                        </a:spcAft>
                      </a:pPr>
                      <a:r>
                        <a:rPr lang="uk-UA" sz="1800">
                          <a:effectLst/>
                        </a:rPr>
                        <a:t>Наслідки помилок персоналу </a:t>
                      </a:r>
                      <a:endParaRPr lang="uk-UA" sz="2000">
                        <a:solidFill>
                          <a:srgbClr val="000000"/>
                        </a:solidFill>
                        <a:effectLst/>
                        <a:latin typeface="Arial" panose="020B0604020202020204" pitchFamily="34" charset="0"/>
                        <a:ea typeface="Arial" panose="020B0604020202020204" pitchFamily="34" charset="0"/>
                      </a:endParaRPr>
                    </a:p>
                  </a:txBody>
                  <a:tcPr marL="69850" marR="27940" marT="0" marB="0"/>
                </a:tc>
                <a:tc>
                  <a:txBody>
                    <a:bodyPr/>
                    <a:lstStyle/>
                    <a:p>
                      <a:pPr marL="39688" marR="4445" indent="53975" algn="just">
                        <a:lnSpc>
                          <a:spcPct val="115000"/>
                        </a:lnSpc>
                        <a:spcAft>
                          <a:spcPts val="0"/>
                        </a:spcAft>
                      </a:pPr>
                      <a:r>
                        <a:rPr lang="uk-UA" sz="1800" dirty="0">
                          <a:effectLst/>
                        </a:rPr>
                        <a:t>Ретельне підбирання персоналу; навчання персоналу; створення системи адміністративних стягнень за порушення; створення позитивного мікроклімату в колективі </a:t>
                      </a:r>
                      <a:endParaRPr lang="uk-UA" sz="2000" dirty="0">
                        <a:solidFill>
                          <a:srgbClr val="000000"/>
                        </a:solidFill>
                        <a:effectLst/>
                        <a:latin typeface="Arial" panose="020B0604020202020204" pitchFamily="34" charset="0"/>
                        <a:ea typeface="Arial" panose="020B0604020202020204" pitchFamily="34" charset="0"/>
                      </a:endParaRPr>
                    </a:p>
                  </a:txBody>
                  <a:tcPr marL="69850" marR="27940" marT="0" marB="0"/>
                </a:tc>
              </a:tr>
              <a:tr h="665669">
                <a:tc>
                  <a:txBody>
                    <a:bodyPr/>
                    <a:lstStyle/>
                    <a:p>
                      <a:pPr marL="39688" marR="4445" indent="53975" algn="l">
                        <a:lnSpc>
                          <a:spcPct val="115000"/>
                        </a:lnSpc>
                        <a:spcAft>
                          <a:spcPts val="0"/>
                        </a:spcAft>
                      </a:pPr>
                      <a:r>
                        <a:rPr lang="uk-UA" sz="1800" dirty="0">
                          <a:effectLst/>
                        </a:rPr>
                        <a:t>Навмисні дії порушників </a:t>
                      </a:r>
                      <a:endParaRPr lang="uk-UA" sz="2000" dirty="0">
                        <a:solidFill>
                          <a:srgbClr val="000000"/>
                        </a:solidFill>
                        <a:effectLst/>
                        <a:latin typeface="Arial" panose="020B0604020202020204" pitchFamily="34" charset="0"/>
                        <a:ea typeface="Arial" panose="020B0604020202020204" pitchFamily="34" charset="0"/>
                      </a:endParaRPr>
                    </a:p>
                  </a:txBody>
                  <a:tcPr marL="69850" marR="27940" marT="0" marB="0"/>
                </a:tc>
                <a:tc>
                  <a:txBody>
                    <a:bodyPr/>
                    <a:lstStyle/>
                    <a:p>
                      <a:pPr marL="40005" marR="4445" indent="443230" algn="l">
                        <a:lnSpc>
                          <a:spcPct val="115000"/>
                        </a:lnSpc>
                        <a:spcAft>
                          <a:spcPts val="0"/>
                        </a:spcAft>
                      </a:pPr>
                      <a:r>
                        <a:rPr lang="uk-UA" sz="1800" dirty="0">
                          <a:effectLst/>
                        </a:rPr>
                        <a:t>Залежно від способу </a:t>
                      </a:r>
                      <a:r>
                        <a:rPr lang="uk-UA" sz="1800" dirty="0" smtClean="0">
                          <a:effectLst/>
                        </a:rPr>
                        <a:t>дій</a:t>
                      </a:r>
                      <a:endParaRPr lang="uk-UA" sz="2000" dirty="0">
                        <a:solidFill>
                          <a:srgbClr val="000000"/>
                        </a:solidFill>
                        <a:effectLst/>
                        <a:latin typeface="Arial" panose="020B0604020202020204" pitchFamily="34" charset="0"/>
                        <a:ea typeface="Arial" panose="020B0604020202020204" pitchFamily="34" charset="0"/>
                      </a:endParaRPr>
                    </a:p>
                  </a:txBody>
                  <a:tcPr marL="69850" marR="27940" marT="0" marB="0"/>
                </a:tc>
              </a:tr>
            </a:tbl>
          </a:graphicData>
        </a:graphic>
      </p:graphicFrame>
    </p:spTree>
    <p:extLst>
      <p:ext uri="{BB962C8B-B14F-4D97-AF65-F5344CB8AC3E}">
        <p14:creationId xmlns:p14="http://schemas.microsoft.com/office/powerpoint/2010/main" val="361071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10640"/>
          </a:xfrm>
        </p:spPr>
        <p:txBody>
          <a:bodyPr/>
          <a:lstStyle/>
          <a:p>
            <a:r>
              <a:rPr lang="uk-UA" b="1" dirty="0" smtClean="0">
                <a:solidFill>
                  <a:schemeClr val="accent1">
                    <a:lumMod val="50000"/>
                  </a:schemeClr>
                </a:solidFill>
              </a:rPr>
              <a:t>Основні завдання захисту інформації</a:t>
            </a:r>
            <a:endParaRPr lang="uk-UA" dirty="0"/>
          </a:p>
        </p:txBody>
      </p:sp>
      <p:sp>
        <p:nvSpPr>
          <p:cNvPr id="3" name="Місце для вмісту 2"/>
          <p:cNvSpPr>
            <a:spLocks noGrp="1"/>
          </p:cNvSpPr>
          <p:nvPr>
            <p:ph idx="1"/>
          </p:nvPr>
        </p:nvSpPr>
        <p:spPr>
          <a:xfrm>
            <a:off x="838200" y="1196788"/>
            <a:ext cx="10515600" cy="4980175"/>
          </a:xfrm>
        </p:spPr>
        <p:txBody>
          <a:bodyPr/>
          <a:lstStyle/>
          <a:p>
            <a:pPr marL="0" indent="0">
              <a:buNone/>
            </a:pPr>
            <a:r>
              <a:rPr lang="uk-UA" b="1" i="1" dirty="0" smtClean="0"/>
              <a:t>Захист від:</a:t>
            </a:r>
          </a:p>
          <a:p>
            <a:r>
              <a:rPr lang="uk-UA" dirty="0" smtClean="0"/>
              <a:t>витоку інформації з обмеженим доступом.</a:t>
            </a:r>
          </a:p>
          <a:p>
            <a:r>
              <a:rPr lang="uk-UA" dirty="0"/>
              <a:t>н</a:t>
            </a:r>
            <a:r>
              <a:rPr lang="uk-UA" dirty="0" smtClean="0"/>
              <a:t>есанкціонованого доступу до інформації з обмеженим доступом під час її обробки та зберігання.</a:t>
            </a:r>
          </a:p>
          <a:p>
            <a:r>
              <a:rPr lang="uk-UA" dirty="0" smtClean="0"/>
              <a:t>втрати інформації (всі види).</a:t>
            </a:r>
          </a:p>
          <a:p>
            <a:r>
              <a:rPr lang="uk-UA" dirty="0" smtClean="0"/>
              <a:t>перекручування інформації (всі види).</a:t>
            </a:r>
          </a:p>
          <a:p>
            <a:r>
              <a:rPr lang="uk-UA" dirty="0" smtClean="0"/>
              <a:t>блокування інформації.</a:t>
            </a:r>
          </a:p>
          <a:p>
            <a:endParaRPr lang="uk-UA" dirty="0"/>
          </a:p>
        </p:txBody>
      </p:sp>
    </p:spTree>
    <p:extLst>
      <p:ext uri="{BB962C8B-B14F-4D97-AF65-F5344CB8AC3E}">
        <p14:creationId xmlns:p14="http://schemas.microsoft.com/office/powerpoint/2010/main" val="2334270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p:cNvPicPr>
            <a:picLocks noGrp="1" noChangeAspect="1"/>
          </p:cNvPicPr>
          <p:nvPr>
            <p:ph idx="1"/>
          </p:nvPr>
        </p:nvPicPr>
        <p:blipFill>
          <a:blip r:embed="rId2"/>
          <a:stretch>
            <a:fillRect/>
          </a:stretch>
        </p:blipFill>
        <p:spPr>
          <a:xfrm>
            <a:off x="1048871" y="295836"/>
            <a:ext cx="9762564" cy="6252882"/>
          </a:xfrm>
          <a:prstGeom prst="rect">
            <a:avLst/>
          </a:prstGeom>
        </p:spPr>
      </p:pic>
    </p:spTree>
    <p:extLst>
      <p:ext uri="{BB962C8B-B14F-4D97-AF65-F5344CB8AC3E}">
        <p14:creationId xmlns:p14="http://schemas.microsoft.com/office/powerpoint/2010/main" val="31319083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62722"/>
          </a:xfrm>
        </p:spPr>
        <p:txBody>
          <a:bodyPr>
            <a:noAutofit/>
          </a:bodyPr>
          <a:lstStyle/>
          <a:p>
            <a:pPr algn="ctr"/>
            <a:r>
              <a:rPr lang="uk-UA" sz="3200" b="1" dirty="0" smtClean="0">
                <a:solidFill>
                  <a:srgbClr val="FF0000"/>
                </a:solidFill>
              </a:rPr>
              <a:t>3. Засоби протидії</a:t>
            </a:r>
            <a:endParaRPr lang="uk-UA" sz="3200" b="1" dirty="0">
              <a:solidFill>
                <a:srgbClr val="FF0000"/>
              </a:solidFill>
            </a:endParaRPr>
          </a:p>
        </p:txBody>
      </p:sp>
      <p:sp>
        <p:nvSpPr>
          <p:cNvPr id="3" name="Місце для вмісту 2"/>
          <p:cNvSpPr>
            <a:spLocks noGrp="1"/>
          </p:cNvSpPr>
          <p:nvPr>
            <p:ph idx="1"/>
          </p:nvPr>
        </p:nvSpPr>
        <p:spPr>
          <a:xfrm>
            <a:off x="389965" y="927848"/>
            <a:ext cx="11443447" cy="5714999"/>
          </a:xfrm>
        </p:spPr>
        <p:txBody>
          <a:bodyPr>
            <a:normAutofit fontScale="77500" lnSpcReduction="20000"/>
          </a:bodyPr>
          <a:lstStyle/>
          <a:p>
            <a:pPr marL="0" indent="0">
              <a:buNone/>
            </a:pPr>
            <a:r>
              <a:rPr lang="uk-UA" b="1" dirty="0" smtClean="0">
                <a:solidFill>
                  <a:schemeClr val="accent1">
                    <a:lumMod val="50000"/>
                  </a:schemeClr>
                </a:solidFill>
              </a:rPr>
              <a:t>Основні</a:t>
            </a:r>
            <a:r>
              <a:rPr lang="uk-UA" dirty="0" smtClean="0"/>
              <a:t>:</a:t>
            </a:r>
          </a:p>
          <a:p>
            <a:r>
              <a:rPr lang="uk-UA" b="1" dirty="0" smtClean="0"/>
              <a:t>Правові </a:t>
            </a:r>
            <a:r>
              <a:rPr lang="uk-UA" dirty="0"/>
              <a:t>засобів захисту відноситься законодавчо-права база</a:t>
            </a:r>
            <a:r>
              <a:rPr lang="uk-UA" dirty="0" smtClean="0"/>
              <a:t>, яка регламентують </a:t>
            </a:r>
            <a:r>
              <a:rPr lang="uk-UA" dirty="0"/>
              <a:t>правила обробки інформації. </a:t>
            </a:r>
          </a:p>
          <a:p>
            <a:r>
              <a:rPr lang="uk-UA" b="1" dirty="0" smtClean="0"/>
              <a:t>Організаційні </a:t>
            </a:r>
            <a:r>
              <a:rPr lang="uk-UA" dirty="0"/>
              <a:t>(адміністративні) засоби захисту – це засоби організаційного характеру, що таким чином регламентують процес функціонування системи обробки даних, </a:t>
            </a:r>
            <a:r>
              <a:rPr lang="uk-UA" dirty="0" smtClean="0"/>
              <a:t>щоб максимально </a:t>
            </a:r>
            <a:r>
              <a:rPr lang="uk-UA" dirty="0"/>
              <a:t>ускладнити здійснення загроз безпеки інформації. </a:t>
            </a:r>
          </a:p>
          <a:p>
            <a:r>
              <a:rPr lang="uk-UA" b="1" dirty="0" smtClean="0"/>
              <a:t>Технічні</a:t>
            </a:r>
            <a:r>
              <a:rPr lang="uk-UA" dirty="0" smtClean="0"/>
              <a:t> </a:t>
            </a:r>
            <a:r>
              <a:rPr lang="uk-UA" dirty="0"/>
              <a:t>(</a:t>
            </a:r>
            <a:r>
              <a:rPr lang="uk-UA" i="1" dirty="0">
                <a:solidFill>
                  <a:srgbClr val="FF0000"/>
                </a:solidFill>
              </a:rPr>
              <a:t>апаратно-програмні</a:t>
            </a:r>
            <a:r>
              <a:rPr lang="uk-UA" dirty="0"/>
              <a:t>) засоби захисту базуються на використанні різних електронних пристроїв і спеціального програмного забезпечення, що входять до складу автоматизованої системи і виконують, самостійно або в комплексі з іншими засобами, функції захисту інформації. </a:t>
            </a:r>
            <a:endParaRPr lang="uk-UA" dirty="0" smtClean="0"/>
          </a:p>
          <a:p>
            <a:pPr marL="0" indent="0">
              <a:buNone/>
            </a:pPr>
            <a:r>
              <a:rPr lang="uk-UA" b="1" dirty="0" smtClean="0">
                <a:solidFill>
                  <a:schemeClr val="accent1">
                    <a:lumMod val="50000"/>
                  </a:schemeClr>
                </a:solidFill>
              </a:rPr>
              <a:t>Додаткові:</a:t>
            </a:r>
          </a:p>
          <a:p>
            <a:r>
              <a:rPr lang="uk-UA" b="1" dirty="0" smtClean="0"/>
              <a:t>Морально-етичні </a:t>
            </a:r>
            <a:r>
              <a:rPr lang="uk-UA" dirty="0" smtClean="0"/>
              <a:t>засобів протидії відноситься дотримання норм поведінки, що традиційно склались або складаються в інформаційному суспільстві країни та світу. </a:t>
            </a:r>
          </a:p>
          <a:p>
            <a:r>
              <a:rPr lang="uk-UA" b="1" dirty="0" smtClean="0"/>
              <a:t>Фізичні </a:t>
            </a:r>
            <a:r>
              <a:rPr lang="uk-UA" dirty="0" smtClean="0"/>
              <a:t>засоби захисту ґрунтуються на використанні різного роду механічних, </a:t>
            </a:r>
            <a:r>
              <a:rPr lang="uk-UA" dirty="0" err="1" smtClean="0"/>
              <a:t>електро</a:t>
            </a:r>
            <a:r>
              <a:rPr lang="uk-UA" dirty="0" smtClean="0"/>
              <a:t>- або електронно-механічних пристроїв, спеціально призначених для створення фізичних перешкод на можливих шляхах проникнення потенційних порушників, їх доступу до компонентів системи та інформації, що захищається, а також засоби візуального спостереження, зв’язку і охоронної сигналізації. </a:t>
            </a:r>
          </a:p>
          <a:p>
            <a:endParaRPr lang="uk-UA" dirty="0" smtClean="0"/>
          </a:p>
          <a:p>
            <a:endParaRPr lang="uk-UA" dirty="0"/>
          </a:p>
          <a:p>
            <a:pPr marL="0" indent="0">
              <a:buNone/>
            </a:pPr>
            <a:endParaRPr lang="uk-UA" dirty="0"/>
          </a:p>
        </p:txBody>
      </p:sp>
    </p:spTree>
    <p:extLst>
      <p:ext uri="{BB962C8B-B14F-4D97-AF65-F5344CB8AC3E}">
        <p14:creationId xmlns:p14="http://schemas.microsoft.com/office/powerpoint/2010/main" val="29389110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70299"/>
          </a:xfrm>
        </p:spPr>
        <p:txBody>
          <a:bodyPr>
            <a:normAutofit fontScale="90000"/>
          </a:bodyPr>
          <a:lstStyle/>
          <a:p>
            <a:pPr algn="ctr"/>
            <a:r>
              <a:rPr lang="uk-UA" b="1" dirty="0" err="1" smtClean="0">
                <a:solidFill>
                  <a:srgbClr val="FF0000"/>
                </a:solidFill>
              </a:rPr>
              <a:t>Криптологія</a:t>
            </a:r>
            <a:endParaRPr lang="uk-UA" b="1" dirty="0">
              <a:solidFill>
                <a:srgbClr val="FF0000"/>
              </a:solidFill>
            </a:endParaRPr>
          </a:p>
        </p:txBody>
      </p:sp>
      <p:sp>
        <p:nvSpPr>
          <p:cNvPr id="3" name="Місце для вмісту 2"/>
          <p:cNvSpPr>
            <a:spLocks noGrp="1"/>
          </p:cNvSpPr>
          <p:nvPr>
            <p:ph idx="1"/>
          </p:nvPr>
        </p:nvSpPr>
        <p:spPr>
          <a:xfrm>
            <a:off x="838200" y="1156447"/>
            <a:ext cx="10515600" cy="5020516"/>
          </a:xfrm>
        </p:spPr>
        <p:txBody>
          <a:bodyPr/>
          <a:lstStyle/>
          <a:p>
            <a:pPr marL="0" indent="0">
              <a:buNone/>
            </a:pPr>
            <a:r>
              <a:rPr lang="uk-UA" b="1" dirty="0" err="1"/>
              <a:t>Криптологія</a:t>
            </a:r>
            <a:r>
              <a:rPr lang="uk-UA" dirty="0"/>
              <a:t>  (від дав.-гр. </a:t>
            </a:r>
            <a:r>
              <a:rPr lang="el-GR" dirty="0"/>
              <a:t>κρυπτός — </a:t>
            </a:r>
            <a:r>
              <a:rPr lang="uk-UA" dirty="0"/>
              <a:t>прихований, скритний і </a:t>
            </a:r>
            <a:r>
              <a:rPr lang="el-GR" dirty="0"/>
              <a:t>λόγος — </a:t>
            </a:r>
            <a:r>
              <a:rPr lang="uk-UA" dirty="0"/>
              <a:t>слово) — розділ науки, що вивчає методи шифрування і дешифрування інформації. </a:t>
            </a:r>
            <a:endParaRPr lang="uk-UA" dirty="0" smtClean="0"/>
          </a:p>
          <a:p>
            <a:pPr marL="0" indent="0">
              <a:buNone/>
            </a:pPr>
            <a:endParaRPr lang="en-US" dirty="0" smtClean="0"/>
          </a:p>
          <a:p>
            <a:pPr marL="0" indent="0">
              <a:buNone/>
            </a:pPr>
            <a:r>
              <a:rPr lang="uk-UA" dirty="0" smtClean="0"/>
              <a:t>Вона </a:t>
            </a:r>
            <a:r>
              <a:rPr lang="uk-UA" dirty="0"/>
              <a:t>включає в себе два розділи: </a:t>
            </a:r>
            <a:endParaRPr lang="en-US" dirty="0" smtClean="0"/>
          </a:p>
          <a:p>
            <a:pPr marL="0" indent="0">
              <a:buNone/>
            </a:pPr>
            <a:r>
              <a:rPr lang="uk-UA" b="1" dirty="0"/>
              <a:t>Криптографія</a:t>
            </a:r>
            <a:r>
              <a:rPr lang="uk-UA" dirty="0"/>
              <a:t> - розділ </a:t>
            </a:r>
            <a:r>
              <a:rPr lang="uk-UA" dirty="0" err="1"/>
              <a:t>криптології</a:t>
            </a:r>
            <a:r>
              <a:rPr lang="uk-UA" dirty="0" smtClean="0"/>
              <a:t> </a:t>
            </a:r>
            <a:r>
              <a:rPr lang="uk-UA" dirty="0"/>
              <a:t>про математичні методи забезпечення конфіденційності </a:t>
            </a:r>
            <a:r>
              <a:rPr lang="uk-UA" dirty="0" smtClean="0"/>
              <a:t>і </a:t>
            </a:r>
            <a:r>
              <a:rPr lang="uk-UA" dirty="0"/>
              <a:t>автентичності </a:t>
            </a:r>
            <a:r>
              <a:rPr lang="uk-UA" dirty="0" smtClean="0"/>
              <a:t>інформації</a:t>
            </a:r>
            <a:r>
              <a:rPr lang="uk-UA" dirty="0"/>
              <a:t>.</a:t>
            </a:r>
            <a:endParaRPr lang="uk-UA" dirty="0" smtClean="0"/>
          </a:p>
          <a:p>
            <a:pPr marL="0" indent="0">
              <a:buNone/>
            </a:pPr>
            <a:r>
              <a:rPr lang="uk-UA" b="1" dirty="0" err="1" smtClean="0"/>
              <a:t>Криптоаналіз</a:t>
            </a:r>
            <a:r>
              <a:rPr lang="uk-UA" b="1" dirty="0"/>
              <a:t> - </a:t>
            </a:r>
            <a:r>
              <a:rPr lang="uk-UA" dirty="0"/>
              <a:t>розділ </a:t>
            </a:r>
            <a:r>
              <a:rPr lang="uk-UA" dirty="0" err="1"/>
              <a:t>криптології</a:t>
            </a:r>
            <a:r>
              <a:rPr lang="uk-UA" dirty="0"/>
              <a:t>, що займається математичними методами порушення конфіденційності і цілісності інформації без знання ключа.</a:t>
            </a:r>
          </a:p>
        </p:txBody>
      </p:sp>
    </p:spTree>
    <p:extLst>
      <p:ext uri="{BB962C8B-B14F-4D97-AF65-F5344CB8AC3E}">
        <p14:creationId xmlns:p14="http://schemas.microsoft.com/office/powerpoint/2010/main" val="25702449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16510"/>
          </a:xfrm>
        </p:spPr>
        <p:txBody>
          <a:bodyPr>
            <a:normAutofit fontScale="90000"/>
          </a:bodyPr>
          <a:lstStyle/>
          <a:p>
            <a:pPr algn="ctr"/>
            <a:r>
              <a:rPr lang="uk-UA" b="1" dirty="0" smtClean="0">
                <a:solidFill>
                  <a:srgbClr val="FF0000"/>
                </a:solidFill>
              </a:rPr>
              <a:t>Шифрування даних</a:t>
            </a:r>
            <a:endParaRPr lang="uk-UA" b="1" dirty="0">
              <a:solidFill>
                <a:srgbClr val="FF0000"/>
              </a:solidFill>
            </a:endParaRPr>
          </a:p>
        </p:txBody>
      </p:sp>
      <p:sp>
        <p:nvSpPr>
          <p:cNvPr id="3" name="Місце для вмісту 2"/>
          <p:cNvSpPr>
            <a:spLocks noGrp="1"/>
          </p:cNvSpPr>
          <p:nvPr>
            <p:ph idx="1"/>
          </p:nvPr>
        </p:nvSpPr>
        <p:spPr>
          <a:xfrm>
            <a:off x="838200" y="981636"/>
            <a:ext cx="10968318" cy="5634317"/>
          </a:xfrm>
        </p:spPr>
        <p:txBody>
          <a:bodyPr>
            <a:normAutofit fontScale="77500" lnSpcReduction="20000"/>
          </a:bodyPr>
          <a:lstStyle/>
          <a:p>
            <a:pPr marL="0" indent="0">
              <a:buNone/>
            </a:pPr>
            <a:r>
              <a:rPr lang="uk-UA" b="1" dirty="0">
                <a:solidFill>
                  <a:schemeClr val="tx2"/>
                </a:solidFill>
              </a:rPr>
              <a:t>Шифрування</a:t>
            </a:r>
            <a:r>
              <a:rPr lang="uk-UA" dirty="0">
                <a:solidFill>
                  <a:schemeClr val="tx2"/>
                </a:solidFill>
              </a:rPr>
              <a:t> </a:t>
            </a:r>
            <a:r>
              <a:rPr lang="uk-UA" dirty="0"/>
              <a:t>(</a:t>
            </a:r>
            <a:r>
              <a:rPr lang="en-US" dirty="0"/>
              <a:t>encryption) - </a:t>
            </a:r>
            <a:r>
              <a:rPr lang="uk-UA" dirty="0"/>
              <a:t>оборотне перетворення інформації з метою приховування від неавторизованих осіб, з наданням, в цей же час, авторизованим користувачам доступу до неї</a:t>
            </a:r>
            <a:r>
              <a:rPr lang="uk-UA" dirty="0" smtClean="0"/>
              <a:t>.</a:t>
            </a:r>
            <a:endParaRPr lang="en-US" dirty="0" smtClean="0"/>
          </a:p>
          <a:p>
            <a:pPr marL="0" indent="0">
              <a:buNone/>
            </a:pPr>
            <a:r>
              <a:rPr lang="uk-UA" dirty="0"/>
              <a:t>За допомогою шифрування забезпечуються три </a:t>
            </a:r>
            <a:r>
              <a:rPr lang="uk-UA" dirty="0" smtClean="0"/>
              <a:t>основні завдання безпеки інформації:</a:t>
            </a:r>
            <a:endParaRPr lang="uk-UA" dirty="0"/>
          </a:p>
          <a:p>
            <a:r>
              <a:rPr lang="uk-UA" b="1" dirty="0" smtClean="0"/>
              <a:t>Конфіденційність  (</a:t>
            </a:r>
            <a:r>
              <a:rPr lang="uk-UA" i="1" dirty="0" smtClean="0">
                <a:solidFill>
                  <a:srgbClr val="FF0000"/>
                </a:solidFill>
              </a:rPr>
              <a:t>основне</a:t>
            </a:r>
            <a:r>
              <a:rPr lang="uk-UA" b="1" dirty="0" smtClean="0"/>
              <a:t>)</a:t>
            </a:r>
            <a:r>
              <a:rPr lang="uk-UA" dirty="0" smtClean="0"/>
              <a:t> - приховання </a:t>
            </a:r>
            <a:r>
              <a:rPr lang="uk-UA" dirty="0"/>
              <a:t>інформації від неавторизованих користувачів при передачі </a:t>
            </a:r>
            <a:r>
              <a:rPr lang="uk-UA" dirty="0" smtClean="0"/>
              <a:t>чи зберіганні</a:t>
            </a:r>
            <a:r>
              <a:rPr lang="uk-UA" dirty="0"/>
              <a:t>.</a:t>
            </a:r>
          </a:p>
          <a:p>
            <a:r>
              <a:rPr lang="uk-UA" b="1" dirty="0" smtClean="0"/>
              <a:t>Цілісність </a:t>
            </a:r>
            <a:r>
              <a:rPr lang="uk-UA" dirty="0" smtClean="0"/>
              <a:t>запобігання </a:t>
            </a:r>
            <a:r>
              <a:rPr lang="uk-UA" dirty="0"/>
              <a:t>зміни інформації при передачі або зберіганні.</a:t>
            </a:r>
          </a:p>
          <a:p>
            <a:r>
              <a:rPr lang="uk-UA" b="1" dirty="0" err="1" smtClean="0"/>
              <a:t>Ідентифікованість</a:t>
            </a:r>
            <a:r>
              <a:rPr lang="uk-UA" dirty="0" smtClean="0"/>
              <a:t>  - </a:t>
            </a:r>
            <a:r>
              <a:rPr lang="uk-UA" dirty="0" err="1" smtClean="0"/>
              <a:t>аутентифікація</a:t>
            </a:r>
            <a:r>
              <a:rPr lang="uk-UA" dirty="0" smtClean="0"/>
              <a:t> </a:t>
            </a:r>
            <a:r>
              <a:rPr lang="uk-UA" dirty="0"/>
              <a:t>джерела інформації та запобігання відмови відправника інформації від того факту, що дані були відправлені саме їм.</a:t>
            </a:r>
          </a:p>
          <a:p>
            <a:pPr marL="0" indent="0">
              <a:buNone/>
            </a:pPr>
            <a:r>
              <a:rPr lang="uk-UA" dirty="0"/>
              <a:t>Для того, щоб прочитати зашифровану інформацію, приймаючій </a:t>
            </a:r>
            <a:r>
              <a:rPr lang="uk-UA" dirty="0" smtClean="0"/>
              <a:t>стороні необхідно:</a:t>
            </a:r>
          </a:p>
          <a:p>
            <a:r>
              <a:rPr lang="uk-UA" dirty="0" smtClean="0"/>
              <a:t> ключ</a:t>
            </a:r>
          </a:p>
          <a:p>
            <a:r>
              <a:rPr lang="uk-UA" dirty="0" smtClean="0"/>
              <a:t>дешифратор </a:t>
            </a:r>
            <a:r>
              <a:rPr lang="uk-UA" dirty="0"/>
              <a:t>(пристрій, що реалізує алгоритм розшифрування). </a:t>
            </a:r>
            <a:endParaRPr lang="uk-UA" dirty="0" smtClean="0"/>
          </a:p>
          <a:p>
            <a:pPr marL="0" indent="0">
              <a:buNone/>
            </a:pPr>
            <a:r>
              <a:rPr lang="uk-UA" dirty="0" smtClean="0"/>
              <a:t>Ідея шифрування: маючи зашифровані </a:t>
            </a:r>
            <a:r>
              <a:rPr lang="uk-UA" dirty="0"/>
              <a:t>дані і не маючи до них ключа, не може ні </a:t>
            </a:r>
            <a:r>
              <a:rPr lang="uk-UA" b="1" dirty="0"/>
              <a:t>прочитати</a:t>
            </a:r>
            <a:r>
              <a:rPr lang="uk-UA" dirty="0"/>
              <a:t>, ні </a:t>
            </a:r>
            <a:r>
              <a:rPr lang="uk-UA" b="1" dirty="0"/>
              <a:t>змінити</a:t>
            </a:r>
            <a:r>
              <a:rPr lang="uk-UA" dirty="0"/>
              <a:t> передану </a:t>
            </a:r>
            <a:r>
              <a:rPr lang="uk-UA" dirty="0" smtClean="0"/>
              <a:t>інформацію.</a:t>
            </a:r>
          </a:p>
          <a:p>
            <a:pPr marL="0" indent="0">
              <a:buNone/>
            </a:pPr>
            <a:endParaRPr lang="en-US" dirty="0"/>
          </a:p>
          <a:p>
            <a:pPr marL="0" indent="0">
              <a:buNone/>
            </a:pPr>
            <a:r>
              <a:rPr lang="uk-UA" b="1" dirty="0" smtClean="0">
                <a:solidFill>
                  <a:schemeClr val="tx2"/>
                </a:solidFill>
              </a:rPr>
              <a:t>Де</a:t>
            </a:r>
            <a:r>
              <a:rPr lang="ru-RU" b="1" dirty="0" err="1" smtClean="0">
                <a:solidFill>
                  <a:schemeClr val="tx2"/>
                </a:solidFill>
              </a:rPr>
              <a:t>шифрування</a:t>
            </a:r>
            <a:r>
              <a:rPr lang="ru-RU" b="1" dirty="0" smtClean="0">
                <a:solidFill>
                  <a:schemeClr val="tx2"/>
                </a:solidFill>
              </a:rPr>
              <a:t> </a:t>
            </a:r>
            <a:r>
              <a:rPr lang="uk-UA" dirty="0" smtClean="0"/>
              <a:t>(</a:t>
            </a:r>
            <a:r>
              <a:rPr lang="en-US" dirty="0" smtClean="0"/>
              <a:t>decryption</a:t>
            </a:r>
            <a:r>
              <a:rPr lang="en-US" dirty="0"/>
              <a:t>) </a:t>
            </a:r>
            <a:r>
              <a:rPr lang="ru-RU" dirty="0" smtClean="0"/>
              <a:t>- </a:t>
            </a:r>
            <a:r>
              <a:rPr lang="ru-RU" dirty="0" err="1" smtClean="0"/>
              <a:t>зворотне</a:t>
            </a:r>
            <a:r>
              <a:rPr lang="ru-RU" dirty="0" smtClean="0"/>
              <a:t> </a:t>
            </a:r>
            <a:r>
              <a:rPr lang="ru-RU" dirty="0" err="1" smtClean="0"/>
              <a:t>перетворення</a:t>
            </a:r>
            <a:r>
              <a:rPr lang="ru-RU" dirty="0" smtClean="0"/>
              <a:t> </a:t>
            </a:r>
            <a:r>
              <a:rPr lang="ru-RU" dirty="0" err="1" smtClean="0"/>
              <a:t>інформації</a:t>
            </a:r>
            <a:r>
              <a:rPr lang="ru-RU" dirty="0" smtClean="0"/>
              <a:t> </a:t>
            </a:r>
            <a:r>
              <a:rPr lang="ru-RU" dirty="0" err="1" smtClean="0"/>
              <a:t>від</a:t>
            </a:r>
            <a:r>
              <a:rPr lang="ru-RU" dirty="0" smtClean="0"/>
              <a:t> </a:t>
            </a:r>
            <a:r>
              <a:rPr lang="ru-RU" dirty="0" err="1" smtClean="0"/>
              <a:t>нерозбірливого</a:t>
            </a:r>
            <a:r>
              <a:rPr lang="ru-RU" dirty="0" smtClean="0"/>
              <a:t> </a:t>
            </a:r>
            <a:r>
              <a:rPr lang="ru-RU" dirty="0" err="1"/>
              <a:t>зашифрованого</a:t>
            </a:r>
            <a:r>
              <a:rPr lang="ru-RU" dirty="0"/>
              <a:t> </a:t>
            </a:r>
            <a:r>
              <a:rPr lang="ru-RU" dirty="0" smtClean="0"/>
              <a:t>набору </a:t>
            </a:r>
            <a:r>
              <a:rPr lang="ru-RU" dirty="0" err="1" smtClean="0"/>
              <a:t>даних</a:t>
            </a:r>
            <a:r>
              <a:rPr lang="ru-RU" dirty="0" smtClean="0"/>
              <a:t> у форму </a:t>
            </a:r>
            <a:r>
              <a:rPr lang="ru-RU" dirty="0" err="1" smtClean="0"/>
              <a:t>придатну</a:t>
            </a:r>
            <a:r>
              <a:rPr lang="ru-RU" dirty="0" smtClean="0"/>
              <a:t> до </a:t>
            </a:r>
            <a:r>
              <a:rPr lang="ru-RU" dirty="0" err="1" smtClean="0"/>
              <a:t>сприйняття</a:t>
            </a:r>
            <a:r>
              <a:rPr lang="ru-RU" dirty="0" smtClean="0"/>
              <a:t>.</a:t>
            </a:r>
            <a:endParaRPr lang="en-US" dirty="0" smtClean="0"/>
          </a:p>
          <a:p>
            <a:pPr marL="0" indent="0">
              <a:buNone/>
            </a:pPr>
            <a:endParaRPr lang="uk-UA" dirty="0"/>
          </a:p>
        </p:txBody>
      </p:sp>
    </p:spTree>
    <p:extLst>
      <p:ext uri="{BB962C8B-B14F-4D97-AF65-F5344CB8AC3E}">
        <p14:creationId xmlns:p14="http://schemas.microsoft.com/office/powerpoint/2010/main" val="37819372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62721"/>
          </a:xfrm>
        </p:spPr>
        <p:txBody>
          <a:bodyPr>
            <a:normAutofit fontScale="90000"/>
          </a:bodyPr>
          <a:lstStyle/>
          <a:p>
            <a:pPr lvl="0" algn="ctr"/>
            <a:r>
              <a:rPr lang="uk-UA" sz="3200" b="1" dirty="0" smtClean="0"/>
              <a:t>2</a:t>
            </a:r>
            <a:r>
              <a:rPr lang="uk-UA" sz="3200" b="1" dirty="0" smtClean="0">
                <a:solidFill>
                  <a:srgbClr val="FF0000"/>
                </a:solidFill>
              </a:rPr>
              <a:t>. </a:t>
            </a:r>
            <a:r>
              <a:rPr lang="uk-UA" sz="3600" b="1" dirty="0">
                <a:solidFill>
                  <a:srgbClr val="FF0000"/>
                </a:solidFill>
              </a:rPr>
              <a:t>Основні поняття роботи К. </a:t>
            </a:r>
            <a:r>
              <a:rPr lang="uk-UA" sz="3600" b="1" dirty="0" err="1">
                <a:solidFill>
                  <a:srgbClr val="FF0000"/>
                </a:solidFill>
              </a:rPr>
              <a:t>Шеннона</a:t>
            </a:r>
            <a:r>
              <a:rPr lang="uk-UA" sz="3600" b="1" dirty="0">
                <a:solidFill>
                  <a:srgbClr val="FF0000"/>
                </a:solidFill>
              </a:rPr>
              <a:t> "Теорія зв’язку</a:t>
            </a:r>
            <a:br>
              <a:rPr lang="uk-UA" sz="3600" b="1" dirty="0">
                <a:solidFill>
                  <a:srgbClr val="FF0000"/>
                </a:solidFill>
              </a:rPr>
            </a:br>
            <a:r>
              <a:rPr lang="uk-UA" sz="3600" b="1" dirty="0">
                <a:solidFill>
                  <a:srgbClr val="FF0000"/>
                </a:solidFill>
              </a:rPr>
              <a:t>в секретних системах</a:t>
            </a:r>
            <a:r>
              <a:rPr lang="uk-UA" sz="3200" b="1" dirty="0"/>
              <a:t>"</a:t>
            </a:r>
          </a:p>
        </p:txBody>
      </p:sp>
      <p:sp>
        <p:nvSpPr>
          <p:cNvPr id="3" name="Місце для вмісту 2"/>
          <p:cNvSpPr>
            <a:spLocks noGrp="1"/>
          </p:cNvSpPr>
          <p:nvPr>
            <p:ph idx="1"/>
          </p:nvPr>
        </p:nvSpPr>
        <p:spPr>
          <a:xfrm>
            <a:off x="336177" y="1075766"/>
            <a:ext cx="11537576" cy="5540187"/>
          </a:xfrm>
        </p:spPr>
        <p:txBody>
          <a:bodyPr>
            <a:normAutofit lnSpcReduction="10000"/>
          </a:bodyPr>
          <a:lstStyle/>
          <a:p>
            <a:pPr marL="0" indent="0">
              <a:buNone/>
            </a:pPr>
            <a:r>
              <a:rPr lang="uk-UA" i="1" dirty="0"/>
              <a:t>Клод </a:t>
            </a:r>
            <a:r>
              <a:rPr lang="uk-UA" i="1" dirty="0" err="1"/>
              <a:t>Елвуд</a:t>
            </a:r>
            <a:r>
              <a:rPr lang="uk-UA" i="1" dirty="0"/>
              <a:t> </a:t>
            </a:r>
            <a:r>
              <a:rPr lang="uk-UA" i="1" dirty="0" err="1"/>
              <a:t>Шеннон</a:t>
            </a:r>
            <a:r>
              <a:rPr lang="uk-UA" dirty="0"/>
              <a:t>, у роботі "Теорія зв’язку в секретних системах" зробив визначальний внесок у сучасну криптографічну науку</a:t>
            </a:r>
            <a:r>
              <a:rPr lang="uk-UA" dirty="0" smtClean="0"/>
              <a:t>.</a:t>
            </a:r>
          </a:p>
          <a:p>
            <a:pPr marL="0" indent="0">
              <a:buNone/>
            </a:pPr>
            <a:r>
              <a:rPr lang="uk-UA" b="1" dirty="0"/>
              <a:t>Ш</a:t>
            </a:r>
            <a:r>
              <a:rPr lang="uk-UA" b="1" dirty="0" smtClean="0"/>
              <a:t>ифрування</a:t>
            </a:r>
            <a:r>
              <a:rPr lang="uk-UA" dirty="0" smtClean="0"/>
              <a:t> </a:t>
            </a:r>
            <a:r>
              <a:rPr lang="uk-UA" dirty="0"/>
              <a:t>розглядає як відображення відкритого тексту в </a:t>
            </a:r>
            <a:r>
              <a:rPr lang="uk-UA" dirty="0" smtClean="0"/>
              <a:t>шифрограму:</a:t>
            </a:r>
            <a:endParaRPr lang="uk-UA" dirty="0"/>
          </a:p>
          <a:p>
            <a:pPr marL="0" indent="0" algn="ctr">
              <a:buNone/>
            </a:pPr>
            <a:r>
              <a:rPr lang="uk-UA" b="1" i="1" dirty="0"/>
              <a:t>C</a:t>
            </a:r>
            <a:r>
              <a:rPr lang="uk-UA" b="1" dirty="0"/>
              <a:t> = </a:t>
            </a:r>
            <a:r>
              <a:rPr lang="uk-UA" b="1" i="1" dirty="0"/>
              <a:t>F</a:t>
            </a:r>
            <a:r>
              <a:rPr lang="en-US" b="1" i="1" dirty="0" err="1"/>
              <a:t>i</a:t>
            </a:r>
            <a:r>
              <a:rPr lang="uk-UA" b="1" i="1" dirty="0"/>
              <a:t>(M</a:t>
            </a:r>
            <a:r>
              <a:rPr lang="uk-UA" b="1" i="1" dirty="0" smtClean="0"/>
              <a:t>)</a:t>
            </a:r>
            <a:endParaRPr lang="uk-UA" b="1" i="1" dirty="0"/>
          </a:p>
          <a:p>
            <a:pPr>
              <a:spcBef>
                <a:spcPts val="0"/>
              </a:spcBef>
            </a:pPr>
            <a:r>
              <a:rPr lang="uk-UA" dirty="0"/>
              <a:t>де </a:t>
            </a:r>
            <a:r>
              <a:rPr lang="uk-UA" i="1" dirty="0"/>
              <a:t>С</a:t>
            </a:r>
            <a:r>
              <a:rPr lang="uk-UA" dirty="0"/>
              <a:t> - шифрограма;</a:t>
            </a:r>
          </a:p>
          <a:p>
            <a:pPr>
              <a:spcBef>
                <a:spcPts val="0"/>
              </a:spcBef>
            </a:pPr>
            <a:r>
              <a:rPr lang="uk-UA" i="1" dirty="0"/>
              <a:t>М</a:t>
            </a:r>
            <a:r>
              <a:rPr lang="uk-UA" dirty="0"/>
              <a:t> - відкритий текст;</a:t>
            </a:r>
          </a:p>
          <a:p>
            <a:pPr>
              <a:spcBef>
                <a:spcPts val="0"/>
              </a:spcBef>
            </a:pPr>
            <a:r>
              <a:rPr lang="uk-UA" dirty="0"/>
              <a:t>F - відповідне </a:t>
            </a:r>
            <a:r>
              <a:rPr lang="uk-UA" dirty="0" smtClean="0"/>
              <a:t>відображення</a:t>
            </a:r>
          </a:p>
          <a:p>
            <a:pPr>
              <a:spcBef>
                <a:spcPts val="0"/>
              </a:spcBef>
            </a:pPr>
            <a:r>
              <a:rPr lang="uk-UA" i="1" dirty="0" smtClean="0"/>
              <a:t>і</a:t>
            </a:r>
            <a:r>
              <a:rPr lang="uk-UA" dirty="0" smtClean="0"/>
              <a:t>  - криптографічний ключ, використаний </a:t>
            </a:r>
            <a:r>
              <a:rPr lang="uk-UA" dirty="0"/>
              <a:t>при шифруванні</a:t>
            </a:r>
            <a:r>
              <a:rPr lang="uk-UA" dirty="0" smtClean="0"/>
              <a:t>.</a:t>
            </a:r>
          </a:p>
          <a:p>
            <a:pPr marL="0" indent="0">
              <a:buNone/>
            </a:pPr>
            <a:r>
              <a:rPr lang="uk-UA" dirty="0"/>
              <a:t>Для того, щоб існувала можливість однозначного </a:t>
            </a:r>
            <a:r>
              <a:rPr lang="uk-UA" b="1" dirty="0"/>
              <a:t>розшифрування</a:t>
            </a:r>
            <a:r>
              <a:rPr lang="uk-UA" dirty="0"/>
              <a:t> повідомлення, відображення F повинно мати єдине обернене відображення F</a:t>
            </a:r>
            <a:r>
              <a:rPr lang="uk-UA" baseline="30000" dirty="0"/>
              <a:t>-1</a:t>
            </a:r>
            <a:r>
              <a:rPr lang="uk-UA" dirty="0"/>
              <a:t>, таке, що </a:t>
            </a:r>
            <a:r>
              <a:rPr lang="uk-UA" b="1" dirty="0"/>
              <a:t>F F</a:t>
            </a:r>
            <a:r>
              <a:rPr lang="uk-UA" b="1" baseline="30000" dirty="0"/>
              <a:t>-1</a:t>
            </a:r>
            <a:r>
              <a:rPr lang="uk-UA" b="1" dirty="0"/>
              <a:t>=l</a:t>
            </a:r>
            <a:r>
              <a:rPr lang="uk-UA" dirty="0"/>
              <a:t>, де </a:t>
            </a:r>
            <a:r>
              <a:rPr lang="uk-UA" i="1" dirty="0"/>
              <a:t>І</a:t>
            </a:r>
            <a:r>
              <a:rPr lang="uk-UA" dirty="0"/>
              <a:t> - тотожне перетворення:</a:t>
            </a:r>
          </a:p>
          <a:p>
            <a:pPr algn="ctr"/>
            <a:r>
              <a:rPr lang="uk-UA" b="1" i="1" dirty="0"/>
              <a:t>М =</a:t>
            </a:r>
            <a:r>
              <a:rPr lang="uk-UA" b="1" dirty="0"/>
              <a:t> Fi</a:t>
            </a:r>
            <a:r>
              <a:rPr lang="uk-UA" b="1" baseline="30000" dirty="0"/>
              <a:t>-1</a:t>
            </a:r>
            <a:r>
              <a:rPr lang="uk-UA" b="1" dirty="0"/>
              <a:t>(C</a:t>
            </a:r>
            <a:r>
              <a:rPr lang="uk-UA" b="1" dirty="0" smtClean="0"/>
              <a:t>).</a:t>
            </a:r>
          </a:p>
          <a:p>
            <a:pPr marL="0" indent="0">
              <a:buNone/>
            </a:pPr>
            <a:r>
              <a:rPr lang="uk-UA" dirty="0"/>
              <a:t>Ураховано, що джерело ключів є статистичним процесом або пристроєм, що задає відображення F</a:t>
            </a:r>
            <a:r>
              <a:rPr lang="uk-UA" baseline="-25000" dirty="0"/>
              <a:t>1</a:t>
            </a:r>
            <a:r>
              <a:rPr lang="uk-UA" dirty="0"/>
              <a:t>, F</a:t>
            </a:r>
            <a:r>
              <a:rPr lang="uk-UA" baseline="-25000" dirty="0"/>
              <a:t>2</a:t>
            </a:r>
            <a:r>
              <a:rPr lang="uk-UA" dirty="0"/>
              <a:t>, ..., F</a:t>
            </a:r>
            <a:r>
              <a:rPr lang="uk-UA" baseline="-25000" dirty="0"/>
              <a:t>N</a:t>
            </a:r>
            <a:r>
              <a:rPr lang="uk-UA" dirty="0"/>
              <a:t> з імовірностями Pl,P2,---,PN.</a:t>
            </a:r>
            <a:endParaRPr lang="uk-UA" b="1" dirty="0"/>
          </a:p>
          <a:p>
            <a:pPr>
              <a:spcBef>
                <a:spcPts val="0"/>
              </a:spcBef>
            </a:pPr>
            <a:endParaRPr lang="uk-UA" dirty="0"/>
          </a:p>
          <a:p>
            <a:pPr marL="0" indent="0">
              <a:buNone/>
            </a:pPr>
            <a:endParaRPr lang="uk-UA" dirty="0"/>
          </a:p>
        </p:txBody>
      </p:sp>
    </p:spTree>
    <p:extLst>
      <p:ext uri="{BB962C8B-B14F-4D97-AF65-F5344CB8AC3E}">
        <p14:creationId xmlns:p14="http://schemas.microsoft.com/office/powerpoint/2010/main" val="18133348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10640"/>
          </a:xfrm>
        </p:spPr>
        <p:txBody>
          <a:bodyPr/>
          <a:lstStyle/>
          <a:p>
            <a:pPr algn="ctr"/>
            <a:r>
              <a:rPr lang="uk-UA" b="1" dirty="0" smtClean="0"/>
              <a:t>Стійкість шифрів</a:t>
            </a:r>
            <a:endParaRPr lang="uk-UA" b="1" dirty="0"/>
          </a:p>
        </p:txBody>
      </p:sp>
      <p:sp>
        <p:nvSpPr>
          <p:cNvPr id="3" name="Місце для вмісту 2"/>
          <p:cNvSpPr>
            <a:spLocks noGrp="1"/>
          </p:cNvSpPr>
          <p:nvPr>
            <p:ph idx="1"/>
          </p:nvPr>
        </p:nvSpPr>
        <p:spPr>
          <a:xfrm>
            <a:off x="457200" y="1075766"/>
            <a:ext cx="11456894" cy="5432610"/>
          </a:xfrm>
        </p:spPr>
        <p:txBody>
          <a:bodyPr>
            <a:normAutofit fontScale="77500" lnSpcReduction="20000"/>
          </a:bodyPr>
          <a:lstStyle/>
          <a:p>
            <a:pPr marL="0" indent="0">
              <a:buNone/>
            </a:pPr>
            <a:r>
              <a:rPr lang="uk-UA" dirty="0" smtClean="0"/>
              <a:t>Стійкість криптографічного шифру визначається кількома основними факторами:</a:t>
            </a:r>
            <a:endParaRPr lang="uk-UA" dirty="0"/>
          </a:p>
          <a:p>
            <a:r>
              <a:rPr lang="uk-UA" i="1" dirty="0">
                <a:solidFill>
                  <a:srgbClr val="0070C0"/>
                </a:solidFill>
              </a:rPr>
              <a:t>По-перше,</a:t>
            </a:r>
            <a:r>
              <a:rPr lang="uk-UA" dirty="0">
                <a:solidFill>
                  <a:srgbClr val="0070C0"/>
                </a:solidFill>
              </a:rPr>
              <a:t> </a:t>
            </a:r>
            <a:r>
              <a:rPr lang="uk-UA" dirty="0"/>
              <a:t>криптографічний алгоритм повинен бути досить </a:t>
            </a:r>
            <a:r>
              <a:rPr lang="uk-UA" dirty="0" smtClean="0"/>
              <a:t>сильним</a:t>
            </a:r>
            <a:r>
              <a:rPr lang="uk-UA" dirty="0"/>
              <a:t>, щоб передане зашифроване повідомлення </a:t>
            </a:r>
            <a:r>
              <a:rPr lang="uk-UA" b="1" dirty="0"/>
              <a:t>неможливо</a:t>
            </a:r>
            <a:r>
              <a:rPr lang="uk-UA" dirty="0"/>
              <a:t> було </a:t>
            </a:r>
            <a:r>
              <a:rPr lang="uk-UA" b="1" dirty="0" smtClean="0"/>
              <a:t>розшифрувати</a:t>
            </a:r>
            <a:r>
              <a:rPr lang="uk-UA" dirty="0" smtClean="0"/>
              <a:t> </a:t>
            </a:r>
            <a:r>
              <a:rPr lang="uk-UA" b="1" dirty="0"/>
              <a:t>без ключа</a:t>
            </a:r>
            <a:r>
              <a:rPr lang="uk-UA" dirty="0"/>
              <a:t>, використовуючи тільки різні статистичні </a:t>
            </a:r>
            <a:r>
              <a:rPr lang="uk-UA" dirty="0" smtClean="0"/>
              <a:t>закономірності </a:t>
            </a:r>
            <a:r>
              <a:rPr lang="uk-UA" dirty="0"/>
              <a:t>зашифрованого повідомлення або які-небудь інші способи його аналізу.</a:t>
            </a:r>
          </a:p>
          <a:p>
            <a:r>
              <a:rPr lang="uk-UA" i="1" dirty="0">
                <a:solidFill>
                  <a:srgbClr val="0070C0"/>
                </a:solidFill>
              </a:rPr>
              <a:t>По-друге</a:t>
            </a:r>
            <a:r>
              <a:rPr lang="uk-UA" i="1" dirty="0"/>
              <a:t>,</a:t>
            </a:r>
            <a:r>
              <a:rPr lang="uk-UA" dirty="0"/>
              <a:t> безпека переданого повідомлення повинна </a:t>
            </a:r>
            <a:r>
              <a:rPr lang="uk-UA" b="1" dirty="0"/>
              <a:t>залежати</a:t>
            </a:r>
            <a:r>
              <a:rPr lang="uk-UA" dirty="0"/>
              <a:t> </a:t>
            </a:r>
            <a:r>
              <a:rPr lang="uk-UA" dirty="0" smtClean="0"/>
              <a:t>від </a:t>
            </a:r>
            <a:r>
              <a:rPr lang="uk-UA" b="1" dirty="0" smtClean="0"/>
              <a:t>секретності </a:t>
            </a:r>
            <a:r>
              <a:rPr lang="uk-UA" b="1" dirty="0"/>
              <a:t>ключа</a:t>
            </a:r>
            <a:r>
              <a:rPr lang="uk-UA" dirty="0"/>
              <a:t>, але </a:t>
            </a:r>
            <a:r>
              <a:rPr lang="uk-UA" b="1" dirty="0"/>
              <a:t>не</a:t>
            </a:r>
            <a:r>
              <a:rPr lang="uk-UA" dirty="0"/>
              <a:t> від </a:t>
            </a:r>
            <a:r>
              <a:rPr lang="uk-UA" b="1" dirty="0"/>
              <a:t>секретності алгоритму</a:t>
            </a:r>
            <a:r>
              <a:rPr lang="uk-UA" dirty="0"/>
              <a:t>. Алгоритм </a:t>
            </a:r>
            <a:r>
              <a:rPr lang="uk-UA" dirty="0" smtClean="0"/>
              <a:t>повинен бути </a:t>
            </a:r>
            <a:r>
              <a:rPr lang="uk-UA" dirty="0"/>
              <a:t>проаналізований фахівцями, і позбавлений слабких місць, через </a:t>
            </a:r>
            <a:r>
              <a:rPr lang="uk-UA" dirty="0" smtClean="0"/>
              <a:t>які можна </a:t>
            </a:r>
            <a:r>
              <a:rPr lang="uk-UA" dirty="0"/>
              <a:t>відновити погано прихований зв’язок між відкритим і </a:t>
            </a:r>
            <a:r>
              <a:rPr lang="uk-UA" dirty="0" smtClean="0"/>
              <a:t>зашифрованим </a:t>
            </a:r>
            <a:r>
              <a:rPr lang="uk-UA" dirty="0"/>
              <a:t>повідомленнями</a:t>
            </a:r>
            <a:r>
              <a:rPr lang="uk-UA" dirty="0" smtClean="0"/>
              <a:t>.</a:t>
            </a:r>
            <a:endParaRPr lang="uk-UA" dirty="0"/>
          </a:p>
          <a:p>
            <a:r>
              <a:rPr lang="uk-UA" i="1" dirty="0">
                <a:solidFill>
                  <a:srgbClr val="0070C0"/>
                </a:solidFill>
              </a:rPr>
              <a:t>По-третє</a:t>
            </a:r>
            <a:r>
              <a:rPr lang="uk-UA" i="1" dirty="0"/>
              <a:t>,</a:t>
            </a:r>
            <a:r>
              <a:rPr lang="uk-UA" dirty="0"/>
              <a:t> алгоритм повинен бути настільки довершеним, щоб </a:t>
            </a:r>
            <a:r>
              <a:rPr lang="uk-UA" dirty="0" smtClean="0"/>
              <a:t>не можна </a:t>
            </a:r>
            <a:r>
              <a:rPr lang="uk-UA" dirty="0"/>
              <a:t>було обчислити ключ, навіть знаючи досить багато пар </a:t>
            </a:r>
            <a:r>
              <a:rPr lang="uk-UA" i="1" dirty="0" smtClean="0"/>
              <a:t>зашифроване </a:t>
            </a:r>
            <a:r>
              <a:rPr lang="uk-UA" i="1" dirty="0"/>
              <a:t>повідомлення-незашифроване повідомлення,</a:t>
            </a:r>
            <a:r>
              <a:rPr lang="uk-UA" dirty="0"/>
              <a:t> отриманих </a:t>
            </a:r>
            <a:r>
              <a:rPr lang="uk-UA" dirty="0" smtClean="0"/>
              <a:t>при шифруванні </a:t>
            </a:r>
            <a:r>
              <a:rPr lang="uk-UA" dirty="0"/>
              <a:t>з використанням цього ключа.</a:t>
            </a:r>
          </a:p>
          <a:p>
            <a:pPr marL="0" indent="0">
              <a:buNone/>
            </a:pPr>
            <a:r>
              <a:rPr lang="uk-UA" dirty="0" smtClean="0"/>
              <a:t>К. </a:t>
            </a:r>
            <a:r>
              <a:rPr lang="uk-UA" dirty="0" err="1"/>
              <a:t>Шеннон</a:t>
            </a:r>
            <a:r>
              <a:rPr lang="uk-UA" dirty="0"/>
              <a:t> увів поняття </a:t>
            </a:r>
            <a:r>
              <a:rPr lang="uk-UA" i="1" dirty="0" smtClean="0"/>
              <a:t>дифузії </a:t>
            </a:r>
            <a:r>
              <a:rPr lang="uk-UA" dirty="0" smtClean="0"/>
              <a:t>і </a:t>
            </a:r>
            <a:r>
              <a:rPr lang="uk-UA" i="1" dirty="0" err="1"/>
              <a:t>конфузії</a:t>
            </a:r>
            <a:r>
              <a:rPr lang="uk-UA" dirty="0"/>
              <a:t> для опису </a:t>
            </a:r>
            <a:r>
              <a:rPr lang="uk-UA" dirty="0" smtClean="0"/>
              <a:t>стійкості алгоритму шифрування.</a:t>
            </a:r>
            <a:endParaRPr lang="uk-UA" dirty="0"/>
          </a:p>
          <a:p>
            <a:r>
              <a:rPr lang="uk-UA" i="1" dirty="0">
                <a:solidFill>
                  <a:srgbClr val="0070C0"/>
                </a:solidFill>
              </a:rPr>
              <a:t>Дифузія</a:t>
            </a:r>
            <a:r>
              <a:rPr lang="uk-UA" i="1" dirty="0"/>
              <a:t> -</a:t>
            </a:r>
            <a:r>
              <a:rPr lang="uk-UA" dirty="0"/>
              <a:t> це розсіювання статистичних особливостей </a:t>
            </a:r>
            <a:r>
              <a:rPr lang="uk-UA" dirty="0" smtClean="0"/>
              <a:t>відкритого тексту </a:t>
            </a:r>
            <a:r>
              <a:rPr lang="uk-UA" dirty="0"/>
              <a:t>в широкому діапазоні статистичних особливостей </a:t>
            </a:r>
            <a:r>
              <a:rPr lang="uk-UA" dirty="0" smtClean="0"/>
              <a:t>зашифрованого тексту</a:t>
            </a:r>
            <a:r>
              <a:rPr lang="uk-UA" dirty="0"/>
              <a:t>. </a:t>
            </a:r>
            <a:r>
              <a:rPr lang="uk-UA" dirty="0" smtClean="0"/>
              <a:t>Будь-який </a:t>
            </a:r>
            <a:r>
              <a:rPr lang="uk-UA" dirty="0"/>
              <a:t>елемент зашифрованого </a:t>
            </a:r>
            <a:r>
              <a:rPr lang="uk-UA" dirty="0" smtClean="0"/>
              <a:t>тексту залежить </a:t>
            </a:r>
            <a:r>
              <a:rPr lang="uk-UA" dirty="0"/>
              <a:t>від багатьох елементів відкритого тексту.</a:t>
            </a:r>
          </a:p>
          <a:p>
            <a:r>
              <a:rPr lang="uk-UA" i="1" dirty="0" err="1">
                <a:solidFill>
                  <a:srgbClr val="0070C0"/>
                </a:solidFill>
              </a:rPr>
              <a:t>Конфузія</a:t>
            </a:r>
            <a:r>
              <a:rPr lang="uk-UA" i="1" dirty="0">
                <a:solidFill>
                  <a:srgbClr val="0070C0"/>
                </a:solidFill>
              </a:rPr>
              <a:t> </a:t>
            </a:r>
            <a:r>
              <a:rPr lang="uk-UA" i="1" dirty="0"/>
              <a:t>-</a:t>
            </a:r>
            <a:r>
              <a:rPr lang="uk-UA" dirty="0"/>
              <a:t> це знищення статистичного взаємозв’язку між </a:t>
            </a:r>
            <a:r>
              <a:rPr lang="uk-UA" dirty="0" smtClean="0"/>
              <a:t>зашифрованим </a:t>
            </a:r>
            <a:r>
              <a:rPr lang="uk-UA" dirty="0"/>
              <a:t>текстом і ключем.</a:t>
            </a:r>
          </a:p>
          <a:p>
            <a:pPr marL="0" indent="0">
              <a:buNone/>
            </a:pPr>
            <a:endParaRPr lang="uk-UA" dirty="0"/>
          </a:p>
        </p:txBody>
      </p:sp>
    </p:spTree>
    <p:extLst>
      <p:ext uri="{BB962C8B-B14F-4D97-AF65-F5344CB8AC3E}">
        <p14:creationId xmlns:p14="http://schemas.microsoft.com/office/powerpoint/2010/main" val="8009091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89616"/>
          </a:xfrm>
        </p:spPr>
        <p:txBody>
          <a:bodyPr>
            <a:normAutofit/>
          </a:bodyPr>
          <a:lstStyle/>
          <a:p>
            <a:pPr algn="ctr"/>
            <a:r>
              <a:rPr lang="uk-UA" sz="3600" b="1" dirty="0" smtClean="0"/>
              <a:t>Безумовно стійкі шифри</a:t>
            </a:r>
            <a:endParaRPr lang="uk-UA" sz="3600" b="1" dirty="0"/>
          </a:p>
        </p:txBody>
      </p:sp>
      <p:sp>
        <p:nvSpPr>
          <p:cNvPr id="3" name="Місце для вмісту 2"/>
          <p:cNvSpPr>
            <a:spLocks noGrp="1"/>
          </p:cNvSpPr>
          <p:nvPr>
            <p:ph idx="1"/>
          </p:nvPr>
        </p:nvSpPr>
        <p:spPr>
          <a:xfrm>
            <a:off x="484093" y="954742"/>
            <a:ext cx="11497235" cy="5567082"/>
          </a:xfrm>
        </p:spPr>
        <p:txBody>
          <a:bodyPr>
            <a:normAutofit fontScale="92500" lnSpcReduction="10000"/>
          </a:bodyPr>
          <a:lstStyle/>
          <a:p>
            <a:pPr marL="0" indent="0">
              <a:buNone/>
            </a:pPr>
            <a:r>
              <a:rPr lang="uk-UA" dirty="0" smtClean="0"/>
              <a:t>Криптосистеми</a:t>
            </a:r>
            <a:r>
              <a:rPr lang="uk-UA" dirty="0"/>
              <a:t>, для яких будь-який об’єм перехопленої </a:t>
            </a:r>
            <a:r>
              <a:rPr lang="uk-UA" dirty="0" smtClean="0"/>
              <a:t>інформації недостатній </a:t>
            </a:r>
            <a:r>
              <a:rPr lang="uk-UA" dirty="0"/>
              <a:t>для знаходження шифрувального відображення, </a:t>
            </a:r>
            <a:r>
              <a:rPr lang="uk-UA" dirty="0" smtClean="0"/>
              <a:t>причому ситуація </a:t>
            </a:r>
            <a:r>
              <a:rPr lang="uk-UA" dirty="0"/>
              <a:t>не залежить від обчислювальної потужності </a:t>
            </a:r>
            <a:r>
              <a:rPr lang="uk-UA" dirty="0" smtClean="0"/>
              <a:t>обладнання </a:t>
            </a:r>
            <a:r>
              <a:rPr lang="uk-UA" dirty="0" err="1" smtClean="0"/>
              <a:t>криптоаналітика</a:t>
            </a:r>
            <a:r>
              <a:rPr lang="uk-UA" dirty="0" smtClean="0"/>
              <a:t> називаються </a:t>
            </a:r>
            <a:r>
              <a:rPr lang="uk-UA" b="1" i="1" dirty="0"/>
              <a:t>безумовно </a:t>
            </a:r>
            <a:r>
              <a:rPr lang="uk-UA" b="1" i="1" dirty="0" smtClean="0"/>
              <a:t>стійкими </a:t>
            </a:r>
            <a:r>
              <a:rPr lang="uk-UA" dirty="0" smtClean="0"/>
              <a:t>(</a:t>
            </a:r>
            <a:r>
              <a:rPr lang="uk-UA" dirty="0"/>
              <a:t>за К. </a:t>
            </a:r>
            <a:r>
              <a:rPr lang="uk-UA" dirty="0" err="1"/>
              <a:t>Шенноном</a:t>
            </a:r>
            <a:r>
              <a:rPr lang="uk-UA" dirty="0"/>
              <a:t> - </a:t>
            </a:r>
            <a:r>
              <a:rPr lang="uk-UA" b="1" i="1" dirty="0"/>
              <a:t>ідеально секретними</a:t>
            </a:r>
            <a:r>
              <a:rPr lang="uk-UA" i="1" dirty="0" smtClean="0"/>
              <a:t>)</a:t>
            </a:r>
          </a:p>
          <a:p>
            <a:pPr marL="0" indent="0">
              <a:buNone/>
            </a:pPr>
            <a:r>
              <a:rPr lang="uk-UA" dirty="0"/>
              <a:t>Для дотримання рівності </a:t>
            </a:r>
            <a:r>
              <a:rPr lang="uk-UA" dirty="0" err="1"/>
              <a:t>ентропій</a:t>
            </a:r>
            <a:r>
              <a:rPr lang="uk-UA" dirty="0"/>
              <a:t> </a:t>
            </a:r>
            <a:r>
              <a:rPr lang="uk-UA" dirty="0" err="1"/>
              <a:t>Шеннон</a:t>
            </a:r>
            <a:r>
              <a:rPr lang="uk-UA" dirty="0"/>
              <a:t> вивів вимоги до абсолютно стійким </a:t>
            </a:r>
            <a:r>
              <a:rPr lang="uk-UA" dirty="0" smtClean="0"/>
              <a:t>систем </a:t>
            </a:r>
            <a:r>
              <a:rPr lang="uk-UA" dirty="0"/>
              <a:t>шифрування, що стосуються використовуваних ключів та їх структури.</a:t>
            </a:r>
          </a:p>
          <a:p>
            <a:r>
              <a:rPr lang="uk-UA" dirty="0" smtClean="0"/>
              <a:t>Ключ </a:t>
            </a:r>
            <a:r>
              <a:rPr lang="uk-UA" dirty="0"/>
              <a:t>генерується для кожного повідомлення (кожен ключ використовується один раз).</a:t>
            </a:r>
          </a:p>
          <a:p>
            <a:r>
              <a:rPr lang="uk-UA" dirty="0"/>
              <a:t>Ключ статистично надійний (тобто ймовірності появи кожного з можливих символів рівні, символи в ключовий послідовності незалежні і випадкові).</a:t>
            </a:r>
          </a:p>
          <a:p>
            <a:r>
              <a:rPr lang="uk-UA" b="1" dirty="0" smtClean="0"/>
              <a:t>Довжина ключа дорівнює або більше довжини повідомлення.</a:t>
            </a:r>
          </a:p>
          <a:p>
            <a:pPr marL="0" indent="0">
              <a:buNone/>
            </a:pPr>
            <a:r>
              <a:rPr lang="uk-UA" dirty="0"/>
              <a:t>Криптосистеми, </a:t>
            </a:r>
            <a:r>
              <a:rPr lang="uk-UA" dirty="0" smtClean="0"/>
              <a:t>що використовують </a:t>
            </a:r>
            <a:r>
              <a:rPr lang="uk-UA" dirty="0"/>
              <a:t>рівно ймовірний випадковий ключ, що має рівну з </a:t>
            </a:r>
            <a:r>
              <a:rPr lang="uk-UA" dirty="0" smtClean="0"/>
              <a:t>відкритим </a:t>
            </a:r>
            <a:r>
              <a:rPr lang="uk-UA" dirty="0"/>
              <a:t>текстом довжину, називаються шифрами зі </a:t>
            </a:r>
            <a:r>
              <a:rPr lang="uk-UA" b="1" i="1" dirty="0"/>
              <a:t>стрічкою одноразового використання</a:t>
            </a:r>
            <a:r>
              <a:rPr lang="uk-UA" dirty="0"/>
              <a:t> або шифрами з </a:t>
            </a:r>
            <a:r>
              <a:rPr lang="uk-UA" b="1" i="1" dirty="0"/>
              <a:t>безмежною ключовою </a:t>
            </a:r>
            <a:r>
              <a:rPr lang="uk-UA" b="1" i="1" dirty="0" smtClean="0"/>
              <a:t>гамою</a:t>
            </a:r>
            <a:r>
              <a:rPr lang="uk-UA" i="1" dirty="0" smtClean="0"/>
              <a:t>.</a:t>
            </a:r>
            <a:endParaRPr lang="uk-UA" b="1" dirty="0"/>
          </a:p>
        </p:txBody>
      </p:sp>
    </p:spTree>
    <p:extLst>
      <p:ext uri="{BB962C8B-B14F-4D97-AF65-F5344CB8AC3E}">
        <p14:creationId xmlns:p14="http://schemas.microsoft.com/office/powerpoint/2010/main" val="18060878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83746"/>
          </a:xfrm>
        </p:spPr>
        <p:txBody>
          <a:bodyPr>
            <a:normAutofit fontScale="90000"/>
          </a:bodyPr>
          <a:lstStyle/>
          <a:p>
            <a:pPr algn="ctr"/>
            <a:r>
              <a:rPr lang="uk-UA" b="1" i="1" dirty="0"/>
              <a:t>У</a:t>
            </a:r>
            <a:r>
              <a:rPr lang="uk-UA" b="1" i="1" dirty="0" smtClean="0"/>
              <a:t>мовно стійкі шифри</a:t>
            </a:r>
            <a:endParaRPr lang="uk-UA" b="1" dirty="0"/>
          </a:p>
        </p:txBody>
      </p:sp>
      <p:sp>
        <p:nvSpPr>
          <p:cNvPr id="3" name="Місце для вмісту 2"/>
          <p:cNvSpPr>
            <a:spLocks noGrp="1"/>
          </p:cNvSpPr>
          <p:nvPr>
            <p:ph idx="1"/>
          </p:nvPr>
        </p:nvSpPr>
        <p:spPr>
          <a:xfrm>
            <a:off x="470647" y="1048872"/>
            <a:ext cx="11201399" cy="5580528"/>
          </a:xfrm>
        </p:spPr>
        <p:txBody>
          <a:bodyPr>
            <a:normAutofit/>
          </a:bodyPr>
          <a:lstStyle/>
          <a:p>
            <a:pPr marL="0" indent="0">
              <a:buNone/>
            </a:pPr>
            <a:r>
              <a:rPr lang="uk-UA" dirty="0"/>
              <a:t>Криптосистеми </a:t>
            </a:r>
            <a:r>
              <a:rPr lang="uk-UA" dirty="0" smtClean="0"/>
              <a:t>що характеризуються тим</a:t>
            </a:r>
            <a:r>
              <a:rPr lang="uk-UA" dirty="0"/>
              <a:t>, що при </a:t>
            </a:r>
            <a:r>
              <a:rPr lang="uk-UA" dirty="0" smtClean="0"/>
              <a:t>зростанні </a:t>
            </a:r>
            <a:r>
              <a:rPr lang="uk-UA" dirty="0"/>
              <a:t>кількості доступної для </a:t>
            </a:r>
            <a:r>
              <a:rPr lang="uk-UA" dirty="0" err="1"/>
              <a:t>криптоаналітика</a:t>
            </a:r>
            <a:r>
              <a:rPr lang="uk-UA" dirty="0"/>
              <a:t> інформації, при певному</a:t>
            </a:r>
            <a:br>
              <a:rPr lang="uk-UA" dirty="0"/>
            </a:br>
            <a:r>
              <a:rPr lang="uk-UA" dirty="0"/>
              <a:t>значенні </a:t>
            </a:r>
            <a:r>
              <a:rPr lang="en-US" i="1" dirty="0" smtClean="0"/>
              <a:t>n</a:t>
            </a:r>
            <a:r>
              <a:rPr lang="uk-UA" i="1" dirty="0" smtClean="0"/>
              <a:t> </a:t>
            </a:r>
            <a:r>
              <a:rPr lang="uk-UA" i="1" dirty="0"/>
              <a:t>= </a:t>
            </a:r>
            <a:r>
              <a:rPr lang="en-US" i="1" dirty="0" smtClean="0"/>
              <a:t>n</a:t>
            </a:r>
            <a:r>
              <a:rPr lang="uk-UA" i="1" baseline="-25000" dirty="0" smtClean="0"/>
              <a:t>0</a:t>
            </a:r>
            <a:r>
              <a:rPr lang="uk-UA" dirty="0" smtClean="0"/>
              <a:t> </a:t>
            </a:r>
            <a:r>
              <a:rPr lang="uk-UA" dirty="0"/>
              <a:t>існує єдиний розв’язок </a:t>
            </a:r>
            <a:r>
              <a:rPr lang="uk-UA" dirty="0" err="1"/>
              <a:t>крииптоаналітичної</a:t>
            </a:r>
            <a:r>
              <a:rPr lang="uk-UA" dirty="0"/>
              <a:t> </a:t>
            </a:r>
            <a:r>
              <a:rPr lang="uk-UA" dirty="0" smtClean="0"/>
              <a:t>задачі, де:</a:t>
            </a:r>
          </a:p>
          <a:p>
            <a:pPr marL="1344613">
              <a:spcBef>
                <a:spcPts val="0"/>
              </a:spcBef>
            </a:pPr>
            <a:r>
              <a:rPr lang="en-US" i="1" dirty="0"/>
              <a:t>n</a:t>
            </a:r>
            <a:r>
              <a:rPr lang="uk-UA" i="1" dirty="0"/>
              <a:t> довжина доступної </a:t>
            </a:r>
            <a:r>
              <a:rPr lang="uk-UA" i="1" dirty="0" smtClean="0"/>
              <a:t>послідовності</a:t>
            </a:r>
            <a:r>
              <a:rPr lang="uk-UA" i="1" dirty="0"/>
              <a:t>;</a:t>
            </a:r>
          </a:p>
          <a:p>
            <a:pPr marL="1344613">
              <a:spcBef>
                <a:spcPts val="0"/>
              </a:spcBef>
            </a:pPr>
            <a:r>
              <a:rPr lang="en-US" i="1" dirty="0"/>
              <a:t>n</a:t>
            </a:r>
            <a:r>
              <a:rPr lang="uk-UA" i="1" baseline="-25000" dirty="0"/>
              <a:t>0 </a:t>
            </a:r>
            <a:r>
              <a:rPr lang="uk-UA" i="1" baseline="-25000" dirty="0" smtClean="0"/>
              <a:t> </a:t>
            </a:r>
            <a:r>
              <a:rPr lang="uk-UA" dirty="0" smtClean="0"/>
              <a:t>мінімальний </a:t>
            </a:r>
            <a:r>
              <a:rPr lang="uk-UA" dirty="0"/>
              <a:t>об’єм криптограми, для якого існує єдиний розв’язок</a:t>
            </a:r>
            <a:r>
              <a:rPr lang="uk-UA" dirty="0" smtClean="0"/>
              <a:t>, який називають </a:t>
            </a:r>
            <a:r>
              <a:rPr lang="uk-UA" b="1" i="1" dirty="0">
                <a:solidFill>
                  <a:schemeClr val="tx2"/>
                </a:solidFill>
              </a:rPr>
              <a:t>інтервалом </a:t>
            </a:r>
            <a:r>
              <a:rPr lang="uk-UA" b="1" i="1" dirty="0" err="1" smtClean="0">
                <a:solidFill>
                  <a:schemeClr val="tx2"/>
                </a:solidFill>
              </a:rPr>
              <a:t>єдиності</a:t>
            </a:r>
            <a:r>
              <a:rPr lang="uk-UA" i="1" dirty="0" smtClean="0"/>
              <a:t>.</a:t>
            </a:r>
          </a:p>
          <a:p>
            <a:pPr marL="0" indent="0">
              <a:spcBef>
                <a:spcPts val="0"/>
              </a:spcBef>
              <a:buNone/>
            </a:pPr>
            <a:r>
              <a:rPr lang="uk-UA" i="1" dirty="0" smtClean="0"/>
              <a:t>Для </a:t>
            </a:r>
            <a:r>
              <a:rPr lang="uk-UA" dirty="0" smtClean="0"/>
              <a:t>випадку </a:t>
            </a:r>
            <a:r>
              <a:rPr lang="uk-UA" dirty="0"/>
              <a:t>стрічки </a:t>
            </a:r>
            <a:r>
              <a:rPr lang="uk-UA" dirty="0" smtClean="0"/>
              <a:t>одноразового використання </a:t>
            </a:r>
            <a:r>
              <a:rPr lang="en-US" i="1" dirty="0" smtClean="0"/>
              <a:t>n</a:t>
            </a:r>
            <a:r>
              <a:rPr lang="en-US" i="1" baseline="-25000" dirty="0" smtClean="0"/>
              <a:t>0</a:t>
            </a:r>
            <a:r>
              <a:rPr lang="en-US" i="1" dirty="0" smtClean="0"/>
              <a:t>-&gt;∞</a:t>
            </a:r>
            <a:endParaRPr lang="uk-UA" i="1" dirty="0" smtClean="0"/>
          </a:p>
          <a:p>
            <a:pPr marL="0" indent="0">
              <a:buNone/>
            </a:pPr>
            <a:r>
              <a:rPr lang="uk-UA" dirty="0"/>
              <a:t>За кінцевої довжини криптографічного </a:t>
            </a:r>
            <a:r>
              <a:rPr lang="uk-UA" dirty="0" smtClean="0"/>
              <a:t>ключа значення </a:t>
            </a:r>
            <a:r>
              <a:rPr lang="en-US" i="1" dirty="0"/>
              <a:t>n</a:t>
            </a:r>
            <a:r>
              <a:rPr lang="uk-UA" i="1" baseline="-25000" dirty="0" smtClean="0"/>
              <a:t>0</a:t>
            </a:r>
            <a:r>
              <a:rPr lang="uk-UA" dirty="0" smtClean="0"/>
              <a:t> </a:t>
            </a:r>
            <a:r>
              <a:rPr lang="uk-UA" dirty="0"/>
              <a:t>кінцеве</a:t>
            </a:r>
            <a:r>
              <a:rPr lang="uk-UA" dirty="0" smtClean="0"/>
              <a:t>.. </a:t>
            </a:r>
            <a:r>
              <a:rPr lang="uk-UA" dirty="0"/>
              <a:t>Однак </a:t>
            </a:r>
            <a:r>
              <a:rPr lang="uk-UA" dirty="0" smtClean="0"/>
              <a:t>для</a:t>
            </a:r>
            <a:r>
              <a:rPr lang="en-US" dirty="0" smtClean="0"/>
              <a:t> </a:t>
            </a:r>
            <a:r>
              <a:rPr lang="uk-UA" dirty="0" err="1" smtClean="0"/>
              <a:t>криптоаналітика</a:t>
            </a:r>
            <a:r>
              <a:rPr lang="uk-UA" dirty="0" smtClean="0"/>
              <a:t> </a:t>
            </a:r>
            <a:r>
              <a:rPr lang="uk-UA" dirty="0"/>
              <a:t>з обмеженими обчислювальними ресурсами, </a:t>
            </a:r>
            <a:r>
              <a:rPr lang="uk-UA" dirty="0" smtClean="0"/>
              <a:t>імовірність</a:t>
            </a:r>
            <a:r>
              <a:rPr lang="en-US" dirty="0" smtClean="0"/>
              <a:t> </a:t>
            </a:r>
            <a:r>
              <a:rPr lang="uk-UA" dirty="0" smtClean="0"/>
              <a:t>з</a:t>
            </a:r>
            <a:r>
              <a:rPr lang="en-US" dirty="0" smtClean="0"/>
              <a:t> </a:t>
            </a:r>
            <a:r>
              <a:rPr lang="uk-UA" dirty="0" smtClean="0"/>
              <a:t>найти </a:t>
            </a:r>
            <a:r>
              <a:rPr lang="uk-UA" dirty="0"/>
              <a:t>цей розв’язок за скінчений проміжок часу (поки інформація </a:t>
            </a:r>
            <a:r>
              <a:rPr lang="uk-UA" dirty="0" smtClean="0"/>
              <a:t>має</a:t>
            </a:r>
            <a:r>
              <a:rPr lang="en-US" dirty="0" smtClean="0"/>
              <a:t> </a:t>
            </a:r>
            <a:r>
              <a:rPr lang="uk-UA" dirty="0" smtClean="0"/>
              <a:t>ще </a:t>
            </a:r>
            <a:r>
              <a:rPr lang="uk-UA" dirty="0"/>
              <a:t>якусь цінність) надзвичайно мала (</a:t>
            </a:r>
            <a:r>
              <a:rPr lang="uk-UA" dirty="0" smtClean="0"/>
              <a:t>10</a:t>
            </a:r>
            <a:r>
              <a:rPr lang="en-US" baseline="30000" dirty="0" smtClean="0"/>
              <a:t>-30</a:t>
            </a:r>
            <a:r>
              <a:rPr lang="uk-UA" dirty="0" smtClean="0"/>
              <a:t> </a:t>
            </a:r>
            <a:r>
              <a:rPr lang="uk-UA" dirty="0"/>
              <a:t>і менша). Шифри такого </a:t>
            </a:r>
            <a:r>
              <a:rPr lang="uk-UA" dirty="0" smtClean="0"/>
              <a:t>типу</a:t>
            </a:r>
            <a:r>
              <a:rPr lang="en-US" dirty="0" smtClean="0"/>
              <a:t> </a:t>
            </a:r>
            <a:r>
              <a:rPr lang="uk-UA" dirty="0" smtClean="0"/>
              <a:t>називаються </a:t>
            </a:r>
            <a:r>
              <a:rPr lang="uk-UA" b="1" i="1" dirty="0"/>
              <a:t>умовно стійкими</a:t>
            </a:r>
            <a:endParaRPr lang="uk-UA" b="1" dirty="0"/>
          </a:p>
        </p:txBody>
      </p:sp>
    </p:spTree>
    <p:extLst>
      <p:ext uri="{BB962C8B-B14F-4D97-AF65-F5344CB8AC3E}">
        <p14:creationId xmlns:p14="http://schemas.microsoft.com/office/powerpoint/2010/main" val="9531791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387909"/>
          </a:xfrm>
        </p:spPr>
        <p:txBody>
          <a:bodyPr>
            <a:normAutofit fontScale="90000"/>
          </a:bodyPr>
          <a:lstStyle/>
          <a:p>
            <a:pPr algn="ctr"/>
            <a:r>
              <a:rPr lang="uk-UA" b="1" dirty="0" smtClean="0"/>
              <a:t>Література </a:t>
            </a:r>
            <a:endParaRPr lang="uk-UA" b="1" dirty="0"/>
          </a:p>
        </p:txBody>
      </p:sp>
      <p:sp>
        <p:nvSpPr>
          <p:cNvPr id="3" name="Місце для вмісту 2"/>
          <p:cNvSpPr>
            <a:spLocks noGrp="1"/>
          </p:cNvSpPr>
          <p:nvPr>
            <p:ph idx="1"/>
          </p:nvPr>
        </p:nvSpPr>
        <p:spPr>
          <a:xfrm>
            <a:off x="838200" y="847165"/>
            <a:ext cx="10515600" cy="5822576"/>
          </a:xfrm>
        </p:spPr>
        <p:txBody>
          <a:bodyPr>
            <a:normAutofit/>
          </a:bodyPr>
          <a:lstStyle/>
          <a:p>
            <a:pPr marL="0" indent="0" algn="ctr">
              <a:buNone/>
            </a:pPr>
            <a:r>
              <a:rPr lang="uk-UA" dirty="0" smtClean="0"/>
              <a:t>Основна</a:t>
            </a:r>
          </a:p>
          <a:p>
            <a:pPr marL="0" indent="0" algn="ctr">
              <a:buNone/>
            </a:pPr>
            <a:endParaRPr lang="uk-UA" dirty="0"/>
          </a:p>
          <a:p>
            <a:pPr marL="0" indent="0" algn="ctr">
              <a:buNone/>
            </a:pPr>
            <a:endParaRPr lang="uk-UA" dirty="0" smtClean="0"/>
          </a:p>
          <a:p>
            <a:pPr marL="0" indent="0" algn="ctr">
              <a:buNone/>
            </a:pPr>
            <a:endParaRPr lang="uk-UA" dirty="0"/>
          </a:p>
          <a:p>
            <a:pPr marL="0" indent="0" algn="ctr">
              <a:buNone/>
            </a:pPr>
            <a:endParaRPr lang="uk-UA" dirty="0" smtClean="0"/>
          </a:p>
          <a:p>
            <a:pPr marL="0" indent="0" algn="ctr">
              <a:buNone/>
            </a:pPr>
            <a:endParaRPr lang="uk-UA" dirty="0"/>
          </a:p>
          <a:p>
            <a:pPr marL="0" indent="0" algn="ctr">
              <a:buNone/>
            </a:pPr>
            <a:endParaRPr lang="uk-UA" dirty="0" smtClean="0"/>
          </a:p>
          <a:p>
            <a:pPr marL="0" indent="0" algn="ctr">
              <a:buNone/>
            </a:pPr>
            <a:r>
              <a:rPr lang="uk-UA" dirty="0" smtClean="0"/>
              <a:t>Додаткова</a:t>
            </a:r>
          </a:p>
          <a:p>
            <a:pPr marL="514350" indent="-514350">
              <a:spcBef>
                <a:spcPts val="0"/>
              </a:spcBef>
              <a:buAutoNum type="arabicPeriod"/>
            </a:pPr>
            <a:r>
              <a:rPr lang="ru-RU" dirty="0" err="1" smtClean="0"/>
              <a:t>Жельников</a:t>
            </a:r>
            <a:r>
              <a:rPr lang="ru-RU" dirty="0" smtClean="0"/>
              <a:t> В. </a:t>
            </a:r>
            <a:r>
              <a:rPr lang="ru-RU" dirty="0" err="1" smtClean="0"/>
              <a:t>Кpиптогpафия</a:t>
            </a:r>
            <a:r>
              <a:rPr lang="ru-RU" dirty="0" smtClean="0"/>
              <a:t> от </a:t>
            </a:r>
            <a:r>
              <a:rPr lang="ru-RU" dirty="0" err="1" smtClean="0"/>
              <a:t>папиpуса</a:t>
            </a:r>
            <a:r>
              <a:rPr lang="ru-RU" dirty="0" smtClean="0"/>
              <a:t> до </a:t>
            </a:r>
            <a:r>
              <a:rPr lang="ru-RU" dirty="0" err="1" smtClean="0"/>
              <a:t>компьютеpа</a:t>
            </a:r>
            <a:r>
              <a:rPr lang="ru-RU" dirty="0" smtClean="0"/>
              <a:t>. — М.: ABF, 1996. — 335 с.</a:t>
            </a:r>
            <a:endParaRPr lang="en-US" dirty="0" smtClean="0"/>
          </a:p>
          <a:p>
            <a:pPr marL="0" indent="0">
              <a:spcBef>
                <a:spcPts val="0"/>
              </a:spcBef>
              <a:buNone/>
            </a:pPr>
            <a:r>
              <a:rPr lang="en-US" dirty="0" smtClean="0"/>
              <a:t>2. </a:t>
            </a:r>
            <a:r>
              <a:rPr lang="ru-RU" dirty="0" smtClean="0"/>
              <a:t>В.А. Галатенко. «Основы информационной безопасности» // INTUIT.RU</a:t>
            </a:r>
            <a:endParaRPr lang="uk-UA" dirty="0" smtClean="0"/>
          </a:p>
          <a:p>
            <a:pPr marL="0" indent="0" algn="ctr">
              <a:buNone/>
            </a:pPr>
            <a:endParaRPr lang="uk-UA" dirty="0"/>
          </a:p>
        </p:txBody>
      </p:sp>
      <p:pic>
        <p:nvPicPr>
          <p:cNvPr id="4" name="Рисунок 3"/>
          <p:cNvPicPr>
            <a:picLocks noChangeAspect="1"/>
          </p:cNvPicPr>
          <p:nvPr/>
        </p:nvPicPr>
        <p:blipFill>
          <a:blip r:embed="rId2"/>
          <a:stretch>
            <a:fillRect/>
          </a:stretch>
        </p:blipFill>
        <p:spPr>
          <a:xfrm>
            <a:off x="838200" y="365126"/>
            <a:ext cx="3293689" cy="4508126"/>
          </a:xfrm>
          <a:prstGeom prst="rect">
            <a:avLst/>
          </a:prstGeom>
        </p:spPr>
      </p:pic>
      <p:pic>
        <p:nvPicPr>
          <p:cNvPr id="5" name="Рисунок 4"/>
          <p:cNvPicPr>
            <a:picLocks noChangeAspect="1"/>
          </p:cNvPicPr>
          <p:nvPr/>
        </p:nvPicPr>
        <p:blipFill>
          <a:blip r:embed="rId3"/>
          <a:stretch>
            <a:fillRect/>
          </a:stretch>
        </p:blipFill>
        <p:spPr>
          <a:xfrm>
            <a:off x="7885579" y="359864"/>
            <a:ext cx="3073773" cy="4513388"/>
          </a:xfrm>
          <a:prstGeom prst="rect">
            <a:avLst/>
          </a:prstGeom>
        </p:spPr>
      </p:pic>
    </p:spTree>
    <p:extLst>
      <p:ext uri="{BB962C8B-B14F-4D97-AF65-F5344CB8AC3E}">
        <p14:creationId xmlns:p14="http://schemas.microsoft.com/office/powerpoint/2010/main" val="38029997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62722"/>
          </a:xfrm>
        </p:spPr>
        <p:txBody>
          <a:bodyPr>
            <a:normAutofit fontScale="90000"/>
          </a:bodyPr>
          <a:lstStyle/>
          <a:p>
            <a:pPr algn="ctr"/>
            <a:r>
              <a:rPr lang="uk-UA" b="1" i="1" dirty="0" err="1"/>
              <a:t>О</a:t>
            </a:r>
            <a:r>
              <a:rPr lang="uk-UA" b="1" i="1" dirty="0" err="1" smtClean="0"/>
              <a:t>бчислювально</a:t>
            </a:r>
            <a:r>
              <a:rPr lang="uk-UA" b="1" i="1" dirty="0" smtClean="0"/>
              <a:t> стійкі шифри</a:t>
            </a:r>
            <a:endParaRPr lang="uk-UA" b="1" dirty="0"/>
          </a:p>
        </p:txBody>
      </p:sp>
      <p:sp>
        <p:nvSpPr>
          <p:cNvPr id="3" name="Місце для вмісту 2"/>
          <p:cNvSpPr>
            <a:spLocks noGrp="1"/>
          </p:cNvSpPr>
          <p:nvPr>
            <p:ph idx="1"/>
          </p:nvPr>
        </p:nvSpPr>
        <p:spPr>
          <a:xfrm>
            <a:off x="349624" y="927848"/>
            <a:ext cx="11389658" cy="5634317"/>
          </a:xfrm>
        </p:spPr>
        <p:txBody>
          <a:bodyPr>
            <a:normAutofit fontScale="92500" lnSpcReduction="20000"/>
          </a:bodyPr>
          <a:lstStyle/>
          <a:p>
            <a:pPr marL="0" indent="0">
              <a:buNone/>
            </a:pPr>
            <a:r>
              <a:rPr lang="uk-UA" dirty="0"/>
              <a:t>Мета розробника умовно стійких криптосистем </a:t>
            </a:r>
            <a:r>
              <a:rPr lang="uk-UA" dirty="0" smtClean="0"/>
              <a:t>полягає:</a:t>
            </a:r>
          </a:p>
          <a:p>
            <a:r>
              <a:rPr lang="uk-UA" dirty="0" smtClean="0"/>
              <a:t>Зменшення  </a:t>
            </a:r>
            <a:r>
              <a:rPr lang="uk-UA" dirty="0"/>
              <a:t>витрати на процедури шифрування та </a:t>
            </a:r>
            <a:r>
              <a:rPr lang="uk-UA" dirty="0" smtClean="0"/>
              <a:t>розшифрування</a:t>
            </a:r>
          </a:p>
          <a:p>
            <a:r>
              <a:rPr lang="uk-UA" dirty="0" smtClean="0"/>
              <a:t>Задання такого рівня </a:t>
            </a:r>
            <a:r>
              <a:rPr lang="uk-UA" dirty="0"/>
              <a:t>складності </a:t>
            </a:r>
            <a:r>
              <a:rPr lang="uk-UA" dirty="0" err="1"/>
              <a:t>криптоаналітичної</a:t>
            </a:r>
            <a:r>
              <a:rPr lang="uk-UA" dirty="0"/>
              <a:t> задачі, </a:t>
            </a:r>
            <a:r>
              <a:rPr lang="uk-UA" dirty="0" smtClean="0"/>
              <a:t>що її розв'язок є економічно невигідний.</a:t>
            </a:r>
            <a:endParaRPr lang="uk-UA" dirty="0"/>
          </a:p>
          <a:p>
            <a:pPr marL="0" indent="0">
              <a:buNone/>
            </a:pPr>
            <a:r>
              <a:rPr lang="uk-UA" dirty="0"/>
              <a:t>Завдання такого об’єму обчислень називаються важкими </a:t>
            </a:r>
            <a:r>
              <a:rPr lang="uk-UA" dirty="0" smtClean="0"/>
              <a:t>або </a:t>
            </a:r>
            <a:r>
              <a:rPr lang="uk-UA" dirty="0" err="1" smtClean="0"/>
              <a:t>обчислювально</a:t>
            </a:r>
            <a:r>
              <a:rPr lang="uk-UA" dirty="0" smtClean="0"/>
              <a:t> </a:t>
            </a:r>
            <a:r>
              <a:rPr lang="uk-UA" dirty="0"/>
              <a:t>складними, а про їх розв’язок говорять, що вони </a:t>
            </a:r>
            <a:r>
              <a:rPr lang="uk-UA" b="1" u="sng" dirty="0" err="1" smtClean="0"/>
              <a:t>обчислювально</a:t>
            </a:r>
            <a:r>
              <a:rPr lang="uk-UA" b="1" u="sng" dirty="0" smtClean="0"/>
              <a:t> </a:t>
            </a:r>
            <a:r>
              <a:rPr lang="uk-UA" b="1" u="sng" dirty="0"/>
              <a:t>нездійсненними</a:t>
            </a:r>
            <a:r>
              <a:rPr lang="uk-UA" dirty="0"/>
              <a:t>. </a:t>
            </a:r>
            <a:endParaRPr lang="uk-UA" dirty="0" smtClean="0"/>
          </a:p>
          <a:p>
            <a:pPr marL="0" indent="0">
              <a:buNone/>
            </a:pPr>
            <a:r>
              <a:rPr lang="uk-UA" dirty="0" smtClean="0"/>
              <a:t>Шифри</a:t>
            </a:r>
            <a:r>
              <a:rPr lang="uk-UA" dirty="0"/>
              <a:t>, які ґрунтуються на </a:t>
            </a:r>
            <a:r>
              <a:rPr lang="uk-UA" dirty="0" err="1" smtClean="0"/>
              <a:t>обчислювально</a:t>
            </a:r>
            <a:r>
              <a:rPr lang="uk-UA" dirty="0" smtClean="0"/>
              <a:t> нездійсненних </a:t>
            </a:r>
            <a:r>
              <a:rPr lang="uk-UA" dirty="0"/>
              <a:t>задачах, називаються </a:t>
            </a:r>
            <a:r>
              <a:rPr lang="uk-UA" i="1" dirty="0" err="1"/>
              <a:t>обчислювально</a:t>
            </a:r>
            <a:r>
              <a:rPr lang="uk-UA" i="1" dirty="0"/>
              <a:t> стійкими.</a:t>
            </a:r>
            <a:r>
              <a:rPr lang="uk-UA" dirty="0"/>
              <a:t> </a:t>
            </a:r>
            <a:r>
              <a:rPr lang="uk-UA" dirty="0" smtClean="0"/>
              <a:t>(найбільш практично цінні). </a:t>
            </a:r>
          </a:p>
          <a:p>
            <a:pPr marL="0" indent="0">
              <a:buNone/>
            </a:pPr>
            <a:r>
              <a:rPr lang="uk-UA" dirty="0" smtClean="0"/>
              <a:t>К</a:t>
            </a:r>
            <a:r>
              <a:rPr lang="uk-UA" dirty="0"/>
              <a:t>. </a:t>
            </a:r>
            <a:r>
              <a:rPr lang="uk-UA" dirty="0" err="1"/>
              <a:t>Шеннон</a:t>
            </a:r>
            <a:r>
              <a:rPr lang="uk-UA" dirty="0"/>
              <a:t> </a:t>
            </a:r>
            <a:r>
              <a:rPr lang="uk-UA" dirty="0" smtClean="0"/>
              <a:t>увів поняття </a:t>
            </a:r>
            <a:r>
              <a:rPr lang="uk-UA" b="1" i="1" dirty="0"/>
              <a:t>робочої характеристики W(n)</a:t>
            </a:r>
            <a:r>
              <a:rPr lang="uk-UA" dirty="0"/>
              <a:t> шифру як середню </a:t>
            </a:r>
            <a:r>
              <a:rPr lang="uk-UA" dirty="0" smtClean="0"/>
              <a:t>кількість роботи </a:t>
            </a:r>
            <a:r>
              <a:rPr lang="uk-UA" dirty="0"/>
              <a:t>для знаходження ключа за відомими n знаками криптограми </a:t>
            </a:r>
            <a:r>
              <a:rPr lang="uk-UA" dirty="0" smtClean="0"/>
              <a:t>з використанням </a:t>
            </a:r>
            <a:r>
              <a:rPr lang="uk-UA" dirty="0"/>
              <a:t>найкращого алгоритму </a:t>
            </a:r>
            <a:r>
              <a:rPr lang="uk-UA" dirty="0" err="1"/>
              <a:t>криптоаналізу</a:t>
            </a:r>
            <a:r>
              <a:rPr lang="uk-UA" dirty="0"/>
              <a:t>. Кількість </a:t>
            </a:r>
            <a:r>
              <a:rPr lang="uk-UA" dirty="0" smtClean="0"/>
              <a:t>роботи  можна </a:t>
            </a:r>
            <a:r>
              <a:rPr lang="uk-UA" dirty="0"/>
              <a:t>виміряти, наприклад, кількістю операцій, які необхідно </a:t>
            </a:r>
            <a:r>
              <a:rPr lang="uk-UA" dirty="0" smtClean="0"/>
              <a:t>виконати для </a:t>
            </a:r>
            <a:r>
              <a:rPr lang="uk-UA" dirty="0"/>
              <a:t>обчислення ключа. Цей параметр безпосередньо пов’язаний </a:t>
            </a:r>
            <a:r>
              <a:rPr lang="uk-UA" dirty="0" smtClean="0"/>
              <a:t>з алгоритмом </a:t>
            </a:r>
            <a:r>
              <a:rPr lang="uk-UA" dirty="0"/>
              <a:t>обчислення ключа</a:t>
            </a:r>
            <a:r>
              <a:rPr lang="uk-UA" dirty="0" smtClean="0"/>
              <a:t>.</a:t>
            </a:r>
          </a:p>
          <a:p>
            <a:pPr marL="0" indent="0">
              <a:buNone/>
            </a:pPr>
            <a:r>
              <a:rPr lang="uk-UA" dirty="0" smtClean="0"/>
              <a:t> </a:t>
            </a:r>
            <a:r>
              <a:rPr lang="uk-UA" dirty="0"/>
              <a:t>Складність визначення W(n) пов’язана </a:t>
            </a:r>
            <a:r>
              <a:rPr lang="uk-UA" dirty="0" smtClean="0"/>
              <a:t>зі складністю </a:t>
            </a:r>
            <a:r>
              <a:rPr lang="uk-UA" dirty="0"/>
              <a:t>знаходження найкращого способу </a:t>
            </a:r>
            <a:r>
              <a:rPr lang="uk-UA" dirty="0" smtClean="0"/>
              <a:t>розкриття</a:t>
            </a:r>
            <a:endParaRPr lang="uk-UA" dirty="0"/>
          </a:p>
        </p:txBody>
      </p:sp>
    </p:spTree>
    <p:extLst>
      <p:ext uri="{BB962C8B-B14F-4D97-AF65-F5344CB8AC3E}">
        <p14:creationId xmlns:p14="http://schemas.microsoft.com/office/powerpoint/2010/main" val="633564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838200" y="188259"/>
            <a:ext cx="10515600" cy="5988704"/>
          </a:xfrm>
        </p:spPr>
        <p:txBody>
          <a:bodyPr>
            <a:normAutofit fontScale="85000" lnSpcReduction="20000"/>
          </a:bodyPr>
          <a:lstStyle/>
          <a:p>
            <a:pPr marL="0" indent="0">
              <a:buNone/>
            </a:pPr>
            <a:r>
              <a:rPr lang="uk-UA" dirty="0"/>
              <a:t>К. </a:t>
            </a:r>
            <a:r>
              <a:rPr lang="uk-UA" dirty="0" err="1"/>
              <a:t>Шеннон</a:t>
            </a:r>
            <a:r>
              <a:rPr lang="uk-UA" dirty="0"/>
              <a:t> запропонував також модель для оцінки інтервалу </a:t>
            </a:r>
            <a:r>
              <a:rPr lang="uk-UA" dirty="0" err="1" smtClean="0"/>
              <a:t>єдиності</a:t>
            </a:r>
            <a:r>
              <a:rPr lang="uk-UA" dirty="0"/>
              <a:t>, з якої отримано співвідношення:</a:t>
            </a:r>
          </a:p>
          <a:p>
            <a:pPr marL="0" indent="0">
              <a:buNone/>
            </a:pPr>
            <a:r>
              <a:rPr lang="uk-UA" dirty="0" err="1"/>
              <a:t>n</a:t>
            </a:r>
            <a:r>
              <a:rPr lang="uk-UA" baseline="-25000" dirty="0" err="1"/>
              <a:t>o</a:t>
            </a:r>
            <a:r>
              <a:rPr lang="uk-UA" dirty="0"/>
              <a:t> = </a:t>
            </a:r>
            <a:r>
              <a:rPr lang="uk-UA" i="1" dirty="0"/>
              <a:t>H(K)/D,</a:t>
            </a:r>
          </a:p>
          <a:p>
            <a:pPr marL="1344613" indent="0">
              <a:spcBef>
                <a:spcPts val="0"/>
              </a:spcBef>
              <a:buNone/>
            </a:pPr>
            <a:r>
              <a:rPr lang="uk-UA" sz="2600" i="1" dirty="0"/>
              <a:t>де H(K) - ентропія ключа, яка для випадкового ключа дорівнює довжині</a:t>
            </a:r>
            <a:br>
              <a:rPr lang="uk-UA" sz="2600" i="1" dirty="0"/>
            </a:br>
            <a:r>
              <a:rPr lang="uk-UA" sz="2600" i="1" dirty="0"/>
              <a:t>ключа в бітах;</a:t>
            </a:r>
          </a:p>
          <a:p>
            <a:pPr marL="1344613" indent="0">
              <a:spcBef>
                <a:spcPts val="0"/>
              </a:spcBef>
              <a:buNone/>
            </a:pPr>
            <a:r>
              <a:rPr lang="uk-UA" sz="2600" i="1" dirty="0"/>
              <a:t>D - надмірність мови, що вимірюється у бітах на знак. </a:t>
            </a:r>
            <a:endParaRPr lang="uk-UA" sz="2600" i="1" dirty="0" smtClean="0"/>
          </a:p>
          <a:p>
            <a:pPr marL="0" indent="0">
              <a:buNone/>
            </a:pPr>
            <a:r>
              <a:rPr lang="uk-UA" dirty="0" smtClean="0"/>
              <a:t>Це співвідношення можна </a:t>
            </a:r>
            <a:r>
              <a:rPr lang="uk-UA" dirty="0"/>
              <a:t>записати у вигляді:</a:t>
            </a:r>
          </a:p>
          <a:p>
            <a:pPr marL="0" indent="0" algn="ctr">
              <a:buNone/>
            </a:pPr>
            <a:r>
              <a:rPr lang="uk-UA" i="1" dirty="0"/>
              <a:t>H(K)&lt; </a:t>
            </a:r>
            <a:r>
              <a:rPr lang="uk-UA" i="1" dirty="0" err="1"/>
              <a:t>nD</a:t>
            </a:r>
            <a:r>
              <a:rPr lang="uk-UA" i="1" dirty="0"/>
              <a:t>,</a:t>
            </a:r>
          </a:p>
          <a:p>
            <a:pPr marL="0" indent="0">
              <a:buNone/>
            </a:pPr>
            <a:r>
              <a:rPr lang="uk-UA" dirty="0"/>
              <a:t>де </a:t>
            </a:r>
            <a:r>
              <a:rPr lang="uk-UA" i="1" dirty="0"/>
              <a:t>H(K)</a:t>
            </a:r>
            <a:r>
              <a:rPr lang="uk-UA" dirty="0"/>
              <a:t> характеризує кількість невідомих у двійковому </a:t>
            </a:r>
            <a:r>
              <a:rPr lang="uk-UA" dirty="0" smtClean="0"/>
              <a:t>представленні ключа</a:t>
            </a:r>
            <a:r>
              <a:rPr lang="uk-UA" dirty="0"/>
              <a:t>; </a:t>
            </a:r>
            <a:r>
              <a:rPr lang="uk-UA" i="1" dirty="0" err="1"/>
              <a:t>nD</a:t>
            </a:r>
            <a:r>
              <a:rPr lang="uk-UA" i="1" dirty="0"/>
              <a:t> -</a:t>
            </a:r>
            <a:r>
              <a:rPr lang="uk-UA" dirty="0"/>
              <a:t> кількість рівнянь для обчислення ключа. Якщо </a:t>
            </a:r>
            <a:r>
              <a:rPr lang="uk-UA" dirty="0" smtClean="0"/>
              <a:t>кількість рівнянь </a:t>
            </a:r>
            <a:r>
              <a:rPr lang="uk-UA" dirty="0"/>
              <a:t>менше за кількість невідомих, розв’язок системи буде </a:t>
            </a:r>
            <a:r>
              <a:rPr lang="uk-UA" dirty="0" smtClean="0"/>
              <a:t>неоднозначним</a:t>
            </a:r>
            <a:r>
              <a:rPr lang="uk-UA" dirty="0"/>
              <a:t>. У таких умовах криптосистема буде безумовно стійкою. </a:t>
            </a:r>
            <a:endParaRPr lang="uk-UA" dirty="0" smtClean="0"/>
          </a:p>
          <a:p>
            <a:pPr marL="0" indent="0">
              <a:buNone/>
            </a:pPr>
            <a:r>
              <a:rPr lang="uk-UA" dirty="0" smtClean="0"/>
              <a:t>Якщо кількість </a:t>
            </a:r>
            <a:r>
              <a:rPr lang="uk-UA" dirty="0"/>
              <a:t>рівнянь більша кількості невідомих, то існує єдиний розв’язок, а</a:t>
            </a:r>
            <a:br>
              <a:rPr lang="uk-UA" dirty="0"/>
            </a:br>
            <a:r>
              <a:rPr lang="uk-UA" dirty="0"/>
              <a:t>криптосистема не вважається безумовно стійкою. Однак вона може </a:t>
            </a:r>
            <a:r>
              <a:rPr lang="uk-UA" dirty="0" smtClean="0"/>
              <a:t>бути </a:t>
            </a:r>
            <a:r>
              <a:rPr lang="uk-UA" dirty="0" err="1" smtClean="0"/>
              <a:t>обчислювально</a:t>
            </a:r>
            <a:r>
              <a:rPr lang="uk-UA" dirty="0" smtClean="0"/>
              <a:t> </a:t>
            </a:r>
            <a:r>
              <a:rPr lang="uk-UA" dirty="0"/>
              <a:t>стійкою, якщо n&gt;&gt;n</a:t>
            </a:r>
            <a:r>
              <a:rPr lang="uk-UA" baseline="-25000" dirty="0"/>
              <a:t>0</a:t>
            </a:r>
            <a:r>
              <a:rPr lang="uk-UA" dirty="0"/>
              <a:t>. Рівень стійкості </a:t>
            </a:r>
            <a:r>
              <a:rPr lang="uk-UA" dirty="0" err="1" smtClean="0"/>
              <a:t>обчислювально</a:t>
            </a:r>
            <a:r>
              <a:rPr lang="uk-UA" dirty="0" smtClean="0"/>
              <a:t> стійких </a:t>
            </a:r>
            <a:r>
              <a:rPr lang="uk-UA" dirty="0"/>
              <a:t>криптосистем залежить від типу шифрувальних процедур (за</a:t>
            </a:r>
            <a:br>
              <a:rPr lang="uk-UA" dirty="0"/>
            </a:br>
            <a:r>
              <a:rPr lang="uk-UA" dirty="0" smtClean="0"/>
              <a:t> винятком </a:t>
            </a:r>
            <a:r>
              <a:rPr lang="uk-UA" dirty="0"/>
              <a:t>вибору дуже малого ключа шифрування, коли </a:t>
            </a:r>
            <a:r>
              <a:rPr lang="uk-UA" dirty="0" smtClean="0"/>
              <a:t>складність повного </a:t>
            </a:r>
            <a:r>
              <a:rPr lang="uk-UA" dirty="0"/>
              <a:t>перебору можливих ключів дуже мала). Конкретні процедури</a:t>
            </a:r>
            <a:br>
              <a:rPr lang="uk-UA" dirty="0"/>
            </a:br>
            <a:r>
              <a:rPr lang="uk-UA" dirty="0" smtClean="0"/>
              <a:t> перетворення </a:t>
            </a:r>
            <a:r>
              <a:rPr lang="uk-UA" dirty="0"/>
              <a:t>також визначає хід робочої характеристики, тобто явний</a:t>
            </a:r>
            <a:br>
              <a:rPr lang="uk-UA" dirty="0"/>
            </a:br>
            <a:r>
              <a:rPr lang="uk-UA" dirty="0"/>
              <a:t>вигляд залежності </a:t>
            </a:r>
            <a:r>
              <a:rPr lang="uk-UA" i="1" dirty="0"/>
              <a:t>W(n).</a:t>
            </a:r>
            <a:endParaRPr lang="uk-UA" dirty="0"/>
          </a:p>
          <a:p>
            <a:pPr marL="0" indent="0">
              <a:buNone/>
            </a:pPr>
            <a:endParaRPr lang="uk-UA" dirty="0"/>
          </a:p>
        </p:txBody>
      </p:sp>
    </p:spTree>
    <p:extLst>
      <p:ext uri="{BB962C8B-B14F-4D97-AF65-F5344CB8AC3E}">
        <p14:creationId xmlns:p14="http://schemas.microsoft.com/office/powerpoint/2010/main" val="5147552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818216"/>
          </a:xfrm>
        </p:spPr>
        <p:txBody>
          <a:bodyPr/>
          <a:lstStyle/>
          <a:p>
            <a:pPr algn="ctr"/>
            <a:r>
              <a:rPr lang="uk-UA" b="1" dirty="0" smtClean="0">
                <a:solidFill>
                  <a:srgbClr val="FF0000"/>
                </a:solidFill>
              </a:rPr>
              <a:t>Класифікація криптосистем</a:t>
            </a:r>
            <a:endParaRPr lang="uk-UA" b="1" dirty="0">
              <a:solidFill>
                <a:srgbClr val="FF0000"/>
              </a:solidFill>
            </a:endParaRPr>
          </a:p>
        </p:txBody>
      </p:sp>
      <p:pic>
        <p:nvPicPr>
          <p:cNvPr id="1026" name="Picture 2" descr="Файл:Classification.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37129" y="1277470"/>
            <a:ext cx="9856695" cy="5096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6719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56851"/>
          </a:xfrm>
        </p:spPr>
        <p:txBody>
          <a:bodyPr>
            <a:normAutofit fontScale="90000"/>
          </a:bodyPr>
          <a:lstStyle/>
          <a:p>
            <a:pPr algn="ctr"/>
            <a:r>
              <a:rPr lang="uk-UA" b="1" dirty="0" smtClean="0"/>
              <a:t>Хешування</a:t>
            </a:r>
            <a:endParaRPr lang="uk-UA" b="1" dirty="0"/>
          </a:p>
        </p:txBody>
      </p:sp>
      <p:sp>
        <p:nvSpPr>
          <p:cNvPr id="3" name="Місце для вмісту 2"/>
          <p:cNvSpPr>
            <a:spLocks noGrp="1"/>
          </p:cNvSpPr>
          <p:nvPr>
            <p:ph idx="1"/>
          </p:nvPr>
        </p:nvSpPr>
        <p:spPr>
          <a:xfrm>
            <a:off x="838200" y="1021976"/>
            <a:ext cx="10515600" cy="5154987"/>
          </a:xfrm>
        </p:spPr>
        <p:txBody>
          <a:bodyPr>
            <a:normAutofit fontScale="85000" lnSpcReduction="20000"/>
          </a:bodyPr>
          <a:lstStyle/>
          <a:p>
            <a:pPr marL="0" indent="0">
              <a:buNone/>
            </a:pPr>
            <a:r>
              <a:rPr lang="uk-UA" b="1" dirty="0"/>
              <a:t>Хеш-функція</a:t>
            </a:r>
            <a:r>
              <a:rPr lang="uk-UA" dirty="0"/>
              <a:t> </a:t>
            </a:r>
            <a:r>
              <a:rPr lang="uk-UA" dirty="0" smtClean="0"/>
              <a:t>(</a:t>
            </a:r>
            <a:r>
              <a:rPr lang="uk-UA" b="1" dirty="0" err="1" smtClean="0"/>
              <a:t>Геш</a:t>
            </a:r>
            <a:r>
              <a:rPr lang="uk-UA" b="1" dirty="0" smtClean="0"/>
              <a:t>-функція)</a:t>
            </a:r>
            <a:r>
              <a:rPr lang="uk-UA" dirty="0"/>
              <a:t>  — це </a:t>
            </a:r>
            <a:r>
              <a:rPr lang="uk-UA" dirty="0" smtClean="0"/>
              <a:t>функція, </a:t>
            </a:r>
            <a:r>
              <a:rPr lang="uk-UA" dirty="0"/>
              <a:t>що перетворює вхідні дані будь-якого (як правило великого) розміру в дані </a:t>
            </a:r>
            <a:r>
              <a:rPr lang="uk-UA" dirty="0" smtClean="0"/>
              <a:t>фіксованого розміру</a:t>
            </a:r>
            <a:r>
              <a:rPr lang="uk-UA" dirty="0"/>
              <a:t>. </a:t>
            </a:r>
            <a:endParaRPr lang="uk-UA" dirty="0" smtClean="0"/>
          </a:p>
          <a:p>
            <a:pPr marL="0" indent="0">
              <a:buNone/>
            </a:pPr>
            <a:r>
              <a:rPr lang="uk-UA" b="1" dirty="0" smtClean="0"/>
              <a:t>Хешування</a:t>
            </a:r>
            <a:r>
              <a:rPr lang="en-US" dirty="0"/>
              <a:t> — </a:t>
            </a:r>
            <a:r>
              <a:rPr lang="uk-UA" dirty="0"/>
              <a:t>перетворення вхідного масиву даних довільної довжини у вихідний бітовий рядок фіксованої довжини. </a:t>
            </a:r>
            <a:endParaRPr lang="uk-UA" dirty="0" smtClean="0"/>
          </a:p>
          <a:p>
            <a:pPr marL="0" indent="0" algn="ctr">
              <a:buNone/>
            </a:pPr>
            <a:r>
              <a:rPr lang="uk-UA" b="1" dirty="0"/>
              <a:t>Криптографічні </a:t>
            </a:r>
            <a:r>
              <a:rPr lang="uk-UA" b="1" dirty="0" smtClean="0"/>
              <a:t>хеш-функції</a:t>
            </a:r>
          </a:p>
          <a:p>
            <a:pPr marL="0" indent="0">
              <a:buNone/>
            </a:pPr>
            <a:r>
              <a:rPr lang="uk-UA" dirty="0"/>
              <a:t>Для того, щоб хеш-функція  </a:t>
            </a:r>
            <a:r>
              <a:rPr lang="en-US" dirty="0"/>
              <a:t>H  </a:t>
            </a:r>
            <a:r>
              <a:rPr lang="uk-UA" dirty="0"/>
              <a:t>вважалася </a:t>
            </a:r>
            <a:r>
              <a:rPr lang="uk-UA" dirty="0" err="1"/>
              <a:t>криптографічно</a:t>
            </a:r>
            <a:r>
              <a:rPr lang="uk-UA" dirty="0"/>
              <a:t> стійкою, вона повинна </a:t>
            </a:r>
            <a:r>
              <a:rPr lang="uk-UA" dirty="0" err="1"/>
              <a:t>задовільняти</a:t>
            </a:r>
            <a:r>
              <a:rPr lang="uk-UA" dirty="0"/>
              <a:t> трьом основним вимогам, на яких засновано більшість застосувань хеш-функцій в криптографії:</a:t>
            </a:r>
          </a:p>
          <a:p>
            <a:pPr marL="0" indent="0">
              <a:buNone/>
            </a:pPr>
            <a:endParaRPr lang="uk-UA" dirty="0"/>
          </a:p>
          <a:p>
            <a:pPr marL="0" indent="0">
              <a:buNone/>
            </a:pPr>
            <a:r>
              <a:rPr lang="uk-UA" dirty="0" smtClean="0"/>
              <a:t>1. Незворотність </a:t>
            </a:r>
            <a:r>
              <a:rPr lang="uk-UA" dirty="0"/>
              <a:t>: для заданого значення хеш-функції </a:t>
            </a:r>
            <a:r>
              <a:rPr lang="en-US" dirty="0"/>
              <a:t>m </a:t>
            </a:r>
            <a:r>
              <a:rPr lang="uk-UA" dirty="0"/>
              <a:t>має бути </a:t>
            </a:r>
            <a:r>
              <a:rPr lang="uk-UA" dirty="0" err="1"/>
              <a:t>обчислювально</a:t>
            </a:r>
            <a:r>
              <a:rPr lang="uk-UA" dirty="0"/>
              <a:t> неможливо знайти блок даних  </a:t>
            </a:r>
            <a:r>
              <a:rPr lang="en-US" dirty="0"/>
              <a:t>X , </a:t>
            </a:r>
            <a:r>
              <a:rPr lang="uk-UA" dirty="0"/>
              <a:t>для якого  </a:t>
            </a:r>
            <a:r>
              <a:rPr lang="en-US" dirty="0"/>
              <a:t>H (X) = m .</a:t>
            </a:r>
          </a:p>
          <a:p>
            <a:pPr marL="0" indent="0">
              <a:buNone/>
            </a:pPr>
            <a:r>
              <a:rPr lang="uk-UA" dirty="0" smtClean="0"/>
              <a:t>2. Стійкість </a:t>
            </a:r>
            <a:r>
              <a:rPr lang="uk-UA" dirty="0"/>
              <a:t>колізіям першого роду : для заданого повідомлення </a:t>
            </a:r>
            <a:r>
              <a:rPr lang="en-US" dirty="0"/>
              <a:t>M </a:t>
            </a:r>
            <a:r>
              <a:rPr lang="uk-UA" dirty="0"/>
              <a:t>має бути </a:t>
            </a:r>
            <a:r>
              <a:rPr lang="uk-UA" dirty="0" err="1"/>
              <a:t>обчислювально</a:t>
            </a:r>
            <a:r>
              <a:rPr lang="uk-UA" dirty="0"/>
              <a:t> неможливо підібрати інше повідомлення </a:t>
            </a:r>
            <a:r>
              <a:rPr lang="en-US" dirty="0"/>
              <a:t>N , </a:t>
            </a:r>
            <a:r>
              <a:rPr lang="uk-UA" dirty="0"/>
              <a:t>для якого  </a:t>
            </a:r>
            <a:r>
              <a:rPr lang="en-US" dirty="0"/>
              <a:t>H (N) = H (M) .</a:t>
            </a:r>
          </a:p>
          <a:p>
            <a:pPr marL="0" indent="0">
              <a:buNone/>
            </a:pPr>
            <a:r>
              <a:rPr lang="uk-UA" dirty="0" smtClean="0"/>
              <a:t>3. Стійкість </a:t>
            </a:r>
            <a:r>
              <a:rPr lang="uk-UA" dirty="0"/>
              <a:t>до колізій другого роду : має бути </a:t>
            </a:r>
            <a:r>
              <a:rPr lang="uk-UA" dirty="0" err="1"/>
              <a:t>обчислювально</a:t>
            </a:r>
            <a:r>
              <a:rPr lang="uk-UA" dirty="0"/>
              <a:t> неможливо підібрати пару повідомлень  ~ (</a:t>
            </a:r>
            <a:r>
              <a:rPr lang="en-US" dirty="0"/>
              <a:t>M, M ') , </a:t>
            </a:r>
            <a:r>
              <a:rPr lang="uk-UA" dirty="0"/>
              <a:t>що мають однаковий хеш.</a:t>
            </a:r>
          </a:p>
          <a:p>
            <a:pPr marL="0" indent="0">
              <a:buNone/>
            </a:pPr>
            <a:endParaRPr lang="uk-UA" dirty="0"/>
          </a:p>
        </p:txBody>
      </p:sp>
    </p:spTree>
    <p:extLst>
      <p:ext uri="{BB962C8B-B14F-4D97-AF65-F5344CB8AC3E}">
        <p14:creationId xmlns:p14="http://schemas.microsoft.com/office/powerpoint/2010/main" val="4804043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89616"/>
          </a:xfrm>
        </p:spPr>
        <p:txBody>
          <a:bodyPr>
            <a:normAutofit/>
          </a:bodyPr>
          <a:lstStyle/>
          <a:p>
            <a:pPr algn="ctr"/>
            <a:r>
              <a:rPr lang="ru-RU" sz="3600" b="1" dirty="0" err="1">
                <a:solidFill>
                  <a:srgbClr val="0070C0"/>
                </a:solidFill>
              </a:rPr>
              <a:t>Симетричні</a:t>
            </a:r>
            <a:r>
              <a:rPr lang="ru-RU" sz="3600" b="1" dirty="0">
                <a:solidFill>
                  <a:srgbClr val="0070C0"/>
                </a:solidFill>
              </a:rPr>
              <a:t> </a:t>
            </a:r>
            <a:r>
              <a:rPr lang="ru-RU" sz="3600" b="1" dirty="0" err="1" smtClean="0">
                <a:solidFill>
                  <a:srgbClr val="0070C0"/>
                </a:solidFill>
              </a:rPr>
              <a:t>криптосистеми</a:t>
            </a:r>
            <a:endParaRPr lang="uk-UA" sz="3600" dirty="0">
              <a:solidFill>
                <a:srgbClr val="0070C0"/>
              </a:solidFill>
            </a:endParaRPr>
          </a:p>
        </p:txBody>
      </p:sp>
      <p:sp>
        <p:nvSpPr>
          <p:cNvPr id="3" name="Місце для вмісту 2"/>
          <p:cNvSpPr>
            <a:spLocks noGrp="1"/>
          </p:cNvSpPr>
          <p:nvPr>
            <p:ph idx="1"/>
          </p:nvPr>
        </p:nvSpPr>
        <p:spPr>
          <a:xfrm>
            <a:off x="838200" y="954742"/>
            <a:ext cx="10793506" cy="5620870"/>
          </a:xfrm>
        </p:spPr>
        <p:txBody>
          <a:bodyPr>
            <a:normAutofit fontScale="85000" lnSpcReduction="20000"/>
          </a:bodyPr>
          <a:lstStyle/>
          <a:p>
            <a:pPr marL="0" indent="0">
              <a:buNone/>
            </a:pPr>
            <a:r>
              <a:rPr lang="ru-RU" b="1" dirty="0" err="1"/>
              <a:t>Симетричні</a:t>
            </a:r>
            <a:r>
              <a:rPr lang="ru-RU" b="1" dirty="0"/>
              <a:t> </a:t>
            </a:r>
            <a:r>
              <a:rPr lang="ru-RU" b="1" dirty="0" err="1"/>
              <a:t>криптосистеми</a:t>
            </a:r>
            <a:r>
              <a:rPr lang="ru-RU" dirty="0"/>
              <a:t> – </a:t>
            </a:r>
            <a:r>
              <a:rPr lang="ru-RU" dirty="0" err="1"/>
              <a:t>спосіб</a:t>
            </a:r>
            <a:r>
              <a:rPr lang="ru-RU" dirty="0"/>
              <a:t> </a:t>
            </a:r>
            <a:r>
              <a:rPr lang="ru-RU" dirty="0" err="1"/>
              <a:t>шифрування</a:t>
            </a:r>
            <a:r>
              <a:rPr lang="ru-RU" dirty="0"/>
              <a:t>, в </a:t>
            </a:r>
            <a:r>
              <a:rPr lang="ru-RU" dirty="0" err="1"/>
              <a:t>якому</a:t>
            </a:r>
            <a:r>
              <a:rPr lang="ru-RU" dirty="0"/>
              <a:t> для </a:t>
            </a:r>
            <a:r>
              <a:rPr lang="ru-RU" dirty="0" err="1" smtClean="0"/>
              <a:t>шифрування</a:t>
            </a:r>
            <a:r>
              <a:rPr lang="ru-RU" dirty="0" smtClean="0"/>
              <a:t> </a:t>
            </a:r>
            <a:r>
              <a:rPr lang="ru-RU" dirty="0"/>
              <a:t>і </a:t>
            </a:r>
            <a:r>
              <a:rPr lang="ru-RU" dirty="0" err="1"/>
              <a:t>дешифрування</a:t>
            </a:r>
            <a:r>
              <a:rPr lang="ru-RU" dirty="0"/>
              <a:t> </a:t>
            </a:r>
            <a:r>
              <a:rPr lang="ru-RU" dirty="0" err="1"/>
              <a:t>застосовується</a:t>
            </a:r>
            <a:r>
              <a:rPr lang="ru-RU" dirty="0"/>
              <a:t> один і той же </a:t>
            </a:r>
            <a:r>
              <a:rPr lang="ru-RU" dirty="0" err="1" smtClean="0"/>
              <a:t>криптографічний</a:t>
            </a:r>
            <a:r>
              <a:rPr lang="ru-RU" dirty="0" smtClean="0"/>
              <a:t> </a:t>
            </a:r>
            <a:r>
              <a:rPr lang="ru-RU" dirty="0"/>
              <a:t>ключ</a:t>
            </a:r>
            <a:r>
              <a:rPr lang="ru-RU" dirty="0" smtClean="0"/>
              <a:t>. </a:t>
            </a:r>
          </a:p>
          <a:p>
            <a:pPr marL="0" indent="0">
              <a:buNone/>
            </a:pPr>
            <a:r>
              <a:rPr lang="ru-RU" dirty="0" smtClean="0"/>
              <a:t>Для </a:t>
            </a:r>
            <a:r>
              <a:rPr lang="ru-RU" dirty="0" err="1" smtClean="0"/>
              <a:t>однозначних</a:t>
            </a:r>
            <a:r>
              <a:rPr lang="ru-RU" dirty="0" smtClean="0"/>
              <a:t> </a:t>
            </a:r>
            <a:r>
              <a:rPr lang="ru-RU" dirty="0" err="1" smtClean="0"/>
              <a:t>відображення</a:t>
            </a:r>
            <a:r>
              <a:rPr lang="ru-RU" dirty="0" smtClean="0"/>
              <a:t> </a:t>
            </a:r>
            <a:r>
              <a:rPr lang="uk-UA" b="1" i="1" dirty="0" smtClean="0"/>
              <a:t>C</a:t>
            </a:r>
            <a:r>
              <a:rPr lang="uk-UA" b="1" dirty="0" smtClean="0"/>
              <a:t> </a:t>
            </a:r>
            <a:r>
              <a:rPr lang="uk-UA" b="1" dirty="0"/>
              <a:t>= </a:t>
            </a:r>
            <a:r>
              <a:rPr lang="uk-UA" b="1" i="1" dirty="0"/>
              <a:t>F</a:t>
            </a:r>
            <a:r>
              <a:rPr lang="en-US" b="1" i="1" dirty="0" err="1"/>
              <a:t>i</a:t>
            </a:r>
            <a:r>
              <a:rPr lang="uk-UA" b="1" i="1" dirty="0"/>
              <a:t>(M</a:t>
            </a:r>
            <a:r>
              <a:rPr lang="uk-UA" b="1" i="1" dirty="0" smtClean="0"/>
              <a:t>) </a:t>
            </a:r>
            <a:r>
              <a:rPr lang="uk-UA" i="1" dirty="0" smtClean="0"/>
              <a:t>та</a:t>
            </a:r>
            <a:r>
              <a:rPr lang="uk-UA" b="1" i="1" dirty="0" smtClean="0"/>
              <a:t> </a:t>
            </a:r>
            <a:r>
              <a:rPr lang="uk-UA" b="1" i="1" dirty="0"/>
              <a:t>М =</a:t>
            </a:r>
            <a:r>
              <a:rPr lang="uk-UA" b="1" dirty="0"/>
              <a:t> </a:t>
            </a:r>
            <a:r>
              <a:rPr lang="uk-UA" b="1" dirty="0" smtClean="0"/>
              <a:t>Fi</a:t>
            </a:r>
            <a:r>
              <a:rPr lang="uk-UA" b="1" baseline="30000" dirty="0" smtClean="0"/>
              <a:t>-1</a:t>
            </a:r>
            <a:r>
              <a:rPr lang="uk-UA" b="1" dirty="0" smtClean="0"/>
              <a:t>(C), </a:t>
            </a:r>
            <a:r>
              <a:rPr lang="uk-UA" b="1" i="1" dirty="0" smtClean="0"/>
              <a:t>і</a:t>
            </a:r>
            <a:r>
              <a:rPr lang="uk-UA" dirty="0" smtClean="0"/>
              <a:t> однаковий.</a:t>
            </a:r>
          </a:p>
          <a:p>
            <a:pPr marL="0" indent="0">
              <a:buNone/>
            </a:pPr>
            <a:r>
              <a:rPr lang="ru-RU" dirty="0" err="1"/>
              <a:t>Симетричні</a:t>
            </a:r>
            <a:r>
              <a:rPr lang="ru-RU" dirty="0"/>
              <a:t> </a:t>
            </a:r>
            <a:r>
              <a:rPr lang="ru-RU" dirty="0" err="1" smtClean="0"/>
              <a:t>криптосистеми</a:t>
            </a:r>
            <a:r>
              <a:rPr lang="ru-RU" dirty="0" smtClean="0"/>
              <a:t> </a:t>
            </a:r>
            <a:r>
              <a:rPr lang="ru-RU" b="1" dirty="0" smtClean="0"/>
              <a:t>є </a:t>
            </a:r>
            <a:r>
              <a:rPr lang="ru-RU" b="1" dirty="0" err="1" smtClean="0"/>
              <a:t>блочні</a:t>
            </a:r>
            <a:r>
              <a:rPr lang="ru-RU" b="1" dirty="0" smtClean="0"/>
              <a:t>  і </a:t>
            </a:r>
            <a:r>
              <a:rPr lang="ru-RU" b="1" dirty="0" err="1" smtClean="0"/>
              <a:t>потокові</a:t>
            </a:r>
            <a:r>
              <a:rPr lang="ru-RU" b="1" dirty="0" smtClean="0"/>
              <a:t>.</a:t>
            </a:r>
          </a:p>
          <a:p>
            <a:pPr marL="0" indent="0">
              <a:buNone/>
            </a:pPr>
            <a:r>
              <a:rPr lang="ru-RU" b="1" dirty="0" err="1"/>
              <a:t>Потокові</a:t>
            </a:r>
            <a:r>
              <a:rPr lang="ru-RU" b="1" dirty="0"/>
              <a:t> </a:t>
            </a:r>
            <a:r>
              <a:rPr lang="ru-RU" b="1" dirty="0" err="1" smtClean="0"/>
              <a:t>шифри</a:t>
            </a:r>
            <a:r>
              <a:rPr lang="ru-RU" b="1" dirty="0" smtClean="0"/>
              <a:t> (</a:t>
            </a:r>
            <a:r>
              <a:rPr lang="uk-UA" dirty="0"/>
              <a:t>шифри </a:t>
            </a:r>
            <a:r>
              <a:rPr lang="uk-UA" dirty="0" smtClean="0"/>
              <a:t>гамування) – </a:t>
            </a:r>
            <a:r>
              <a:rPr lang="ru-RU" dirty="0" err="1" smtClean="0"/>
              <a:t>шифри</a:t>
            </a:r>
            <a:r>
              <a:rPr lang="ru-RU" dirty="0" smtClean="0"/>
              <a:t>, в </a:t>
            </a:r>
            <a:r>
              <a:rPr lang="ru-RU" dirty="0" err="1" smtClean="0"/>
              <a:t>яких</a:t>
            </a:r>
            <a:r>
              <a:rPr lang="ru-RU" dirty="0" smtClean="0"/>
              <a:t> </a:t>
            </a:r>
            <a:r>
              <a:rPr lang="ru-RU" dirty="0" err="1" smtClean="0"/>
              <a:t>виконується</a:t>
            </a:r>
            <a:r>
              <a:rPr lang="ru-RU" dirty="0" smtClean="0"/>
              <a:t> </a:t>
            </a:r>
            <a:r>
              <a:rPr lang="ru-RU" dirty="0" err="1" smtClean="0"/>
              <a:t>побітна</a:t>
            </a:r>
            <a:r>
              <a:rPr lang="ru-RU" dirty="0" smtClean="0"/>
              <a:t> </a:t>
            </a:r>
            <a:r>
              <a:rPr lang="ru-RU" dirty="0" err="1" smtClean="0"/>
              <a:t>обробка</a:t>
            </a:r>
            <a:r>
              <a:rPr lang="ru-RU" dirty="0" smtClean="0"/>
              <a:t> </a:t>
            </a:r>
            <a:r>
              <a:rPr lang="ru-RU" dirty="0" err="1" smtClean="0"/>
              <a:t>інформації</a:t>
            </a:r>
            <a:r>
              <a:rPr lang="ru-RU" dirty="0" smtClean="0"/>
              <a:t>.</a:t>
            </a:r>
          </a:p>
          <a:p>
            <a:pPr marL="0" indent="0">
              <a:buNone/>
            </a:pPr>
            <a:r>
              <a:rPr lang="ru-RU" b="1" dirty="0" err="1"/>
              <a:t>Блочні</a:t>
            </a:r>
            <a:r>
              <a:rPr lang="ru-RU" b="1" dirty="0"/>
              <a:t> </a:t>
            </a:r>
            <a:r>
              <a:rPr lang="ru-RU" b="1" dirty="0" err="1" smtClean="0"/>
              <a:t>шифри</a:t>
            </a:r>
            <a:r>
              <a:rPr lang="ru-RU" b="1" dirty="0" smtClean="0"/>
              <a:t> – </a:t>
            </a:r>
            <a:r>
              <a:rPr lang="ru-RU" dirty="0" err="1" smtClean="0"/>
              <a:t>шифри</a:t>
            </a:r>
            <a:r>
              <a:rPr lang="ru-RU" dirty="0" smtClean="0"/>
              <a:t>, </a:t>
            </a:r>
            <a:r>
              <a:rPr lang="ru-RU" dirty="0" err="1" smtClean="0"/>
              <a:t>які</a:t>
            </a:r>
            <a:r>
              <a:rPr lang="ru-RU" dirty="0" smtClean="0"/>
              <a:t> в </a:t>
            </a:r>
            <a:r>
              <a:rPr lang="ru-RU" dirty="0" err="1"/>
              <a:t>ході</a:t>
            </a:r>
            <a:r>
              <a:rPr lang="ru-RU" dirty="0"/>
              <a:t> </a:t>
            </a:r>
            <a:r>
              <a:rPr lang="ru-RU" dirty="0" err="1"/>
              <a:t>своєї</a:t>
            </a:r>
            <a:r>
              <a:rPr lang="ru-RU" dirty="0"/>
              <a:t> </a:t>
            </a:r>
            <a:r>
              <a:rPr lang="ru-RU" dirty="0" err="1"/>
              <a:t>роботи</a:t>
            </a:r>
            <a:r>
              <a:rPr lang="ru-RU" dirty="0"/>
              <a:t> вони </a:t>
            </a:r>
            <a:r>
              <a:rPr lang="ru-RU" dirty="0" err="1" smtClean="0"/>
              <a:t>виконують</a:t>
            </a:r>
            <a:r>
              <a:rPr lang="ru-RU" dirty="0" smtClean="0"/>
              <a:t> </a:t>
            </a:r>
            <a:r>
              <a:rPr lang="ru-RU" dirty="0" err="1" smtClean="0"/>
              <a:t>перетворення</a:t>
            </a:r>
            <a:r>
              <a:rPr lang="ru-RU" dirty="0" smtClean="0"/>
              <a:t> </a:t>
            </a:r>
            <a:r>
              <a:rPr lang="ru-RU" dirty="0"/>
              <a:t>блоку </a:t>
            </a:r>
            <a:r>
              <a:rPr lang="ru-RU" dirty="0" err="1"/>
              <a:t>вхідної</a:t>
            </a:r>
            <a:r>
              <a:rPr lang="ru-RU" dirty="0"/>
              <a:t> </a:t>
            </a:r>
            <a:r>
              <a:rPr lang="ru-RU" dirty="0" err="1"/>
              <a:t>інформації</a:t>
            </a:r>
            <a:r>
              <a:rPr lang="ru-RU" dirty="0"/>
              <a:t> </a:t>
            </a:r>
            <a:r>
              <a:rPr lang="ru-RU" dirty="0" err="1"/>
              <a:t>фіксованої</a:t>
            </a:r>
            <a:r>
              <a:rPr lang="ru-RU" dirty="0"/>
              <a:t> </a:t>
            </a:r>
            <a:r>
              <a:rPr lang="ru-RU" dirty="0" err="1"/>
              <a:t>довжини</a:t>
            </a:r>
            <a:r>
              <a:rPr lang="ru-RU" dirty="0"/>
              <a:t> </a:t>
            </a:r>
            <a:r>
              <a:rPr lang="ru-RU" dirty="0" smtClean="0"/>
              <a:t>(2</a:t>
            </a:r>
            <a:r>
              <a:rPr lang="en-US" baseline="30000" dirty="0" smtClean="0"/>
              <a:t>N</a:t>
            </a:r>
            <a:r>
              <a:rPr lang="en-US" dirty="0" smtClean="0"/>
              <a:t>) </a:t>
            </a:r>
            <a:r>
              <a:rPr lang="ru-RU" dirty="0" smtClean="0"/>
              <a:t>і </a:t>
            </a:r>
            <a:r>
              <a:rPr lang="ru-RU" dirty="0" err="1"/>
              <a:t>отримують</a:t>
            </a:r>
            <a:r>
              <a:rPr lang="ru-RU" dirty="0"/>
              <a:t> </a:t>
            </a:r>
            <a:r>
              <a:rPr lang="ru-RU" dirty="0" err="1"/>
              <a:t>результуючий</a:t>
            </a:r>
            <a:r>
              <a:rPr lang="ru-RU" dirty="0"/>
              <a:t> блок того ж </a:t>
            </a:r>
            <a:r>
              <a:rPr lang="ru-RU" dirty="0" err="1"/>
              <a:t>обсягу</a:t>
            </a:r>
            <a:r>
              <a:rPr lang="ru-RU" dirty="0"/>
              <a:t>, але </a:t>
            </a:r>
            <a:r>
              <a:rPr lang="ru-RU" dirty="0" err="1"/>
              <a:t>недоступний</a:t>
            </a:r>
            <a:r>
              <a:rPr lang="ru-RU" dirty="0"/>
              <a:t> для </a:t>
            </a:r>
            <a:r>
              <a:rPr lang="ru-RU" dirty="0" err="1"/>
              <a:t>прочитання</a:t>
            </a:r>
            <a:r>
              <a:rPr lang="ru-RU" dirty="0"/>
              <a:t> </a:t>
            </a:r>
            <a:r>
              <a:rPr lang="ru-RU" dirty="0" err="1"/>
              <a:t>стороннім</a:t>
            </a:r>
            <a:r>
              <a:rPr lang="ru-RU" dirty="0"/>
              <a:t> особам, </a:t>
            </a:r>
            <a:r>
              <a:rPr lang="ru-RU" dirty="0" err="1"/>
              <a:t>що</a:t>
            </a:r>
            <a:r>
              <a:rPr lang="ru-RU" dirty="0"/>
              <a:t> не </a:t>
            </a:r>
            <a:r>
              <a:rPr lang="ru-RU" dirty="0" err="1"/>
              <a:t>володіють</a:t>
            </a:r>
            <a:r>
              <a:rPr lang="ru-RU" dirty="0"/>
              <a:t> </a:t>
            </a:r>
            <a:r>
              <a:rPr lang="ru-RU" dirty="0" err="1"/>
              <a:t>ключем</a:t>
            </a:r>
            <a:r>
              <a:rPr lang="ru-RU" dirty="0" smtClean="0"/>
              <a:t>.</a:t>
            </a:r>
            <a:endParaRPr lang="en-US" dirty="0" smtClean="0"/>
          </a:p>
          <a:p>
            <a:pPr marL="0" indent="0">
              <a:buNone/>
            </a:pPr>
            <a:r>
              <a:rPr lang="uk-UA" dirty="0"/>
              <a:t>У більшості блокових алгоритмів симетричного </a:t>
            </a:r>
            <a:r>
              <a:rPr lang="uk-UA" dirty="0" smtClean="0"/>
              <a:t>шифрування</a:t>
            </a:r>
            <a:r>
              <a:rPr lang="en-US" dirty="0" smtClean="0"/>
              <a:t> </a:t>
            </a:r>
            <a:r>
              <a:rPr lang="uk-UA" dirty="0" smtClean="0"/>
              <a:t>використовуються </a:t>
            </a:r>
            <a:r>
              <a:rPr lang="uk-UA" dirty="0"/>
              <a:t>такі типи операцій:</a:t>
            </a:r>
          </a:p>
          <a:p>
            <a:r>
              <a:rPr lang="uk-UA" dirty="0"/>
              <a:t>таблична підстановка, коли група бітів відображується в іншу </a:t>
            </a:r>
            <a:r>
              <a:rPr lang="uk-UA" dirty="0" smtClean="0"/>
              <a:t>групу</a:t>
            </a:r>
            <a:r>
              <a:rPr lang="en-US" dirty="0" smtClean="0"/>
              <a:t> </a:t>
            </a:r>
            <a:r>
              <a:rPr lang="uk-UA" dirty="0" smtClean="0"/>
              <a:t>бітів </a:t>
            </a:r>
            <a:r>
              <a:rPr lang="uk-UA" dirty="0"/>
              <a:t>(так звані S-</a:t>
            </a:r>
            <a:r>
              <a:rPr lang="uk-UA" dirty="0" err="1"/>
              <a:t>box</a:t>
            </a:r>
            <a:r>
              <a:rPr lang="uk-UA" dirty="0"/>
              <a:t>);</a:t>
            </a:r>
          </a:p>
          <a:p>
            <a:r>
              <a:rPr lang="uk-UA" dirty="0"/>
              <a:t>перестановки, за допомогою яких біти повідомлення </a:t>
            </a:r>
            <a:r>
              <a:rPr lang="uk-UA" dirty="0" smtClean="0"/>
              <a:t>перемішуються </a:t>
            </a:r>
            <a:r>
              <a:rPr lang="uk-UA" dirty="0"/>
              <a:t>(так звані Р-</a:t>
            </a:r>
            <a:r>
              <a:rPr lang="uk-UA" dirty="0" err="1"/>
              <a:t>box</a:t>
            </a:r>
            <a:r>
              <a:rPr lang="uk-UA" dirty="0"/>
              <a:t>);</a:t>
            </a:r>
          </a:p>
          <a:p>
            <a:r>
              <a:rPr lang="uk-UA" dirty="0"/>
              <a:t>операція додавання за модулем 2 (XOR або®);</a:t>
            </a:r>
          </a:p>
          <a:p>
            <a:pPr marL="0" indent="0">
              <a:buNone/>
            </a:pPr>
            <a:endParaRPr lang="ru-RU" dirty="0"/>
          </a:p>
          <a:p>
            <a:pPr marL="0" indent="0">
              <a:buNone/>
            </a:pPr>
            <a:endParaRPr lang="ru-RU" dirty="0"/>
          </a:p>
          <a:p>
            <a:pPr marL="0" indent="0">
              <a:buNone/>
            </a:pPr>
            <a:endParaRPr lang="uk-UA" dirty="0" smtClean="0"/>
          </a:p>
          <a:p>
            <a:pPr marL="0" indent="0" algn="ctr">
              <a:buNone/>
            </a:pPr>
            <a:endParaRPr lang="uk-UA" b="1" dirty="0" smtClean="0"/>
          </a:p>
          <a:p>
            <a:pPr marL="0" indent="0">
              <a:buNone/>
            </a:pPr>
            <a:endParaRPr lang="uk-UA" b="1" i="1" dirty="0"/>
          </a:p>
          <a:p>
            <a:pPr marL="0" indent="0">
              <a:buNone/>
            </a:pPr>
            <a:endParaRPr lang="uk-UA" dirty="0"/>
          </a:p>
        </p:txBody>
      </p:sp>
    </p:spTree>
    <p:extLst>
      <p:ext uri="{BB962C8B-B14F-4D97-AF65-F5344CB8AC3E}">
        <p14:creationId xmlns:p14="http://schemas.microsoft.com/office/powerpoint/2010/main" val="15902296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solidFill>
                  <a:srgbClr val="0070C0"/>
                </a:solidFill>
              </a:rPr>
              <a:t>Аси</a:t>
            </a:r>
            <a:r>
              <a:rPr lang="ru-RU" b="1" dirty="0" err="1" smtClean="0">
                <a:solidFill>
                  <a:srgbClr val="0070C0"/>
                </a:solidFill>
              </a:rPr>
              <a:t>метричні</a:t>
            </a:r>
            <a:r>
              <a:rPr lang="ru-RU" b="1" dirty="0" smtClean="0">
                <a:solidFill>
                  <a:srgbClr val="0070C0"/>
                </a:solidFill>
              </a:rPr>
              <a:t> </a:t>
            </a:r>
            <a:r>
              <a:rPr lang="ru-RU" b="1" dirty="0" err="1">
                <a:solidFill>
                  <a:srgbClr val="0070C0"/>
                </a:solidFill>
              </a:rPr>
              <a:t>криптосистеми</a:t>
            </a:r>
            <a:endParaRPr lang="uk-UA" dirty="0"/>
          </a:p>
        </p:txBody>
      </p:sp>
      <p:sp>
        <p:nvSpPr>
          <p:cNvPr id="3" name="Місце для вмісту 2"/>
          <p:cNvSpPr>
            <a:spLocks noGrp="1"/>
          </p:cNvSpPr>
          <p:nvPr>
            <p:ph idx="1"/>
          </p:nvPr>
        </p:nvSpPr>
        <p:spPr>
          <a:xfrm>
            <a:off x="838200" y="1452282"/>
            <a:ext cx="10515600" cy="4724681"/>
          </a:xfrm>
        </p:spPr>
        <p:txBody>
          <a:bodyPr>
            <a:normAutofit fontScale="77500" lnSpcReduction="20000"/>
          </a:bodyPr>
          <a:lstStyle/>
          <a:p>
            <a:pPr marL="0" indent="0">
              <a:buNone/>
            </a:pPr>
            <a:r>
              <a:rPr lang="uk-UA" b="1" dirty="0"/>
              <a:t>Асиметричні алгоритми шифрування</a:t>
            </a:r>
            <a:r>
              <a:rPr lang="uk-UA" dirty="0"/>
              <a:t> – алгоритми шифрування, які використовують різні ключі для шифрування та розшифрування даних.</a:t>
            </a:r>
            <a:endParaRPr lang="uk-UA" dirty="0" smtClean="0"/>
          </a:p>
          <a:p>
            <a:pPr marL="0" indent="0">
              <a:buNone/>
            </a:pPr>
            <a:r>
              <a:rPr lang="uk-UA" dirty="0" smtClean="0"/>
              <a:t>Використовують так звані односторонні </a:t>
            </a:r>
            <a:r>
              <a:rPr lang="uk-UA" dirty="0"/>
              <a:t>функції, які мають таку властивість: при </a:t>
            </a:r>
            <a:r>
              <a:rPr lang="uk-UA" dirty="0" smtClean="0"/>
              <a:t>заданому значенні </a:t>
            </a:r>
            <a:r>
              <a:rPr lang="uk-UA" b="1" dirty="0"/>
              <a:t>х</a:t>
            </a:r>
            <a:r>
              <a:rPr lang="uk-UA" dirty="0"/>
              <a:t> відносно легко обчислити значення </a:t>
            </a:r>
            <a:r>
              <a:rPr lang="uk-UA" b="1" i="1" dirty="0"/>
              <a:t>f(x)</a:t>
            </a:r>
            <a:r>
              <a:rPr lang="uk-UA" i="1" dirty="0"/>
              <a:t>,</a:t>
            </a:r>
            <a:r>
              <a:rPr lang="uk-UA" dirty="0"/>
              <a:t> однак якщо </a:t>
            </a:r>
            <a:r>
              <a:rPr lang="uk-UA" dirty="0" smtClean="0"/>
              <a:t>відомо значення </a:t>
            </a:r>
            <a:r>
              <a:rPr lang="uk-UA" b="1" i="1" dirty="0"/>
              <a:t>у = f(x)</a:t>
            </a:r>
            <a:r>
              <a:rPr lang="uk-UA" i="1" dirty="0"/>
              <a:t>,</a:t>
            </a:r>
            <a:r>
              <a:rPr lang="uk-UA" dirty="0"/>
              <a:t> то не існує простого способу обчислення значення х</a:t>
            </a:r>
            <a:r>
              <a:rPr lang="uk-UA" dirty="0" smtClean="0"/>
              <a:t>.</a:t>
            </a:r>
          </a:p>
          <a:p>
            <a:pPr marL="0" indent="0">
              <a:buNone/>
            </a:pPr>
            <a:r>
              <a:rPr lang="uk-UA" dirty="0" smtClean="0"/>
              <a:t>Тобто:</a:t>
            </a:r>
          </a:p>
          <a:p>
            <a:pPr marL="0" indent="0">
              <a:buNone/>
            </a:pPr>
            <a:r>
              <a:rPr lang="ru-RU" dirty="0"/>
              <a:t>Для </a:t>
            </a:r>
            <a:r>
              <a:rPr lang="ru-RU" dirty="0" err="1" smtClean="0"/>
              <a:t>відображення</a:t>
            </a:r>
            <a:r>
              <a:rPr lang="ru-RU" dirty="0" smtClean="0"/>
              <a:t> </a:t>
            </a:r>
            <a:r>
              <a:rPr lang="uk-UA" b="1" i="1" dirty="0"/>
              <a:t>C</a:t>
            </a:r>
            <a:r>
              <a:rPr lang="uk-UA" b="1" dirty="0"/>
              <a:t> = </a:t>
            </a:r>
            <a:r>
              <a:rPr lang="uk-UA" b="1" i="1" dirty="0"/>
              <a:t>F</a:t>
            </a:r>
            <a:r>
              <a:rPr lang="en-US" sz="2400" b="1" i="1" dirty="0" err="1" smtClean="0"/>
              <a:t>i</a:t>
            </a:r>
            <a:r>
              <a:rPr lang="ru-RU" sz="2400" b="1" i="1" dirty="0" smtClean="0"/>
              <a:t>1</a:t>
            </a:r>
            <a:r>
              <a:rPr lang="uk-UA" b="1" i="1" dirty="0" smtClean="0"/>
              <a:t>(M</a:t>
            </a:r>
            <a:r>
              <a:rPr lang="uk-UA" b="1" i="1" dirty="0"/>
              <a:t>) </a:t>
            </a:r>
            <a:r>
              <a:rPr lang="uk-UA" i="1" dirty="0"/>
              <a:t>та</a:t>
            </a:r>
            <a:r>
              <a:rPr lang="uk-UA" b="1" i="1" dirty="0"/>
              <a:t> М =</a:t>
            </a:r>
            <a:r>
              <a:rPr lang="uk-UA" b="1" dirty="0"/>
              <a:t> </a:t>
            </a:r>
            <a:r>
              <a:rPr lang="uk-UA" b="1" dirty="0" smtClean="0"/>
              <a:t>F</a:t>
            </a:r>
            <a:r>
              <a:rPr lang="uk-UA" sz="2000" b="1" dirty="0" smtClean="0"/>
              <a:t>i2</a:t>
            </a:r>
            <a:r>
              <a:rPr lang="uk-UA" b="1" baseline="30000" dirty="0" smtClean="0"/>
              <a:t>-1</a:t>
            </a:r>
            <a:r>
              <a:rPr lang="uk-UA" b="1" dirty="0" smtClean="0"/>
              <a:t>(C</a:t>
            </a:r>
            <a:r>
              <a:rPr lang="uk-UA" b="1" dirty="0"/>
              <a:t>), </a:t>
            </a:r>
            <a:r>
              <a:rPr lang="uk-UA" b="1" i="1" dirty="0" smtClean="0"/>
              <a:t>і1</a:t>
            </a:r>
            <a:r>
              <a:rPr lang="en-US" b="1" i="1" dirty="0" smtClean="0"/>
              <a:t>&lt;&gt;i2</a:t>
            </a:r>
            <a:r>
              <a:rPr lang="uk-UA" dirty="0" smtClean="0"/>
              <a:t>.</a:t>
            </a:r>
            <a:endParaRPr lang="en-US" dirty="0" smtClean="0"/>
          </a:p>
          <a:p>
            <a:pPr marL="0" indent="0">
              <a:buNone/>
            </a:pPr>
            <a:r>
              <a:rPr lang="uk-UA" b="1" i="1" dirty="0" smtClean="0"/>
              <a:t>Вимога</a:t>
            </a:r>
            <a:r>
              <a:rPr lang="uk-UA" i="1" dirty="0" smtClean="0"/>
              <a:t>: </a:t>
            </a:r>
            <a:r>
              <a:rPr lang="uk-UA" i="1" dirty="0" err="1" smtClean="0"/>
              <a:t>неіснує</a:t>
            </a:r>
            <a:r>
              <a:rPr lang="uk-UA" i="1" dirty="0" smtClean="0"/>
              <a:t> способу обчислити значення і1 на основі </a:t>
            </a:r>
            <a:r>
              <a:rPr lang="en-US" i="1" dirty="0" smtClean="0"/>
              <a:t>i2</a:t>
            </a:r>
            <a:r>
              <a:rPr lang="uk-UA" i="1" dirty="0"/>
              <a:t> </a:t>
            </a:r>
            <a:r>
              <a:rPr lang="uk-UA" i="1" dirty="0" smtClean="0"/>
              <a:t>та навпаки.</a:t>
            </a:r>
            <a:endParaRPr lang="uk-UA" dirty="0"/>
          </a:p>
          <a:p>
            <a:pPr marL="0" indent="0">
              <a:buNone/>
            </a:pPr>
            <a:r>
              <a:rPr lang="ru-RU" dirty="0" err="1" smtClean="0"/>
              <a:t>Основним</a:t>
            </a:r>
            <a:r>
              <a:rPr lang="ru-RU" dirty="0" smtClean="0"/>
              <a:t> </a:t>
            </a:r>
            <a:r>
              <a:rPr lang="ru-RU" dirty="0" err="1" smtClean="0"/>
              <a:t>етапом</a:t>
            </a:r>
            <a:r>
              <a:rPr lang="ru-RU" dirty="0" smtClean="0"/>
              <a:t> </a:t>
            </a:r>
            <a:r>
              <a:rPr lang="ru-RU" dirty="0"/>
              <a:t>будь-</a:t>
            </a:r>
            <a:r>
              <a:rPr lang="ru-RU" dirty="0" err="1"/>
              <a:t>якого</a:t>
            </a:r>
            <a:r>
              <a:rPr lang="ru-RU" dirty="0"/>
              <a:t> </a:t>
            </a:r>
            <a:r>
              <a:rPr lang="ru-RU" dirty="0" err="1"/>
              <a:t>асиметричного</a:t>
            </a:r>
            <a:r>
              <a:rPr lang="ru-RU" dirty="0"/>
              <a:t> алгоритму є </a:t>
            </a:r>
            <a:r>
              <a:rPr lang="ru-RU" dirty="0" err="1"/>
              <a:t>створення</a:t>
            </a:r>
            <a:r>
              <a:rPr lang="ru-RU" dirty="0"/>
              <a:t> пари </a:t>
            </a:r>
            <a:r>
              <a:rPr lang="ru-RU" dirty="0" err="1"/>
              <a:t>ключів</a:t>
            </a:r>
            <a:r>
              <a:rPr lang="ru-RU" dirty="0"/>
              <a:t>: </a:t>
            </a:r>
            <a:r>
              <a:rPr lang="ru-RU" dirty="0" err="1"/>
              <a:t>відкритого</a:t>
            </a:r>
            <a:r>
              <a:rPr lang="ru-RU" dirty="0"/>
              <a:t> та </a:t>
            </a:r>
            <a:r>
              <a:rPr lang="ru-RU" dirty="0" err="1"/>
              <a:t>закритого</a:t>
            </a:r>
            <a:r>
              <a:rPr lang="ru-RU" dirty="0"/>
              <a:t>, та </a:t>
            </a:r>
            <a:r>
              <a:rPr lang="ru-RU" dirty="0" err="1"/>
              <a:t>поширення</a:t>
            </a:r>
            <a:r>
              <a:rPr lang="ru-RU" dirty="0"/>
              <a:t> </a:t>
            </a:r>
            <a:r>
              <a:rPr lang="ru-RU" dirty="0" err="1"/>
              <a:t>відкритого</a:t>
            </a:r>
            <a:r>
              <a:rPr lang="ru-RU" dirty="0"/>
              <a:t> ключа "по </a:t>
            </a:r>
            <a:r>
              <a:rPr lang="ru-RU" dirty="0" err="1"/>
              <a:t>всьому</a:t>
            </a:r>
            <a:r>
              <a:rPr lang="ru-RU" dirty="0"/>
              <a:t> </a:t>
            </a:r>
            <a:r>
              <a:rPr lang="ru-RU" dirty="0" err="1"/>
              <a:t>світу</a:t>
            </a:r>
            <a:r>
              <a:rPr lang="ru-RU" dirty="0"/>
              <a:t>".</a:t>
            </a:r>
          </a:p>
          <a:p>
            <a:pPr marL="0" indent="0">
              <a:buNone/>
            </a:pPr>
            <a:r>
              <a:rPr lang="uk-UA" dirty="0"/>
              <a:t>Справа в тому, що внаслідок особливостей математичних розрахунків, асиметричні </a:t>
            </a:r>
            <a:r>
              <a:rPr lang="uk-UA" dirty="0" err="1"/>
              <a:t>криптоалгоритми</a:t>
            </a:r>
            <a:r>
              <a:rPr lang="uk-UA" dirty="0"/>
              <a:t> значно повільніші за симетричні</a:t>
            </a:r>
            <a:r>
              <a:rPr lang="uk-UA" dirty="0" smtClean="0"/>
              <a:t>.</a:t>
            </a:r>
          </a:p>
          <a:p>
            <a:pPr marL="0" indent="0">
              <a:buNone/>
            </a:pPr>
            <a:r>
              <a:rPr lang="ru-RU" sz="3100" b="1" dirty="0" err="1">
                <a:solidFill>
                  <a:srgbClr val="0070C0"/>
                </a:solidFill>
              </a:rPr>
              <a:t>Електронний</a:t>
            </a:r>
            <a:r>
              <a:rPr lang="ru-RU" sz="3100" b="1" dirty="0">
                <a:solidFill>
                  <a:srgbClr val="0070C0"/>
                </a:solidFill>
              </a:rPr>
              <a:t> </a:t>
            </a:r>
            <a:r>
              <a:rPr lang="ru-RU" sz="3100" b="1" dirty="0" err="1">
                <a:solidFill>
                  <a:srgbClr val="0070C0"/>
                </a:solidFill>
              </a:rPr>
              <a:t>цифровий</a:t>
            </a:r>
            <a:r>
              <a:rPr lang="ru-RU" sz="3100" b="1" dirty="0">
                <a:solidFill>
                  <a:srgbClr val="0070C0"/>
                </a:solidFill>
              </a:rPr>
              <a:t> </a:t>
            </a:r>
            <a:r>
              <a:rPr lang="ru-RU" sz="3100" b="1" dirty="0" err="1">
                <a:solidFill>
                  <a:srgbClr val="0070C0"/>
                </a:solidFill>
              </a:rPr>
              <a:t>підпис</a:t>
            </a:r>
            <a:r>
              <a:rPr lang="ru-RU" dirty="0"/>
              <a:t> </a:t>
            </a:r>
            <a:r>
              <a:rPr lang="ru-RU" dirty="0" err="1"/>
              <a:t>накладається</a:t>
            </a:r>
            <a:r>
              <a:rPr lang="ru-RU" dirty="0"/>
              <a:t> за </a:t>
            </a:r>
            <a:r>
              <a:rPr lang="ru-RU" dirty="0" err="1"/>
              <a:t>допомогою</a:t>
            </a:r>
            <a:r>
              <a:rPr lang="ru-RU" dirty="0"/>
              <a:t> </a:t>
            </a:r>
            <a:r>
              <a:rPr lang="ru-RU" dirty="0" err="1"/>
              <a:t>особистого</a:t>
            </a:r>
            <a:r>
              <a:rPr lang="ru-RU" dirty="0"/>
              <a:t> ключа та </a:t>
            </a:r>
            <a:r>
              <a:rPr lang="ru-RU" dirty="0" err="1"/>
              <a:t>перевіряється</a:t>
            </a:r>
            <a:r>
              <a:rPr lang="ru-RU" dirty="0"/>
              <a:t> за </a:t>
            </a:r>
            <a:r>
              <a:rPr lang="ru-RU" dirty="0" err="1"/>
              <a:t>допомогою</a:t>
            </a:r>
            <a:r>
              <a:rPr lang="ru-RU" dirty="0"/>
              <a:t> </a:t>
            </a:r>
            <a:r>
              <a:rPr lang="ru-RU" dirty="0" err="1"/>
              <a:t>відкритого</a:t>
            </a:r>
            <a:r>
              <a:rPr lang="ru-RU" dirty="0"/>
              <a:t> ключа. </a:t>
            </a:r>
            <a:br>
              <a:rPr lang="ru-RU" dirty="0"/>
            </a:br>
            <a:endParaRPr lang="uk-UA" dirty="0"/>
          </a:p>
        </p:txBody>
      </p:sp>
    </p:spTree>
    <p:extLst>
      <p:ext uri="{BB962C8B-B14F-4D97-AF65-F5344CB8AC3E}">
        <p14:creationId xmlns:p14="http://schemas.microsoft.com/office/powerpoint/2010/main" val="23915949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uk/2/2c/Digital_Signature_min.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23682" y="202360"/>
            <a:ext cx="9386047" cy="6427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00826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62722"/>
          </a:xfrm>
        </p:spPr>
        <p:txBody>
          <a:bodyPr>
            <a:normAutofit fontScale="90000"/>
          </a:bodyPr>
          <a:lstStyle/>
          <a:p>
            <a:r>
              <a:rPr lang="uk-UA" dirty="0" smtClean="0"/>
              <a:t>Порівняння систем</a:t>
            </a:r>
            <a:endParaRPr lang="uk-UA" dirty="0"/>
          </a:p>
        </p:txBody>
      </p:sp>
      <p:sp>
        <p:nvSpPr>
          <p:cNvPr id="3" name="Місце для вмісту 2"/>
          <p:cNvSpPr>
            <a:spLocks noGrp="1"/>
          </p:cNvSpPr>
          <p:nvPr>
            <p:ph idx="1"/>
          </p:nvPr>
        </p:nvSpPr>
        <p:spPr>
          <a:xfrm>
            <a:off x="838200" y="927848"/>
            <a:ext cx="10515600" cy="5795681"/>
          </a:xfrm>
        </p:spPr>
        <p:txBody>
          <a:bodyPr>
            <a:normAutofit lnSpcReduction="10000"/>
          </a:bodyPr>
          <a:lstStyle/>
          <a:p>
            <a:pPr marL="0" indent="0">
              <a:buNone/>
            </a:pPr>
            <a:r>
              <a:rPr lang="uk-UA" b="1" dirty="0" smtClean="0"/>
              <a:t>Переваги</a:t>
            </a:r>
            <a:r>
              <a:rPr lang="uk-UA" dirty="0" smtClean="0"/>
              <a:t> симетричних:</a:t>
            </a:r>
            <a:endParaRPr lang="uk-UA" dirty="0"/>
          </a:p>
          <a:p>
            <a:pPr>
              <a:spcBef>
                <a:spcPts val="0"/>
              </a:spcBef>
            </a:pPr>
            <a:r>
              <a:rPr lang="uk-UA" dirty="0"/>
              <a:t>Швидкість (за даними </a:t>
            </a:r>
            <a:r>
              <a:rPr lang="en-US" dirty="0"/>
              <a:t>Applied Cryptography - </a:t>
            </a:r>
            <a:r>
              <a:rPr lang="uk-UA" dirty="0"/>
              <a:t>на 3 порядки вище);</a:t>
            </a:r>
            <a:br>
              <a:rPr lang="uk-UA" dirty="0"/>
            </a:br>
            <a:r>
              <a:rPr lang="uk-UA" dirty="0" smtClean="0"/>
              <a:t>Простота </a:t>
            </a:r>
            <a:r>
              <a:rPr lang="uk-UA" dirty="0"/>
              <a:t>реалізації (за рахунок більш простих операцій);</a:t>
            </a:r>
            <a:br>
              <a:rPr lang="uk-UA" dirty="0"/>
            </a:br>
            <a:r>
              <a:rPr lang="uk-UA" dirty="0" smtClean="0"/>
              <a:t>Менша </a:t>
            </a:r>
            <a:r>
              <a:rPr lang="uk-UA" dirty="0"/>
              <a:t>необхідна довжина ключа для порівнянної стійкості;</a:t>
            </a:r>
            <a:br>
              <a:rPr lang="uk-UA" dirty="0"/>
            </a:br>
            <a:r>
              <a:rPr lang="uk-UA" dirty="0" smtClean="0"/>
              <a:t>Вивченість </a:t>
            </a:r>
            <a:r>
              <a:rPr lang="uk-UA" dirty="0"/>
              <a:t>(за рахунок більшого віку).</a:t>
            </a:r>
          </a:p>
          <a:p>
            <a:pPr marL="0" indent="0">
              <a:buNone/>
            </a:pPr>
            <a:r>
              <a:rPr lang="uk-UA" b="1" dirty="0"/>
              <a:t>Недоліки:</a:t>
            </a:r>
          </a:p>
          <a:p>
            <a:r>
              <a:rPr lang="uk-UA" dirty="0"/>
              <a:t>Складність управління ключами у великій мережі. Це означає квадратичне зростання числа пар ключів, які треба генерувати, передавати, зберігати і знищувати в мережі. Для мережі в 10 абонентів потрібно 45 ключів, для 100 вже 4950, для 1000 - 499500 і т. д.</a:t>
            </a:r>
          </a:p>
          <a:p>
            <a:r>
              <a:rPr lang="uk-UA" dirty="0"/>
              <a:t>Складність обміну ключами. Для застосування необхідно вирішити проблему надійної передачі ключів кожному абоненту, тому що потрібен секретний канал для передачі кожного ключа обом сторонам.</a:t>
            </a:r>
          </a:p>
          <a:p>
            <a:pPr marL="0" indent="0">
              <a:buNone/>
            </a:pPr>
            <a:endParaRPr lang="uk-UA" dirty="0"/>
          </a:p>
        </p:txBody>
      </p:sp>
    </p:spTree>
    <p:extLst>
      <p:ext uri="{BB962C8B-B14F-4D97-AF65-F5344CB8AC3E}">
        <p14:creationId xmlns:p14="http://schemas.microsoft.com/office/powerpoint/2010/main" val="38513584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76169"/>
          </a:xfrm>
        </p:spPr>
        <p:txBody>
          <a:bodyPr>
            <a:normAutofit fontScale="90000"/>
          </a:bodyPr>
          <a:lstStyle/>
          <a:p>
            <a:pPr algn="ctr"/>
            <a:r>
              <a:rPr lang="uk-UA" sz="4000" b="1" i="1" dirty="0">
                <a:solidFill>
                  <a:srgbClr val="0070C0"/>
                </a:solidFill>
              </a:rPr>
              <a:t>Комбінований (гібридний) </a:t>
            </a:r>
            <a:r>
              <a:rPr lang="uk-UA" sz="4000" b="1" i="1" dirty="0" smtClean="0">
                <a:solidFill>
                  <a:srgbClr val="0070C0"/>
                </a:solidFill>
              </a:rPr>
              <a:t>метод шифрування</a:t>
            </a:r>
            <a:r>
              <a:rPr lang="uk-UA" sz="4000" b="1" dirty="0" smtClean="0">
                <a:solidFill>
                  <a:srgbClr val="0070C0"/>
                </a:solidFill>
              </a:rPr>
              <a:t> </a:t>
            </a:r>
            <a:endParaRPr lang="uk-UA" sz="4000" b="1" dirty="0">
              <a:solidFill>
                <a:srgbClr val="0070C0"/>
              </a:solidFill>
            </a:endParaRPr>
          </a:p>
        </p:txBody>
      </p:sp>
      <p:sp>
        <p:nvSpPr>
          <p:cNvPr id="3" name="Місце для вмісту 2"/>
          <p:cNvSpPr>
            <a:spLocks noGrp="1"/>
          </p:cNvSpPr>
          <p:nvPr>
            <p:ph idx="1"/>
          </p:nvPr>
        </p:nvSpPr>
        <p:spPr>
          <a:xfrm>
            <a:off x="838200" y="1169894"/>
            <a:ext cx="10927976" cy="5271247"/>
          </a:xfrm>
        </p:spPr>
        <p:txBody>
          <a:bodyPr>
            <a:normAutofit fontScale="77500" lnSpcReduction="20000"/>
          </a:bodyPr>
          <a:lstStyle/>
          <a:p>
            <a:pPr marL="0" indent="0">
              <a:buNone/>
            </a:pPr>
            <a:r>
              <a:rPr lang="uk-UA" dirty="0" smtClean="0"/>
              <a:t>Криптосистема </a:t>
            </a:r>
            <a:r>
              <a:rPr lang="uk-UA" dirty="0"/>
              <a:t>з відкритим ключем </a:t>
            </a:r>
            <a:r>
              <a:rPr lang="uk-UA" dirty="0" smtClean="0"/>
              <a:t>застосовується для шифрування</a:t>
            </a:r>
            <a:r>
              <a:rPr lang="uk-UA" dirty="0"/>
              <a:t>, передачі і наступного розшифрування тільки </a:t>
            </a:r>
            <a:r>
              <a:rPr lang="uk-UA" dirty="0" smtClean="0"/>
              <a:t>секретного ключа </a:t>
            </a:r>
            <a:r>
              <a:rPr lang="uk-UA" dirty="0"/>
              <a:t>симетричної криптосистеми. А симетрична криптосистема </a:t>
            </a:r>
            <a:r>
              <a:rPr lang="uk-UA" dirty="0" smtClean="0"/>
              <a:t>застосовується </a:t>
            </a:r>
            <a:r>
              <a:rPr lang="uk-UA" dirty="0"/>
              <a:t>для шифрування і передачі вихідного відкритого тексту.</a:t>
            </a:r>
            <a:endParaRPr lang="uk-UA" dirty="0" smtClean="0"/>
          </a:p>
          <a:p>
            <a:pPr marL="0" indent="0">
              <a:buNone/>
            </a:pPr>
            <a:r>
              <a:rPr lang="uk-UA" dirty="0"/>
              <a:t>Якщо користувач А прагне передати зашифроване </a:t>
            </a:r>
            <a:r>
              <a:rPr lang="uk-UA" dirty="0" smtClean="0"/>
              <a:t>комбінованим методом </a:t>
            </a:r>
            <a:r>
              <a:rPr lang="uk-UA" dirty="0"/>
              <a:t>повідомлення М користувачу В, то порядок його дій буде такий.</a:t>
            </a:r>
          </a:p>
          <a:p>
            <a:pPr marL="514350" lvl="0" indent="-514350">
              <a:buFont typeface="+mj-lt"/>
              <a:buAutoNum type="arabicPeriod"/>
            </a:pPr>
            <a:r>
              <a:rPr lang="uk-UA" dirty="0" smtClean="0"/>
              <a:t>1. Створити </a:t>
            </a:r>
            <a:r>
              <a:rPr lang="uk-UA" dirty="0"/>
              <a:t>(наприклад, згенерувати випадковим чином) </a:t>
            </a:r>
            <a:r>
              <a:rPr lang="uk-UA" dirty="0" smtClean="0"/>
              <a:t>симетричний </a:t>
            </a:r>
            <a:r>
              <a:rPr lang="uk-UA" dirty="0"/>
              <a:t>ключ, названий у цьому методі </a:t>
            </a:r>
            <a:r>
              <a:rPr lang="uk-UA" dirty="0" err="1"/>
              <a:t>сеансовим</a:t>
            </a:r>
            <a:r>
              <a:rPr lang="uk-UA" dirty="0"/>
              <a:t> ключем </a:t>
            </a:r>
            <a:r>
              <a:rPr lang="uk-UA" dirty="0" err="1"/>
              <a:t>K</a:t>
            </a:r>
            <a:r>
              <a:rPr lang="uk-UA" baseline="-25000" dirty="0" err="1"/>
              <a:t>s</a:t>
            </a:r>
            <a:r>
              <a:rPr lang="uk-UA" dirty="0"/>
              <a:t>.</a:t>
            </a:r>
          </a:p>
          <a:p>
            <a:pPr marL="514350" lvl="0" indent="-514350">
              <a:buFont typeface="+mj-lt"/>
              <a:buAutoNum type="arabicPeriod"/>
            </a:pPr>
            <a:r>
              <a:rPr lang="uk-UA" dirty="0"/>
              <a:t>Зашифрувати повідомлення М на </a:t>
            </a:r>
            <a:r>
              <a:rPr lang="uk-UA" dirty="0" err="1"/>
              <a:t>сеансовому</a:t>
            </a:r>
            <a:r>
              <a:rPr lang="uk-UA" dirty="0"/>
              <a:t> ключі </a:t>
            </a:r>
            <a:r>
              <a:rPr lang="uk-UA" dirty="0" err="1"/>
              <a:t>K</a:t>
            </a:r>
            <a:r>
              <a:rPr lang="uk-UA" baseline="-25000" dirty="0" err="1"/>
              <a:t>s</a:t>
            </a:r>
            <a:r>
              <a:rPr lang="uk-UA" dirty="0"/>
              <a:t>.</a:t>
            </a:r>
          </a:p>
          <a:p>
            <a:pPr marL="514350" lvl="0" indent="-514350">
              <a:buFont typeface="+mj-lt"/>
              <a:buAutoNum type="arabicPeriod"/>
            </a:pPr>
            <a:r>
              <a:rPr lang="uk-UA" dirty="0"/>
              <a:t>Зашифрувати </a:t>
            </a:r>
            <a:r>
              <a:rPr lang="uk-UA" dirty="0" err="1"/>
              <a:t>сеансовий</a:t>
            </a:r>
            <a:r>
              <a:rPr lang="uk-UA" dirty="0"/>
              <a:t> ключ </a:t>
            </a:r>
            <a:r>
              <a:rPr lang="uk-UA" dirty="0" err="1"/>
              <a:t>K</a:t>
            </a:r>
            <a:r>
              <a:rPr lang="uk-UA" baseline="-25000" dirty="0" err="1"/>
              <a:t>s</a:t>
            </a:r>
            <a:r>
              <a:rPr lang="uk-UA" dirty="0"/>
              <a:t> на відкритому ключі </a:t>
            </a:r>
            <a:r>
              <a:rPr lang="uk-UA" dirty="0" err="1"/>
              <a:t>К</a:t>
            </a:r>
            <a:r>
              <a:rPr lang="uk-UA" baseline="-25000" dirty="0" err="1"/>
              <a:t>в</a:t>
            </a:r>
            <a:r>
              <a:rPr lang="uk-UA" dirty="0"/>
              <a:t> користувача В.</a:t>
            </a:r>
          </a:p>
          <a:p>
            <a:pPr marL="514350" lvl="0" indent="-514350">
              <a:buFont typeface="+mj-lt"/>
              <a:buAutoNum type="arabicPeriod"/>
            </a:pPr>
            <a:r>
              <a:rPr lang="uk-UA" dirty="0"/>
              <a:t>Передати відкритим каналом зв’язку на адресу користувача </a:t>
            </a:r>
            <a:r>
              <a:rPr lang="uk-UA" dirty="0" smtClean="0"/>
              <a:t>В зашифроване </a:t>
            </a:r>
            <a:r>
              <a:rPr lang="uk-UA" dirty="0"/>
              <a:t>повідомлення разом із зашифрованим </a:t>
            </a:r>
            <a:r>
              <a:rPr lang="uk-UA" dirty="0" err="1"/>
              <a:t>сеансовим</a:t>
            </a:r>
            <a:r>
              <a:rPr lang="uk-UA" dirty="0"/>
              <a:t> ключем.</a:t>
            </a:r>
          </a:p>
          <a:p>
            <a:pPr marL="514350" indent="-514350">
              <a:buFont typeface="+mj-lt"/>
              <a:buAutoNum type="arabicPeriod"/>
            </a:pPr>
            <a:r>
              <a:rPr lang="uk-UA" dirty="0"/>
              <a:t>Дії користувача В при одержанні зашифрованого повідомлення </a:t>
            </a:r>
            <a:r>
              <a:rPr lang="uk-UA" dirty="0" err="1" smtClean="0"/>
              <a:t>ізашифрованого</a:t>
            </a:r>
            <a:r>
              <a:rPr lang="uk-UA" dirty="0" smtClean="0"/>
              <a:t> </a:t>
            </a:r>
            <a:r>
              <a:rPr lang="uk-UA" dirty="0" err="1"/>
              <a:t>сеансового</a:t>
            </a:r>
            <a:r>
              <a:rPr lang="uk-UA" dirty="0"/>
              <a:t> ключа повинні бути зворотними:</a:t>
            </a:r>
          </a:p>
          <a:p>
            <a:pPr marL="514350" lvl="0" indent="-514350">
              <a:buFont typeface="+mj-lt"/>
              <a:buAutoNum type="arabicPeriod"/>
            </a:pPr>
            <a:r>
              <a:rPr lang="uk-UA" dirty="0"/>
              <a:t>Розшифрувати на своєму секретному ключі </a:t>
            </a:r>
            <a:r>
              <a:rPr lang="uk-UA" dirty="0" err="1"/>
              <a:t>К</a:t>
            </a:r>
            <a:r>
              <a:rPr lang="uk-UA" baseline="-25000" dirty="0" err="1"/>
              <a:t>в</a:t>
            </a:r>
            <a:r>
              <a:rPr lang="uk-UA" dirty="0"/>
              <a:t> </a:t>
            </a:r>
            <a:r>
              <a:rPr lang="uk-UA" dirty="0" err="1"/>
              <a:t>сеансовий</a:t>
            </a:r>
            <a:r>
              <a:rPr lang="uk-UA" dirty="0"/>
              <a:t> ключ </a:t>
            </a:r>
            <a:r>
              <a:rPr lang="uk-UA" dirty="0" err="1"/>
              <a:t>K</a:t>
            </a:r>
            <a:r>
              <a:rPr lang="uk-UA" baseline="-25000" dirty="0" err="1"/>
              <a:t>s</a:t>
            </a:r>
            <a:r>
              <a:rPr lang="uk-UA" dirty="0"/>
              <a:t>.</a:t>
            </a:r>
          </a:p>
          <a:p>
            <a:pPr marL="514350" lvl="0" indent="-514350">
              <a:buFont typeface="+mj-lt"/>
              <a:buAutoNum type="arabicPeriod"/>
            </a:pPr>
            <a:r>
              <a:rPr lang="uk-UA" dirty="0"/>
              <a:t>За допомогою отриманого </a:t>
            </a:r>
            <a:r>
              <a:rPr lang="uk-UA" dirty="0" err="1"/>
              <a:t>сеансового</a:t>
            </a:r>
            <a:r>
              <a:rPr lang="uk-UA" dirty="0"/>
              <a:t> ключа </a:t>
            </a:r>
            <a:r>
              <a:rPr lang="uk-UA" dirty="0" err="1"/>
              <a:t>K</a:t>
            </a:r>
            <a:r>
              <a:rPr lang="uk-UA" baseline="-25000" dirty="0" err="1"/>
              <a:t>s</a:t>
            </a:r>
            <a:r>
              <a:rPr lang="uk-UA" dirty="0"/>
              <a:t> розшифрувати </a:t>
            </a:r>
            <a:r>
              <a:rPr lang="uk-UA" dirty="0" smtClean="0"/>
              <a:t>і прочитати </a:t>
            </a:r>
            <a:r>
              <a:rPr lang="uk-UA" dirty="0"/>
              <a:t>повідомлення М.</a:t>
            </a:r>
          </a:p>
          <a:p>
            <a:pPr marL="0" indent="0">
              <a:buNone/>
            </a:pPr>
            <a:endParaRPr lang="uk-UA" dirty="0"/>
          </a:p>
        </p:txBody>
      </p:sp>
    </p:spTree>
    <p:extLst>
      <p:ext uri="{BB962C8B-B14F-4D97-AF65-F5344CB8AC3E}">
        <p14:creationId xmlns:p14="http://schemas.microsoft.com/office/powerpoint/2010/main" val="8186592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374463"/>
          </a:xfrm>
        </p:spPr>
        <p:txBody>
          <a:bodyPr>
            <a:normAutofit fontScale="90000"/>
          </a:bodyPr>
          <a:lstStyle/>
          <a:p>
            <a:pPr algn="ctr"/>
            <a:r>
              <a:rPr lang="uk-UA" b="1" dirty="0" smtClean="0">
                <a:solidFill>
                  <a:srgbClr val="FF0000"/>
                </a:solidFill>
              </a:rPr>
              <a:t>Тема: Блочні шрифти</a:t>
            </a:r>
            <a:endParaRPr lang="uk-UA" b="1" dirty="0">
              <a:solidFill>
                <a:srgbClr val="FF0000"/>
              </a:solidFill>
            </a:endParaRPr>
          </a:p>
        </p:txBody>
      </p:sp>
      <p:sp>
        <p:nvSpPr>
          <p:cNvPr id="3" name="Місце для вмісту 2"/>
          <p:cNvSpPr>
            <a:spLocks noGrp="1"/>
          </p:cNvSpPr>
          <p:nvPr>
            <p:ph idx="1"/>
          </p:nvPr>
        </p:nvSpPr>
        <p:spPr>
          <a:xfrm>
            <a:off x="838200" y="739588"/>
            <a:ext cx="11129682" cy="5849471"/>
          </a:xfrm>
        </p:spPr>
        <p:txBody>
          <a:bodyPr>
            <a:normAutofit fontScale="92500" lnSpcReduction="20000"/>
          </a:bodyPr>
          <a:lstStyle/>
          <a:p>
            <a:pPr marL="0" indent="0">
              <a:buNone/>
            </a:pPr>
            <a:r>
              <a:rPr lang="uk-UA" dirty="0"/>
              <a:t>Блочний шифр - різновид симетричного </a:t>
            </a:r>
            <a:r>
              <a:rPr lang="uk-UA" dirty="0" smtClean="0"/>
              <a:t>шифру, </a:t>
            </a:r>
            <a:r>
              <a:rPr lang="uk-UA" dirty="0"/>
              <a:t>що оперує групами біт фіксованої довжини - блоками, характерний розмір яких змінюється в межах 64 - 256 біт. </a:t>
            </a:r>
            <a:endParaRPr lang="uk-UA" dirty="0" smtClean="0"/>
          </a:p>
          <a:p>
            <a:pPr marL="0" indent="0">
              <a:buNone/>
            </a:pPr>
            <a:r>
              <a:rPr lang="uk-UA" dirty="0" smtClean="0"/>
              <a:t>Блоковий </a:t>
            </a:r>
            <a:r>
              <a:rPr lang="uk-UA" dirty="0"/>
              <a:t>шифр являє </a:t>
            </a:r>
            <a:r>
              <a:rPr lang="uk-UA" dirty="0" smtClean="0"/>
              <a:t>собою підстановку </a:t>
            </a:r>
            <a:r>
              <a:rPr lang="uk-UA" dirty="0"/>
              <a:t>на алфавіті блоків, яка, як наслідок, може бути </a:t>
            </a:r>
            <a:r>
              <a:rPr lang="uk-UA" dirty="0" err="1"/>
              <a:t>моно</a:t>
            </a:r>
            <a:r>
              <a:rPr lang="uk-UA" dirty="0"/>
              <a:t>- або </a:t>
            </a:r>
            <a:r>
              <a:rPr lang="uk-UA" dirty="0" err="1" smtClean="0"/>
              <a:t>поліалфавітна</a:t>
            </a:r>
            <a:r>
              <a:rPr lang="uk-UA" dirty="0" smtClean="0"/>
              <a:t>.  </a:t>
            </a:r>
          </a:p>
          <a:p>
            <a:pPr marL="0" indent="0" algn="just">
              <a:buNone/>
            </a:pPr>
            <a:r>
              <a:rPr lang="uk-UA" dirty="0" smtClean="0"/>
              <a:t>Блочний </a:t>
            </a:r>
            <a:r>
              <a:rPr lang="uk-UA" dirty="0"/>
              <a:t>шифр є </a:t>
            </a:r>
            <a:r>
              <a:rPr lang="uk-UA" dirty="0" smtClean="0"/>
              <a:t>важливим компонентом </a:t>
            </a:r>
            <a:r>
              <a:rPr lang="uk-UA" dirty="0"/>
              <a:t>багатьох криптографічних протоколів і широко використовується для захисту даних, переданих по мережі</a:t>
            </a:r>
            <a:r>
              <a:rPr lang="uk-UA" dirty="0" smtClean="0"/>
              <a:t>.</a:t>
            </a:r>
            <a:endParaRPr lang="en-US" dirty="0" smtClean="0"/>
          </a:p>
          <a:p>
            <a:pPr marL="0" indent="0">
              <a:buNone/>
            </a:pPr>
            <a:r>
              <a:rPr lang="uk-UA" dirty="0"/>
              <a:t>Блоковий алгоритм перетворює </a:t>
            </a:r>
            <a:r>
              <a:rPr lang="en-US" dirty="0"/>
              <a:t>n</a:t>
            </a:r>
            <a:r>
              <a:rPr lang="uk-UA" dirty="0"/>
              <a:t>-бітний блок </a:t>
            </a:r>
            <a:r>
              <a:rPr lang="uk-UA" dirty="0" smtClean="0"/>
              <a:t>незашифрованого</a:t>
            </a:r>
            <a:r>
              <a:rPr lang="en-US" dirty="0" smtClean="0"/>
              <a:t> </a:t>
            </a:r>
            <a:r>
              <a:rPr lang="uk-UA" dirty="0" smtClean="0"/>
              <a:t>тексту </a:t>
            </a:r>
            <a:r>
              <a:rPr lang="uk-UA" dirty="0"/>
              <a:t>в </a:t>
            </a:r>
            <a:r>
              <a:rPr lang="en-US" dirty="0" smtClean="0"/>
              <a:t>n</a:t>
            </a:r>
            <a:r>
              <a:rPr lang="uk-UA" dirty="0" smtClean="0"/>
              <a:t>-бітний </a:t>
            </a:r>
            <a:r>
              <a:rPr lang="uk-UA" dirty="0"/>
              <a:t>блок зашифрованого тексту. Кількість блоків довжини </a:t>
            </a:r>
            <a:r>
              <a:rPr lang="en-US" dirty="0" smtClean="0"/>
              <a:t>n </a:t>
            </a:r>
            <a:r>
              <a:rPr lang="uk-UA" dirty="0" smtClean="0"/>
              <a:t>рівна </a:t>
            </a:r>
            <a:r>
              <a:rPr lang="uk-UA" dirty="0"/>
              <a:t>2</a:t>
            </a:r>
            <a:r>
              <a:rPr lang="uk-UA" baseline="30000" dirty="0"/>
              <a:t>n</a:t>
            </a:r>
            <a:r>
              <a:rPr lang="uk-UA" dirty="0"/>
              <a:t>. Для того, щоб перетворення було зворотним, кожний з </a:t>
            </a:r>
            <a:r>
              <a:rPr lang="uk-UA" dirty="0" smtClean="0"/>
              <a:t>таких</a:t>
            </a:r>
            <a:r>
              <a:rPr lang="en-US" dirty="0" smtClean="0"/>
              <a:t> </a:t>
            </a:r>
            <a:r>
              <a:rPr lang="uk-UA" dirty="0" smtClean="0"/>
              <a:t>блоків </a:t>
            </a:r>
            <a:r>
              <a:rPr lang="uk-UA" dirty="0"/>
              <a:t>повинен перетворюватися у свій унікальний блок </a:t>
            </a:r>
            <a:r>
              <a:rPr lang="uk-UA" dirty="0" smtClean="0"/>
              <a:t>зашифрованого</a:t>
            </a:r>
            <a:r>
              <a:rPr lang="en-US" dirty="0" smtClean="0"/>
              <a:t> </a:t>
            </a:r>
            <a:r>
              <a:rPr lang="uk-UA" dirty="0" smtClean="0"/>
              <a:t>тексту</a:t>
            </a:r>
            <a:r>
              <a:rPr lang="uk-UA" dirty="0"/>
              <a:t>.</a:t>
            </a:r>
            <a:endParaRPr lang="uk-UA" dirty="0" smtClean="0"/>
          </a:p>
          <a:p>
            <a:pPr marL="0" indent="0" algn="ctr">
              <a:buNone/>
            </a:pPr>
            <a:r>
              <a:rPr lang="uk-UA" dirty="0" smtClean="0">
                <a:solidFill>
                  <a:srgbClr val="0070C0"/>
                </a:solidFill>
              </a:rPr>
              <a:t>Основні стандарти:</a:t>
            </a:r>
          </a:p>
          <a:p>
            <a:pPr marL="0" indent="0">
              <a:buNone/>
            </a:pPr>
            <a:r>
              <a:rPr lang="en-US" b="1" dirty="0"/>
              <a:t>Lucifer / </a:t>
            </a:r>
            <a:r>
              <a:rPr lang="en-US" b="1" dirty="0" smtClean="0"/>
              <a:t>DES</a:t>
            </a:r>
            <a:r>
              <a:rPr lang="uk-UA" b="1" dirty="0" smtClean="0"/>
              <a:t> (США) (</a:t>
            </a:r>
            <a:r>
              <a:rPr lang="en-US" dirty="0" smtClean="0"/>
              <a:t>data </a:t>
            </a:r>
            <a:r>
              <a:rPr lang="en-US" dirty="0"/>
              <a:t>encryption </a:t>
            </a:r>
            <a:r>
              <a:rPr lang="en-US" dirty="0" smtClean="0"/>
              <a:t>standard</a:t>
            </a:r>
            <a:r>
              <a:rPr lang="uk-UA" dirty="0" smtClean="0"/>
              <a:t>)</a:t>
            </a:r>
            <a:r>
              <a:rPr lang="en-US" b="1" dirty="0" smtClean="0"/>
              <a:t> </a:t>
            </a:r>
            <a:r>
              <a:rPr lang="uk-UA" b="1" dirty="0" smtClean="0"/>
              <a:t>- </a:t>
            </a:r>
            <a:r>
              <a:rPr lang="ru-RU" dirty="0" smtClean="0"/>
              <a:t>блок </a:t>
            </a:r>
            <a:r>
              <a:rPr lang="ru-RU" dirty="0"/>
              <a:t>64 </a:t>
            </a:r>
            <a:r>
              <a:rPr lang="ru-RU" dirty="0" err="1" smtClean="0"/>
              <a:t>біт</a:t>
            </a:r>
            <a:r>
              <a:rPr lang="ru-RU" dirty="0" smtClean="0"/>
              <a:t> </a:t>
            </a:r>
            <a:r>
              <a:rPr lang="ru-RU" dirty="0"/>
              <a:t>и ключ 56 </a:t>
            </a:r>
            <a:r>
              <a:rPr lang="ru-RU" dirty="0" err="1" smtClean="0"/>
              <a:t>біт</a:t>
            </a:r>
            <a:r>
              <a:rPr lang="ru-RU" dirty="0" smtClean="0"/>
              <a:t>;</a:t>
            </a:r>
          </a:p>
          <a:p>
            <a:pPr marL="0" indent="0">
              <a:buNone/>
            </a:pPr>
            <a:r>
              <a:rPr lang="uk-UA" b="1" dirty="0"/>
              <a:t>ГОСТ </a:t>
            </a:r>
            <a:r>
              <a:rPr lang="uk-UA" b="1" dirty="0" smtClean="0"/>
              <a:t>28147-89 - </a:t>
            </a:r>
            <a:r>
              <a:rPr lang="ru-RU" dirty="0"/>
              <a:t>блок 64 </a:t>
            </a:r>
            <a:r>
              <a:rPr lang="ru-RU" dirty="0" err="1"/>
              <a:t>біт</a:t>
            </a:r>
            <a:r>
              <a:rPr lang="ru-RU" dirty="0"/>
              <a:t> и ключ </a:t>
            </a:r>
            <a:r>
              <a:rPr lang="ru-RU" dirty="0" smtClean="0"/>
              <a:t>256 </a:t>
            </a:r>
            <a:r>
              <a:rPr lang="ru-RU" dirty="0" err="1" smtClean="0"/>
              <a:t>біт</a:t>
            </a:r>
            <a:r>
              <a:rPr lang="ru-RU" dirty="0"/>
              <a:t>;</a:t>
            </a:r>
            <a:endParaRPr lang="ru-RU" dirty="0" smtClean="0"/>
          </a:p>
          <a:p>
            <a:pPr marL="0" indent="0">
              <a:buNone/>
            </a:pPr>
            <a:r>
              <a:rPr lang="en-US" b="1" dirty="0"/>
              <a:t>AES / </a:t>
            </a:r>
            <a:r>
              <a:rPr lang="en-US" b="1" dirty="0" err="1" smtClean="0"/>
              <a:t>Rijndael</a:t>
            </a:r>
            <a:r>
              <a:rPr lang="uk-UA" b="1" dirty="0" smtClean="0"/>
              <a:t> </a:t>
            </a:r>
            <a:r>
              <a:rPr lang="uk-UA" dirty="0" smtClean="0"/>
              <a:t>(</a:t>
            </a:r>
            <a:r>
              <a:rPr lang="ru-RU" dirty="0" err="1" smtClean="0"/>
              <a:t>Advanced</a:t>
            </a:r>
            <a:r>
              <a:rPr lang="ru-RU" dirty="0" smtClean="0"/>
              <a:t> </a:t>
            </a:r>
            <a:r>
              <a:rPr lang="ru-RU" dirty="0" err="1"/>
              <a:t>Encryption</a:t>
            </a:r>
            <a:r>
              <a:rPr lang="ru-RU" dirty="0"/>
              <a:t> </a:t>
            </a:r>
            <a:r>
              <a:rPr lang="ru-RU" dirty="0" err="1" smtClean="0"/>
              <a:t>Standard</a:t>
            </a:r>
            <a:r>
              <a:rPr lang="ru-RU" dirty="0" smtClean="0"/>
              <a:t>) -</a:t>
            </a:r>
            <a:r>
              <a:rPr lang="ru-RU" dirty="0"/>
              <a:t> </a:t>
            </a:r>
            <a:r>
              <a:rPr lang="ru-RU" dirty="0" smtClean="0"/>
              <a:t>(блок </a:t>
            </a:r>
            <a:r>
              <a:rPr lang="ru-RU" dirty="0"/>
              <a:t>128 </a:t>
            </a:r>
            <a:r>
              <a:rPr lang="ru-RU" dirty="0" err="1" smtClean="0"/>
              <a:t>біт</a:t>
            </a:r>
            <a:r>
              <a:rPr lang="ru-RU" dirty="0"/>
              <a:t>, ключ 128/192/256 </a:t>
            </a:r>
            <a:r>
              <a:rPr lang="ru-RU" dirty="0" err="1" smtClean="0"/>
              <a:t>біт</a:t>
            </a:r>
            <a:r>
              <a:rPr lang="ru-RU" dirty="0"/>
              <a:t>)</a:t>
            </a:r>
          </a:p>
          <a:p>
            <a:pPr marL="0" indent="0">
              <a:buNone/>
            </a:pPr>
            <a:endParaRPr lang="en-US" b="1" dirty="0"/>
          </a:p>
          <a:p>
            <a:pPr marL="0" indent="0">
              <a:buNone/>
            </a:pPr>
            <a:endParaRPr lang="uk-UA" b="1" dirty="0"/>
          </a:p>
          <a:p>
            <a:pPr marL="0" indent="0">
              <a:buNone/>
            </a:pPr>
            <a:endParaRPr lang="en-US" b="1" dirty="0"/>
          </a:p>
          <a:p>
            <a:pPr marL="0" indent="0">
              <a:buNone/>
            </a:pPr>
            <a:endParaRPr lang="uk-UA" dirty="0"/>
          </a:p>
        </p:txBody>
      </p:sp>
    </p:spTree>
    <p:extLst>
      <p:ext uri="{BB962C8B-B14F-4D97-AF65-F5344CB8AC3E}">
        <p14:creationId xmlns:p14="http://schemas.microsoft.com/office/powerpoint/2010/main" val="41833376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468593"/>
          </a:xfrm>
        </p:spPr>
        <p:txBody>
          <a:bodyPr>
            <a:noAutofit/>
          </a:bodyPr>
          <a:lstStyle/>
          <a:p>
            <a:pPr algn="ctr"/>
            <a:r>
              <a:rPr lang="en-US" sz="2800" b="1" dirty="0" smtClean="0">
                <a:solidFill>
                  <a:srgbClr val="FF0000"/>
                </a:solidFill>
              </a:rPr>
              <a:t>1. </a:t>
            </a:r>
            <a:r>
              <a:rPr lang="uk-UA" sz="2800" b="1" dirty="0" smtClean="0">
                <a:solidFill>
                  <a:srgbClr val="FF0000"/>
                </a:solidFill>
              </a:rPr>
              <a:t>Поняття інформації та інформаційної системи</a:t>
            </a:r>
            <a:endParaRPr lang="uk-UA" sz="2800" b="1" dirty="0">
              <a:solidFill>
                <a:srgbClr val="FF0000"/>
              </a:solidFill>
            </a:endParaRPr>
          </a:p>
        </p:txBody>
      </p:sp>
      <p:sp>
        <p:nvSpPr>
          <p:cNvPr id="3" name="Місце для вмісту 2"/>
          <p:cNvSpPr>
            <a:spLocks noGrp="1"/>
          </p:cNvSpPr>
          <p:nvPr>
            <p:ph idx="1"/>
          </p:nvPr>
        </p:nvSpPr>
        <p:spPr>
          <a:xfrm>
            <a:off x="510987" y="833718"/>
            <a:ext cx="11335871" cy="5661211"/>
          </a:xfrm>
        </p:spPr>
        <p:txBody>
          <a:bodyPr>
            <a:normAutofit fontScale="92500" lnSpcReduction="10000"/>
          </a:bodyPr>
          <a:lstStyle/>
          <a:p>
            <a:pPr marL="0" indent="0">
              <a:buNone/>
            </a:pPr>
            <a:r>
              <a:rPr lang="uk-UA" sz="2000" dirty="0" smtClean="0"/>
              <a:t>Захист інформації є строгою дисципліною, з великою кількістю термінів та означень. Вони закріплені у законодавчих актах та стандартах. </a:t>
            </a:r>
          </a:p>
          <a:p>
            <a:pPr marL="0" indent="0" algn="ctr">
              <a:buNone/>
            </a:pPr>
            <a:r>
              <a:rPr lang="uk-UA" sz="2400" dirty="0" smtClean="0">
                <a:solidFill>
                  <a:schemeClr val="accent5">
                    <a:lumMod val="75000"/>
                  </a:schemeClr>
                </a:solidFill>
              </a:rPr>
              <a:t>Основними документами в Україні є:</a:t>
            </a:r>
          </a:p>
          <a:p>
            <a:pPr marL="514350" indent="-514350">
              <a:buAutoNum type="arabicPeriod"/>
            </a:pPr>
            <a:r>
              <a:rPr lang="uk-UA" dirty="0" smtClean="0"/>
              <a:t>Закон України «Про інформацію»</a:t>
            </a:r>
          </a:p>
          <a:p>
            <a:pPr marL="514350" indent="-514350">
              <a:buFont typeface="Arial" panose="020B0604020202020204" pitchFamily="34" charset="0"/>
              <a:buAutoNum type="arabicPeriod"/>
            </a:pPr>
            <a:r>
              <a:rPr lang="uk-UA" dirty="0" smtClean="0"/>
              <a:t>Закон України «Про захист інформації в інформаційно-телекомунікаційних системах»</a:t>
            </a:r>
          </a:p>
          <a:p>
            <a:pPr marL="514350" indent="-514350">
              <a:buFont typeface="Arial" panose="020B0604020202020204" pitchFamily="34" charset="0"/>
              <a:buAutoNum type="arabicPeriod"/>
            </a:pPr>
            <a:r>
              <a:rPr lang="uk-UA" dirty="0" smtClean="0"/>
              <a:t>Закон України "</a:t>
            </a:r>
            <a:r>
              <a:rPr lang="uk-UA" dirty="0"/>
              <a:t>Про державну </a:t>
            </a:r>
            <a:r>
              <a:rPr lang="uk-UA" dirty="0" smtClean="0"/>
              <a:t>таємницю«</a:t>
            </a:r>
          </a:p>
          <a:p>
            <a:pPr marL="514350" indent="-514350">
              <a:buFont typeface="Arial" panose="020B0604020202020204" pitchFamily="34" charset="0"/>
              <a:buAutoNum type="arabicPeriod"/>
            </a:pPr>
            <a:r>
              <a:rPr lang="uk-UA" dirty="0" smtClean="0"/>
              <a:t>Закон України "Про захист персональних даних«</a:t>
            </a:r>
          </a:p>
          <a:p>
            <a:pPr marL="514350" indent="-514350">
              <a:buFont typeface="Arial" panose="020B0604020202020204" pitchFamily="34" charset="0"/>
              <a:buAutoNum type="arabicPeriod"/>
            </a:pPr>
            <a:r>
              <a:rPr lang="uk-UA" dirty="0" smtClean="0"/>
              <a:t>Нормативні </a:t>
            </a:r>
            <a:r>
              <a:rPr lang="uk-UA" dirty="0"/>
              <a:t>документи Державної служби спеціального зв’язку та захисту </a:t>
            </a:r>
            <a:r>
              <a:rPr lang="uk-UA" dirty="0" smtClean="0"/>
              <a:t>інформації</a:t>
            </a:r>
          </a:p>
          <a:p>
            <a:pPr marL="0" indent="0" algn="ctr">
              <a:buNone/>
            </a:pPr>
            <a:r>
              <a:rPr lang="uk-UA" sz="2400" dirty="0" smtClean="0">
                <a:solidFill>
                  <a:schemeClr val="accent5">
                    <a:lumMod val="75000"/>
                  </a:schemeClr>
                </a:solidFill>
              </a:rPr>
              <a:t>Стандарти</a:t>
            </a:r>
          </a:p>
          <a:p>
            <a:pPr marL="0" indent="0">
              <a:buNone/>
            </a:pPr>
            <a:r>
              <a:rPr lang="ru-RU" sz="2000" dirty="0"/>
              <a:t>ДСТУ 3396 0-96 </a:t>
            </a:r>
            <a:r>
              <a:rPr lang="ru-RU" sz="2000" dirty="0" err="1"/>
              <a:t>Захист</a:t>
            </a:r>
            <a:r>
              <a:rPr lang="ru-RU" sz="2000" dirty="0"/>
              <a:t> </a:t>
            </a:r>
            <a:r>
              <a:rPr lang="ru-RU" sz="2000" dirty="0" err="1"/>
              <a:t>інформації</a:t>
            </a:r>
            <a:r>
              <a:rPr lang="ru-RU" sz="2000" dirty="0"/>
              <a:t>. </a:t>
            </a:r>
            <a:r>
              <a:rPr lang="ru-RU" sz="2000" dirty="0" err="1"/>
              <a:t>Технічний</a:t>
            </a:r>
            <a:r>
              <a:rPr lang="ru-RU" sz="2000" dirty="0"/>
              <a:t> </a:t>
            </a:r>
            <a:r>
              <a:rPr lang="ru-RU" sz="2000" dirty="0" err="1"/>
              <a:t>захист</a:t>
            </a:r>
            <a:r>
              <a:rPr lang="ru-RU" sz="2000" dirty="0"/>
              <a:t> </a:t>
            </a:r>
            <a:r>
              <a:rPr lang="ru-RU" sz="2000" dirty="0" err="1"/>
              <a:t>інформації</a:t>
            </a:r>
            <a:r>
              <a:rPr lang="ru-RU" sz="2000" dirty="0"/>
              <a:t>. </a:t>
            </a:r>
            <a:r>
              <a:rPr lang="ru-RU" sz="2000" dirty="0" err="1"/>
              <a:t>Основні</a:t>
            </a:r>
            <a:r>
              <a:rPr lang="ru-RU" sz="2000" dirty="0"/>
              <a:t> </a:t>
            </a:r>
            <a:r>
              <a:rPr lang="ru-RU" sz="2000" dirty="0" err="1"/>
              <a:t>положення</a:t>
            </a:r>
            <a:r>
              <a:rPr lang="ru-RU" sz="2000" dirty="0" smtClean="0"/>
              <a:t>.</a:t>
            </a:r>
            <a:endParaRPr lang="en-US" sz="2000" dirty="0" smtClean="0"/>
          </a:p>
          <a:p>
            <a:pPr marL="0" indent="0">
              <a:buNone/>
            </a:pPr>
            <a:r>
              <a:rPr lang="uk-UA" sz="2000" dirty="0"/>
              <a:t>ДСТУ 3396.2-97. Захист інформації. Технічний захист </a:t>
            </a:r>
            <a:r>
              <a:rPr lang="uk-UA" sz="2000" dirty="0" smtClean="0"/>
              <a:t>інформації</a:t>
            </a:r>
            <a:endParaRPr lang="en-US" sz="2000" dirty="0" smtClean="0"/>
          </a:p>
          <a:p>
            <a:pPr marL="0" indent="0">
              <a:buNone/>
            </a:pPr>
            <a:r>
              <a:rPr lang="ru-RU" sz="2000" dirty="0"/>
              <a:t> ISO/IEC 17799:2005. </a:t>
            </a:r>
            <a:r>
              <a:rPr lang="ru-RU" sz="2000" dirty="0" smtClean="0"/>
              <a:t>«</a:t>
            </a:r>
            <a:r>
              <a:rPr lang="uk-UA" sz="2000" dirty="0" smtClean="0"/>
              <a:t>І</a:t>
            </a:r>
            <a:r>
              <a:rPr lang="ru-RU" sz="2000" dirty="0" err="1" smtClean="0"/>
              <a:t>нформаційні</a:t>
            </a:r>
            <a:r>
              <a:rPr lang="ru-RU" sz="2000" dirty="0" smtClean="0"/>
              <a:t> </a:t>
            </a:r>
            <a:r>
              <a:rPr lang="ru-RU" sz="2000" dirty="0" err="1" smtClean="0"/>
              <a:t>технології</a:t>
            </a:r>
            <a:r>
              <a:rPr lang="ru-RU" sz="2000" dirty="0" smtClean="0"/>
              <a:t> </a:t>
            </a:r>
            <a:r>
              <a:rPr lang="ru-RU" sz="2000" dirty="0"/>
              <a:t>— </a:t>
            </a:r>
            <a:r>
              <a:rPr lang="ru-RU" sz="2000" dirty="0" err="1" smtClean="0"/>
              <a:t>Технології</a:t>
            </a:r>
            <a:r>
              <a:rPr lang="ru-RU" sz="2000" dirty="0" smtClean="0"/>
              <a:t> </a:t>
            </a:r>
            <a:r>
              <a:rPr lang="ru-RU" sz="2000" dirty="0" err="1" smtClean="0"/>
              <a:t>безпеки</a:t>
            </a:r>
            <a:r>
              <a:rPr lang="ru-RU" sz="2000" dirty="0" smtClean="0"/>
              <a:t>— </a:t>
            </a:r>
            <a:r>
              <a:rPr lang="ru-RU" sz="2000" dirty="0" err="1" smtClean="0"/>
              <a:t>Практичні</a:t>
            </a:r>
            <a:r>
              <a:rPr lang="ru-RU" sz="2000" dirty="0" smtClean="0"/>
              <a:t> </a:t>
            </a:r>
            <a:r>
              <a:rPr lang="ru-RU" sz="2000" dirty="0"/>
              <a:t>правила </a:t>
            </a:r>
            <a:r>
              <a:rPr lang="ru-RU" sz="2000" dirty="0" smtClean="0"/>
              <a:t>менеджменту </a:t>
            </a:r>
            <a:r>
              <a:rPr lang="ru-RU" sz="2000" dirty="0" err="1" smtClean="0"/>
              <a:t>інформаційної</a:t>
            </a:r>
            <a:r>
              <a:rPr lang="ru-RU" sz="2000" dirty="0" smtClean="0"/>
              <a:t> </a:t>
            </a:r>
            <a:r>
              <a:rPr lang="ru-RU" sz="2000" dirty="0" err="1" smtClean="0"/>
              <a:t>безпеки</a:t>
            </a:r>
            <a:r>
              <a:rPr lang="ru-RU" sz="2000" dirty="0" smtClean="0"/>
              <a:t>»</a:t>
            </a:r>
            <a:endParaRPr lang="uk-UA" sz="2000" dirty="0" smtClean="0">
              <a:solidFill>
                <a:schemeClr val="accent5">
                  <a:lumMod val="75000"/>
                </a:schemeClr>
              </a:solidFill>
            </a:endParaRPr>
          </a:p>
          <a:p>
            <a:pPr marL="514350" indent="-514350">
              <a:buFont typeface="Arial" panose="020B0604020202020204" pitchFamily="34" charset="0"/>
              <a:buAutoNum type="arabicPeriod"/>
            </a:pPr>
            <a:endParaRPr lang="uk-UA" dirty="0" smtClean="0"/>
          </a:p>
          <a:p>
            <a:pPr marL="514350" indent="-514350">
              <a:buAutoNum type="arabicPeriod"/>
            </a:pPr>
            <a:endParaRPr lang="uk-UA" dirty="0" smtClean="0"/>
          </a:p>
          <a:p>
            <a:pPr marL="514350" indent="-514350">
              <a:buAutoNum type="arabicPeriod"/>
            </a:pPr>
            <a:endParaRPr lang="uk-UA" dirty="0"/>
          </a:p>
        </p:txBody>
      </p:sp>
    </p:spTree>
    <p:extLst>
      <p:ext uri="{BB962C8B-B14F-4D97-AF65-F5344CB8AC3E}">
        <p14:creationId xmlns:p14="http://schemas.microsoft.com/office/powerpoint/2010/main" val="40407419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62722"/>
          </a:xfrm>
        </p:spPr>
        <p:txBody>
          <a:bodyPr>
            <a:normAutofit fontScale="90000"/>
          </a:bodyPr>
          <a:lstStyle/>
          <a:p>
            <a:r>
              <a:rPr lang="uk-UA" dirty="0" smtClean="0">
                <a:solidFill>
                  <a:srgbClr val="0070C0"/>
                </a:solidFill>
              </a:rPr>
              <a:t>Вимоги до шифрів</a:t>
            </a:r>
            <a:endParaRPr lang="uk-UA" dirty="0">
              <a:solidFill>
                <a:srgbClr val="0070C0"/>
              </a:solidFill>
            </a:endParaRPr>
          </a:p>
        </p:txBody>
      </p:sp>
      <p:sp>
        <p:nvSpPr>
          <p:cNvPr id="3" name="Місце для вмісту 2"/>
          <p:cNvSpPr>
            <a:spLocks noGrp="1"/>
          </p:cNvSpPr>
          <p:nvPr>
            <p:ph idx="1"/>
          </p:nvPr>
        </p:nvSpPr>
        <p:spPr>
          <a:xfrm>
            <a:off x="564777" y="1062318"/>
            <a:ext cx="11362764" cy="5607423"/>
          </a:xfrm>
        </p:spPr>
        <p:txBody>
          <a:bodyPr>
            <a:normAutofit fontScale="77500" lnSpcReduction="20000"/>
          </a:bodyPr>
          <a:lstStyle/>
          <a:p>
            <a:r>
              <a:rPr lang="uk-UA" dirty="0" smtClean="0"/>
              <a:t>1</a:t>
            </a:r>
            <a:r>
              <a:rPr lang="uk-UA" dirty="0"/>
              <a:t>.	</a:t>
            </a:r>
            <a:r>
              <a:rPr lang="uk-UA" b="1" dirty="0"/>
              <a:t>Криптографічна стійкість </a:t>
            </a:r>
            <a:r>
              <a:rPr lang="uk-UA" dirty="0" smtClean="0"/>
              <a:t>яку </a:t>
            </a:r>
            <a:r>
              <a:rPr lang="uk-UA" dirty="0"/>
              <a:t>оцінюють як складність розв’язку задачі дешифрування перехопленого повідомлення (без знання ключа) найкращим відомим методом. Деякі криптосистеми спроектовано з таким розрахунком, що знання супротивника про її елементи не збільшуються в результаті перехоплення будь-якої кількості зашифрованих повідомлень. </a:t>
            </a:r>
            <a:endParaRPr lang="uk-UA" dirty="0" smtClean="0"/>
          </a:p>
          <a:p>
            <a:r>
              <a:rPr lang="uk-UA" dirty="0" smtClean="0"/>
              <a:t>2.	</a:t>
            </a:r>
            <a:r>
              <a:rPr lang="uk-UA" b="1" dirty="0" smtClean="0"/>
              <a:t>Обсяг ключових даних</a:t>
            </a:r>
            <a:r>
              <a:rPr lang="uk-UA" dirty="0" smtClean="0"/>
              <a:t>. Симетрична система використовує загальний ключ для користувачів на передавальному та приймальному кінцях. Відповідно, цей ключ потрібно передати захищеним каналом зв’язку. Отже, він не повинен бути занадто великим, щоб його можна було легко передати, і занадто малим, щоби його не можна було легко добути повним перебиранням множини ключів.</a:t>
            </a:r>
          </a:p>
          <a:p>
            <a:r>
              <a:rPr lang="uk-UA" dirty="0" smtClean="0"/>
              <a:t>3</a:t>
            </a:r>
            <a:r>
              <a:rPr lang="uk-UA" dirty="0"/>
              <a:t>.	</a:t>
            </a:r>
            <a:r>
              <a:rPr lang="uk-UA" b="1" dirty="0"/>
              <a:t>Складність виконання прямого й зворотного </a:t>
            </a:r>
            <a:r>
              <a:rPr lang="uk-UA" dirty="0"/>
              <a:t>криптографічного перетворення (шифрування і розшифрування повідомлень). Ці операції повинні бути по можливості простими і такими, що легко реалізуються на практиці.</a:t>
            </a:r>
          </a:p>
          <a:p>
            <a:r>
              <a:rPr lang="uk-UA" dirty="0"/>
              <a:t>4.	</a:t>
            </a:r>
            <a:r>
              <a:rPr lang="uk-UA" b="1" dirty="0"/>
              <a:t>Розростання кількості помилок</a:t>
            </a:r>
            <a:r>
              <a:rPr lang="uk-UA" dirty="0"/>
              <a:t>. У деяких типах шифрів помилка в одній літері при шифруванні або передаванні призводить до великої кількості помилок при розшифруванні тексту, що може призвести до значної втрати інформації та навіть до повторного передавання інформації.</a:t>
            </a:r>
          </a:p>
          <a:p>
            <a:r>
              <a:rPr lang="uk-UA" dirty="0"/>
              <a:t>5.	</a:t>
            </a:r>
            <a:r>
              <a:rPr lang="uk-UA" b="1" dirty="0"/>
              <a:t>Збільшення обсягу повідомлення.</a:t>
            </a:r>
            <a:r>
              <a:rPr lang="uk-UA" dirty="0"/>
              <a:t> У деяких типах секретних систем обсяг повідомлення збільшується в результаті операції шифрування. Часто такі шифри називають подрібнювальними. Цей небажаний ефект потрібно мінімізувати.</a:t>
            </a:r>
          </a:p>
          <a:p>
            <a:pPr marL="0" indent="0">
              <a:buNone/>
            </a:pPr>
            <a:endParaRPr lang="uk-UA" dirty="0"/>
          </a:p>
        </p:txBody>
      </p:sp>
    </p:spTree>
    <p:extLst>
      <p:ext uri="{BB962C8B-B14F-4D97-AF65-F5344CB8AC3E}">
        <p14:creationId xmlns:p14="http://schemas.microsoft.com/office/powerpoint/2010/main" val="24371012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401357"/>
          </a:xfrm>
        </p:spPr>
        <p:txBody>
          <a:bodyPr>
            <a:normAutofit fontScale="90000"/>
          </a:bodyPr>
          <a:lstStyle/>
          <a:p>
            <a:pPr lvl="0"/>
            <a:r>
              <a:rPr lang="uk-UA" b="1" dirty="0" smtClean="0">
                <a:solidFill>
                  <a:srgbClr val="0070C0"/>
                </a:solidFill>
              </a:rPr>
              <a:t>Сітка Х</a:t>
            </a:r>
            <a:r>
              <a:rPr lang="uk-UA" b="1" dirty="0">
                <a:solidFill>
                  <a:srgbClr val="0070C0"/>
                </a:solidFill>
              </a:rPr>
              <a:t>. </a:t>
            </a:r>
            <a:r>
              <a:rPr lang="uk-UA" b="1" dirty="0" err="1">
                <a:solidFill>
                  <a:srgbClr val="0070C0"/>
                </a:solidFill>
              </a:rPr>
              <a:t>Фейстеля</a:t>
            </a:r>
            <a:r>
              <a:rPr lang="uk-UA" b="1" dirty="0">
                <a:solidFill>
                  <a:srgbClr val="0070C0"/>
                </a:solidFill>
              </a:rPr>
              <a:t>, її переваги та </a:t>
            </a:r>
            <a:r>
              <a:rPr lang="uk-UA" b="1" dirty="0" smtClean="0">
                <a:solidFill>
                  <a:srgbClr val="0070C0"/>
                </a:solidFill>
              </a:rPr>
              <a:t>недоліки</a:t>
            </a:r>
            <a:endParaRPr lang="uk-UA" dirty="0">
              <a:solidFill>
                <a:srgbClr val="0070C0"/>
              </a:solidFill>
            </a:endParaRPr>
          </a:p>
        </p:txBody>
      </p:sp>
      <p:sp>
        <p:nvSpPr>
          <p:cNvPr id="3" name="Місце для вмісту 2"/>
          <p:cNvSpPr>
            <a:spLocks noGrp="1"/>
          </p:cNvSpPr>
          <p:nvPr>
            <p:ph idx="1"/>
          </p:nvPr>
        </p:nvSpPr>
        <p:spPr>
          <a:xfrm>
            <a:off x="430306" y="900953"/>
            <a:ext cx="11591365" cy="5755341"/>
          </a:xfrm>
        </p:spPr>
        <p:txBody>
          <a:bodyPr>
            <a:normAutofit fontScale="77500" lnSpcReduction="20000"/>
          </a:bodyPr>
          <a:lstStyle/>
          <a:p>
            <a:pPr marL="0" indent="0">
              <a:buNone/>
            </a:pPr>
            <a:r>
              <a:rPr lang="ru-RU" dirty="0" err="1" smtClean="0"/>
              <a:t>Сітка</a:t>
            </a:r>
            <a:r>
              <a:rPr lang="ru-RU" dirty="0" smtClean="0"/>
              <a:t> (мережа) </a:t>
            </a:r>
            <a:r>
              <a:rPr lang="ru-RU" dirty="0" err="1" smtClean="0"/>
              <a:t>Фейстеля</a:t>
            </a:r>
            <a:r>
              <a:rPr lang="ru-RU" dirty="0" smtClean="0"/>
              <a:t> </a:t>
            </a:r>
            <a:r>
              <a:rPr lang="ru-RU" dirty="0"/>
              <a:t>(</a:t>
            </a:r>
            <a:r>
              <a:rPr lang="ru-RU" dirty="0" err="1"/>
              <a:t>конструкція</a:t>
            </a:r>
            <a:r>
              <a:rPr lang="ru-RU" dirty="0"/>
              <a:t> </a:t>
            </a:r>
            <a:r>
              <a:rPr lang="ru-RU" dirty="0" err="1"/>
              <a:t>Фейстеля</a:t>
            </a:r>
            <a:r>
              <a:rPr lang="ru-RU" dirty="0"/>
              <a:t>) (Хорст </a:t>
            </a:r>
            <a:r>
              <a:rPr lang="ru-RU" dirty="0" err="1"/>
              <a:t>Фейстель</a:t>
            </a:r>
            <a:r>
              <a:rPr lang="ru-RU" dirty="0"/>
              <a:t> (англ. </a:t>
            </a:r>
            <a:r>
              <a:rPr lang="en-US" dirty="0" smtClean="0"/>
              <a:t>Horst </a:t>
            </a:r>
            <a:r>
              <a:rPr lang="en-US" dirty="0" err="1"/>
              <a:t>Feistel</a:t>
            </a:r>
            <a:r>
              <a:rPr lang="en-US" dirty="0" smtClean="0"/>
              <a:t>)</a:t>
            </a:r>
            <a:r>
              <a:rPr lang="uk-UA" dirty="0" smtClean="0"/>
              <a:t>)</a:t>
            </a:r>
            <a:r>
              <a:rPr lang="ru-RU" dirty="0" smtClean="0"/>
              <a:t> </a:t>
            </a:r>
            <a:r>
              <a:rPr lang="ru-RU" dirty="0"/>
              <a:t>— </a:t>
            </a:r>
            <a:r>
              <a:rPr lang="ru-RU" dirty="0" err="1"/>
              <a:t>різновид</a:t>
            </a:r>
            <a:r>
              <a:rPr lang="ru-RU" dirty="0"/>
              <a:t> блочного шифру з </a:t>
            </a:r>
            <a:r>
              <a:rPr lang="ru-RU" dirty="0" err="1"/>
              <a:t>певною</a:t>
            </a:r>
            <a:r>
              <a:rPr lang="ru-RU" dirty="0"/>
              <a:t> </a:t>
            </a:r>
            <a:r>
              <a:rPr lang="ru-RU" dirty="0" err="1"/>
              <a:t>ітеративною</a:t>
            </a:r>
            <a:r>
              <a:rPr lang="ru-RU" dirty="0"/>
              <a:t> </a:t>
            </a:r>
            <a:r>
              <a:rPr lang="ru-RU" dirty="0" smtClean="0"/>
              <a:t> структурою</a:t>
            </a:r>
            <a:r>
              <a:rPr lang="ru-RU" dirty="0"/>
              <a:t>. </a:t>
            </a:r>
            <a:r>
              <a:rPr lang="ru-RU" dirty="0" err="1"/>
              <a:t>Багато</a:t>
            </a:r>
            <a:r>
              <a:rPr lang="ru-RU" dirty="0"/>
              <a:t> </a:t>
            </a:r>
            <a:r>
              <a:rPr lang="ru-RU" dirty="0" err="1"/>
              <a:t>сучасних</a:t>
            </a:r>
            <a:r>
              <a:rPr lang="ru-RU" dirty="0"/>
              <a:t> </a:t>
            </a:r>
            <a:r>
              <a:rPr lang="ru-RU" dirty="0" err="1"/>
              <a:t>алгоритмів</a:t>
            </a:r>
            <a:r>
              <a:rPr lang="ru-RU" dirty="0"/>
              <a:t> </a:t>
            </a:r>
            <a:r>
              <a:rPr lang="ru-RU" dirty="0" err="1"/>
              <a:t>використовують</a:t>
            </a:r>
            <a:r>
              <a:rPr lang="ru-RU" dirty="0"/>
              <a:t> мережу </a:t>
            </a:r>
            <a:r>
              <a:rPr lang="ru-RU" dirty="0" err="1"/>
              <a:t>Фейстеля</a:t>
            </a:r>
            <a:r>
              <a:rPr lang="ru-RU" dirty="0"/>
              <a:t> у </a:t>
            </a:r>
            <a:r>
              <a:rPr lang="ru-RU" dirty="0" err="1"/>
              <a:t>якості</a:t>
            </a:r>
            <a:r>
              <a:rPr lang="ru-RU" dirty="0"/>
              <a:t> </a:t>
            </a:r>
            <a:r>
              <a:rPr lang="ru-RU" dirty="0" err="1"/>
              <a:t>основи</a:t>
            </a:r>
            <a:r>
              <a:rPr lang="ru-RU" dirty="0" smtClean="0"/>
              <a:t>.</a:t>
            </a:r>
          </a:p>
          <a:p>
            <a:pPr marL="0" indent="0">
              <a:buNone/>
            </a:pPr>
            <a:r>
              <a:rPr lang="ru-RU" dirty="0" err="1" smtClean="0"/>
              <a:t>Обраний</a:t>
            </a:r>
            <a:r>
              <a:rPr lang="ru-RU" dirty="0" smtClean="0"/>
              <a:t> </a:t>
            </a:r>
            <a:r>
              <a:rPr lang="ru-RU" dirty="0"/>
              <a:t>блок </a:t>
            </a:r>
            <a:r>
              <a:rPr lang="ru-RU" dirty="0" err="1"/>
              <a:t>ділиться</a:t>
            </a:r>
            <a:r>
              <a:rPr lang="ru-RU" dirty="0"/>
              <a:t> на два </a:t>
            </a:r>
            <a:r>
              <a:rPr lang="ru-RU" dirty="0" smtClean="0"/>
              <a:t>п</a:t>
            </a:r>
            <a:r>
              <a:rPr lang="uk-UA" dirty="0"/>
              <a:t>і</a:t>
            </a:r>
            <a:r>
              <a:rPr lang="ru-RU" dirty="0" err="1" smtClean="0"/>
              <a:t>дблоки</a:t>
            </a:r>
            <a:r>
              <a:rPr lang="ru-RU" dirty="0" smtClean="0"/>
              <a:t> </a:t>
            </a:r>
            <a:r>
              <a:rPr lang="ru-RU" dirty="0" err="1"/>
              <a:t>однакового</a:t>
            </a:r>
            <a:r>
              <a:rPr lang="ru-RU" dirty="0"/>
              <a:t> </a:t>
            </a:r>
            <a:r>
              <a:rPr lang="ru-RU" dirty="0" err="1"/>
              <a:t>розміру</a:t>
            </a:r>
            <a:r>
              <a:rPr lang="ru-RU" dirty="0"/>
              <a:t> - «</a:t>
            </a:r>
            <a:r>
              <a:rPr lang="ru-RU" dirty="0" err="1"/>
              <a:t>лівий</a:t>
            </a:r>
            <a:r>
              <a:rPr lang="ru-RU" dirty="0"/>
              <a:t>» (</a:t>
            </a:r>
            <a:r>
              <a:rPr lang="ru-RU" dirty="0" smtClean="0"/>
              <a:t>L</a:t>
            </a:r>
            <a:r>
              <a:rPr lang="ru-RU" baseline="-25000" dirty="0" smtClean="0"/>
              <a:t>0</a:t>
            </a:r>
            <a:r>
              <a:rPr lang="ru-RU" dirty="0"/>
              <a:t>) і «</a:t>
            </a:r>
            <a:r>
              <a:rPr lang="ru-RU" dirty="0" err="1"/>
              <a:t>правий</a:t>
            </a:r>
            <a:r>
              <a:rPr lang="ru-RU" dirty="0"/>
              <a:t>» (</a:t>
            </a:r>
            <a:r>
              <a:rPr lang="ru-RU" dirty="0" smtClean="0"/>
              <a:t>R</a:t>
            </a:r>
            <a:r>
              <a:rPr lang="ru-RU" baseline="-25000" dirty="0" smtClean="0"/>
              <a:t>0</a:t>
            </a:r>
            <a:r>
              <a:rPr lang="ru-RU" dirty="0"/>
              <a:t>).</a:t>
            </a:r>
          </a:p>
          <a:p>
            <a:pPr marL="0" indent="0">
              <a:buNone/>
            </a:pPr>
            <a:r>
              <a:rPr lang="ru-RU" dirty="0"/>
              <a:t>«</a:t>
            </a:r>
            <a:r>
              <a:rPr lang="ru-RU" dirty="0" err="1"/>
              <a:t>Лівий</a:t>
            </a:r>
            <a:r>
              <a:rPr lang="ru-RU" dirty="0"/>
              <a:t> </a:t>
            </a:r>
            <a:r>
              <a:rPr lang="ru-RU" dirty="0" err="1"/>
              <a:t>подблок</a:t>
            </a:r>
            <a:r>
              <a:rPr lang="ru-RU" dirty="0"/>
              <a:t>» </a:t>
            </a:r>
            <a:r>
              <a:rPr lang="ru-RU" dirty="0" smtClean="0"/>
              <a:t>L</a:t>
            </a:r>
            <a:r>
              <a:rPr lang="ru-RU" baseline="-25000" dirty="0" smtClean="0"/>
              <a:t>0</a:t>
            </a:r>
            <a:r>
              <a:rPr lang="ru-RU" dirty="0" smtClean="0"/>
              <a:t> </a:t>
            </a:r>
            <a:r>
              <a:rPr lang="ru-RU" dirty="0" err="1"/>
              <a:t>змінюється</a:t>
            </a:r>
            <a:r>
              <a:rPr lang="ru-RU" dirty="0"/>
              <a:t> </a:t>
            </a:r>
            <a:r>
              <a:rPr lang="ru-RU" dirty="0" err="1"/>
              <a:t>функцією</a:t>
            </a:r>
            <a:r>
              <a:rPr lang="ru-RU" dirty="0"/>
              <a:t> </a:t>
            </a:r>
            <a:r>
              <a:rPr lang="en-US" dirty="0" smtClean="0"/>
              <a:t>f</a:t>
            </a:r>
            <a:r>
              <a:rPr lang="ru-RU" dirty="0" smtClean="0"/>
              <a:t> </a:t>
            </a:r>
            <a:r>
              <a:rPr lang="ru-RU" dirty="0"/>
              <a:t>з </a:t>
            </a:r>
            <a:r>
              <a:rPr lang="ru-RU" dirty="0" err="1"/>
              <a:t>використанням</a:t>
            </a:r>
            <a:r>
              <a:rPr lang="ru-RU" dirty="0"/>
              <a:t> раундового ключа </a:t>
            </a:r>
            <a:r>
              <a:rPr lang="ru-RU" dirty="0" smtClean="0"/>
              <a:t>K</a:t>
            </a:r>
            <a:r>
              <a:rPr lang="ru-RU" baseline="-25000" dirty="0" smtClean="0"/>
              <a:t>0</a:t>
            </a:r>
            <a:r>
              <a:rPr lang="ru-RU" dirty="0"/>
              <a:t>:</a:t>
            </a:r>
          </a:p>
          <a:p>
            <a:pPr marL="0" indent="0">
              <a:buNone/>
            </a:pPr>
            <a:r>
              <a:rPr lang="ru-RU" dirty="0"/>
              <a:t>х = </a:t>
            </a:r>
            <a:r>
              <a:rPr lang="en-US" dirty="0"/>
              <a:t>f</a:t>
            </a:r>
            <a:r>
              <a:rPr lang="ru-RU" dirty="0" smtClean="0"/>
              <a:t> </a:t>
            </a:r>
            <a:r>
              <a:rPr lang="ru-RU" dirty="0"/>
              <a:t>(</a:t>
            </a:r>
            <a:r>
              <a:rPr lang="ru-RU" dirty="0" smtClean="0"/>
              <a:t>L</a:t>
            </a:r>
            <a:r>
              <a:rPr lang="ru-RU" baseline="-25000" dirty="0" smtClean="0"/>
              <a:t>0</a:t>
            </a:r>
            <a:r>
              <a:rPr lang="ru-RU" dirty="0"/>
              <a:t>, </a:t>
            </a:r>
            <a:r>
              <a:rPr lang="ru-RU" dirty="0" smtClean="0"/>
              <a:t>K</a:t>
            </a:r>
            <a:r>
              <a:rPr lang="ru-RU" baseline="-25000" dirty="0" smtClean="0"/>
              <a:t>0</a:t>
            </a:r>
            <a:r>
              <a:rPr lang="ru-RU" dirty="0" smtClean="0"/>
              <a:t>).</a:t>
            </a:r>
          </a:p>
          <a:p>
            <a:pPr marL="0" indent="0">
              <a:buNone/>
            </a:pPr>
            <a:r>
              <a:rPr lang="ru-RU" dirty="0"/>
              <a:t>Результат </a:t>
            </a:r>
            <a:r>
              <a:rPr lang="ru-RU" dirty="0" err="1"/>
              <a:t>складається</a:t>
            </a:r>
            <a:r>
              <a:rPr lang="ru-RU" dirty="0"/>
              <a:t> по модулю 2 (</a:t>
            </a:r>
            <a:r>
              <a:rPr lang="ru-RU" dirty="0" smtClean="0"/>
              <a:t>XOR) </a:t>
            </a:r>
            <a:r>
              <a:rPr lang="ru-RU" dirty="0"/>
              <a:t>з «правим» </a:t>
            </a:r>
            <a:r>
              <a:rPr lang="ru-RU" dirty="0" err="1" smtClean="0"/>
              <a:t>підблоком</a:t>
            </a:r>
            <a:r>
              <a:rPr lang="ru-RU" dirty="0" smtClean="0"/>
              <a:t> </a:t>
            </a:r>
            <a:r>
              <a:rPr lang="en-US" dirty="0" smtClean="0"/>
              <a:t>R</a:t>
            </a:r>
            <a:r>
              <a:rPr lang="en-US" baseline="-25000" dirty="0" smtClean="0"/>
              <a:t>0</a:t>
            </a:r>
            <a:r>
              <a:rPr lang="ru-RU" dirty="0" smtClean="0"/>
              <a:t>:</a:t>
            </a:r>
            <a:endParaRPr lang="ru-RU" dirty="0"/>
          </a:p>
          <a:p>
            <a:pPr marL="0" indent="0">
              <a:buNone/>
            </a:pPr>
            <a:r>
              <a:rPr lang="ru-RU" dirty="0"/>
              <a:t>х = </a:t>
            </a:r>
            <a:r>
              <a:rPr lang="ru-RU" dirty="0" smtClean="0"/>
              <a:t>х</a:t>
            </a:r>
            <a:r>
              <a:rPr lang="en-US" dirty="0" smtClean="0"/>
              <a:t>  </a:t>
            </a:r>
            <a:r>
              <a:rPr lang="en-US" b="1" dirty="0" smtClean="0"/>
              <a:t>XOR</a:t>
            </a:r>
            <a:r>
              <a:rPr lang="ru-RU" dirty="0" smtClean="0"/>
              <a:t> R</a:t>
            </a:r>
            <a:r>
              <a:rPr lang="en-US" baseline="-25000" dirty="0" smtClean="0"/>
              <a:t>0</a:t>
            </a:r>
            <a:r>
              <a:rPr lang="ru-RU" dirty="0" smtClean="0"/>
              <a:t>.</a:t>
            </a:r>
            <a:endParaRPr lang="ru-RU" dirty="0"/>
          </a:p>
          <a:p>
            <a:pPr marL="0" indent="0">
              <a:buNone/>
            </a:pPr>
            <a:r>
              <a:rPr lang="ru-RU" dirty="0"/>
              <a:t>Результат буде </a:t>
            </a:r>
            <a:r>
              <a:rPr lang="ru-RU" dirty="0" err="1"/>
              <a:t>використаний</a:t>
            </a:r>
            <a:r>
              <a:rPr lang="ru-RU" dirty="0"/>
              <a:t> у </a:t>
            </a:r>
            <a:r>
              <a:rPr lang="ru-RU" dirty="0" err="1"/>
              <a:t>наступному</a:t>
            </a:r>
            <a:r>
              <a:rPr lang="ru-RU" dirty="0"/>
              <a:t> </a:t>
            </a:r>
            <a:r>
              <a:rPr lang="ru-RU" dirty="0" err="1"/>
              <a:t>раунді</a:t>
            </a:r>
            <a:r>
              <a:rPr lang="ru-RU" dirty="0"/>
              <a:t> в </a:t>
            </a:r>
            <a:r>
              <a:rPr lang="ru-RU" dirty="0" err="1"/>
              <a:t>ролі</a:t>
            </a:r>
            <a:r>
              <a:rPr lang="ru-RU" dirty="0"/>
              <a:t> «</a:t>
            </a:r>
            <a:r>
              <a:rPr lang="ru-RU" dirty="0" err="1"/>
              <a:t>лівого</a:t>
            </a:r>
            <a:r>
              <a:rPr lang="ru-RU" dirty="0"/>
              <a:t> </a:t>
            </a:r>
            <a:r>
              <a:rPr lang="ru-RU" dirty="0" smtClean="0"/>
              <a:t>п</a:t>
            </a:r>
            <a:r>
              <a:rPr lang="en-US" dirty="0" smtClean="0"/>
              <a:t>s</a:t>
            </a:r>
            <a:r>
              <a:rPr lang="ru-RU" dirty="0" err="1" smtClean="0"/>
              <a:t>дблока</a:t>
            </a:r>
            <a:r>
              <a:rPr lang="ru-RU" dirty="0"/>
              <a:t>» </a:t>
            </a:r>
            <a:r>
              <a:rPr lang="ru-RU" dirty="0" smtClean="0"/>
              <a:t>L</a:t>
            </a:r>
            <a:r>
              <a:rPr lang="ru-RU" baseline="-25000" dirty="0" smtClean="0"/>
              <a:t>1</a:t>
            </a:r>
            <a:r>
              <a:rPr lang="ru-RU" dirty="0"/>
              <a:t>:</a:t>
            </a:r>
          </a:p>
          <a:p>
            <a:pPr marL="0" indent="0">
              <a:buNone/>
            </a:pPr>
            <a:r>
              <a:rPr lang="ru-RU" dirty="0" smtClean="0"/>
              <a:t>L</a:t>
            </a:r>
            <a:r>
              <a:rPr lang="ru-RU" baseline="-25000" dirty="0" smtClean="0"/>
              <a:t>1</a:t>
            </a:r>
            <a:r>
              <a:rPr lang="ru-RU" dirty="0" smtClean="0"/>
              <a:t> </a:t>
            </a:r>
            <a:r>
              <a:rPr lang="ru-RU" dirty="0"/>
              <a:t>= х.</a:t>
            </a:r>
          </a:p>
          <a:p>
            <a:pPr marL="0" indent="0">
              <a:buNone/>
            </a:pPr>
            <a:r>
              <a:rPr lang="ru-RU" dirty="0"/>
              <a:t>«</a:t>
            </a:r>
            <a:r>
              <a:rPr lang="ru-RU" dirty="0" err="1"/>
              <a:t>Лівий</a:t>
            </a:r>
            <a:r>
              <a:rPr lang="ru-RU" dirty="0"/>
              <a:t> </a:t>
            </a:r>
            <a:r>
              <a:rPr lang="ru-RU" dirty="0" err="1" smtClean="0"/>
              <a:t>підблок</a:t>
            </a:r>
            <a:r>
              <a:rPr lang="ru-RU" dirty="0"/>
              <a:t>» </a:t>
            </a:r>
            <a:r>
              <a:rPr lang="ru-RU" dirty="0" smtClean="0"/>
              <a:t>L</a:t>
            </a:r>
            <a:r>
              <a:rPr lang="ru-RU" baseline="-25000" dirty="0" smtClean="0"/>
              <a:t>0</a:t>
            </a:r>
            <a:r>
              <a:rPr lang="ru-RU" dirty="0" smtClean="0"/>
              <a:t> </a:t>
            </a:r>
            <a:r>
              <a:rPr lang="ru-RU" dirty="0"/>
              <a:t>поточного раунду буде </a:t>
            </a:r>
            <a:r>
              <a:rPr lang="ru-RU" dirty="0" err="1"/>
              <a:t>використаний</a:t>
            </a:r>
            <a:r>
              <a:rPr lang="ru-RU" dirty="0"/>
              <a:t> у </a:t>
            </a:r>
            <a:r>
              <a:rPr lang="ru-RU" dirty="0" err="1"/>
              <a:t>наступному</a:t>
            </a:r>
            <a:r>
              <a:rPr lang="ru-RU" dirty="0"/>
              <a:t> </a:t>
            </a:r>
            <a:r>
              <a:rPr lang="ru-RU" dirty="0" err="1"/>
              <a:t>раунді</a:t>
            </a:r>
            <a:r>
              <a:rPr lang="ru-RU" dirty="0"/>
              <a:t> в </a:t>
            </a:r>
            <a:r>
              <a:rPr lang="ru-RU" dirty="0" err="1"/>
              <a:t>ролі</a:t>
            </a:r>
            <a:r>
              <a:rPr lang="ru-RU" dirty="0"/>
              <a:t> «правого </a:t>
            </a:r>
            <a:r>
              <a:rPr lang="ru-RU" dirty="0" err="1" smtClean="0"/>
              <a:t>підблоку</a:t>
            </a:r>
            <a:r>
              <a:rPr lang="ru-RU" dirty="0" smtClean="0"/>
              <a:t>» R</a:t>
            </a:r>
            <a:r>
              <a:rPr lang="ru-RU" baseline="-25000" dirty="0" smtClean="0"/>
              <a:t>1</a:t>
            </a:r>
            <a:r>
              <a:rPr lang="ru-RU" dirty="0"/>
              <a:t>:</a:t>
            </a:r>
          </a:p>
          <a:p>
            <a:pPr marL="0" indent="0">
              <a:buNone/>
            </a:pPr>
            <a:r>
              <a:rPr lang="ru-RU" dirty="0"/>
              <a:t> </a:t>
            </a:r>
            <a:r>
              <a:rPr lang="ru-RU" dirty="0" smtClean="0"/>
              <a:t>R</a:t>
            </a:r>
            <a:r>
              <a:rPr lang="ru-RU" baseline="-25000" dirty="0" smtClean="0"/>
              <a:t>1</a:t>
            </a:r>
            <a:r>
              <a:rPr lang="ru-RU" dirty="0" smtClean="0"/>
              <a:t> </a:t>
            </a:r>
            <a:r>
              <a:rPr lang="ru-RU" dirty="0"/>
              <a:t>= </a:t>
            </a:r>
            <a:r>
              <a:rPr lang="ru-RU" dirty="0" smtClean="0"/>
              <a:t>L</a:t>
            </a:r>
            <a:r>
              <a:rPr lang="ru-RU" baseline="-25000" dirty="0" smtClean="0"/>
              <a:t>0</a:t>
            </a:r>
            <a:r>
              <a:rPr lang="ru-RU" dirty="0"/>
              <a:t>.</a:t>
            </a:r>
          </a:p>
          <a:p>
            <a:pPr marL="0" indent="0">
              <a:buNone/>
            </a:pPr>
            <a:r>
              <a:rPr lang="ru-RU" dirty="0"/>
              <a:t>За </a:t>
            </a:r>
            <a:r>
              <a:rPr lang="ru-RU" dirty="0" err="1"/>
              <a:t>яким-небудь</a:t>
            </a:r>
            <a:r>
              <a:rPr lang="ru-RU" dirty="0"/>
              <a:t> </a:t>
            </a:r>
            <a:r>
              <a:rPr lang="ru-RU" dirty="0" err="1" smtClean="0"/>
              <a:t>математичним</a:t>
            </a:r>
            <a:r>
              <a:rPr lang="ru-RU" dirty="0" smtClean="0"/>
              <a:t> </a:t>
            </a:r>
            <a:r>
              <a:rPr lang="ru-RU" dirty="0"/>
              <a:t>правилом </a:t>
            </a:r>
            <a:r>
              <a:rPr lang="ru-RU" dirty="0" err="1"/>
              <a:t>обчислюється</a:t>
            </a:r>
            <a:r>
              <a:rPr lang="ru-RU" dirty="0"/>
              <a:t> </a:t>
            </a:r>
            <a:r>
              <a:rPr lang="ru-RU" dirty="0" err="1"/>
              <a:t>раундовий</a:t>
            </a:r>
            <a:r>
              <a:rPr lang="ru-RU" dirty="0"/>
              <a:t> ключ </a:t>
            </a:r>
            <a:r>
              <a:rPr lang="ru-RU" dirty="0" smtClean="0"/>
              <a:t>K</a:t>
            </a:r>
            <a:r>
              <a:rPr lang="ru-RU" baseline="-25000" dirty="0" smtClean="0"/>
              <a:t>1</a:t>
            </a:r>
            <a:r>
              <a:rPr lang="ru-RU" dirty="0" smtClean="0"/>
              <a:t> </a:t>
            </a:r>
            <a:r>
              <a:rPr lang="ru-RU" dirty="0"/>
              <a:t>- ключ, </a:t>
            </a:r>
            <a:r>
              <a:rPr lang="ru-RU" dirty="0" err="1"/>
              <a:t>який</a:t>
            </a:r>
            <a:r>
              <a:rPr lang="ru-RU" dirty="0"/>
              <a:t> буде </a:t>
            </a:r>
            <a:r>
              <a:rPr lang="ru-RU" dirty="0" err="1"/>
              <a:t>використовуватися</a:t>
            </a:r>
            <a:r>
              <a:rPr lang="ru-RU" dirty="0"/>
              <a:t> в </a:t>
            </a:r>
            <a:r>
              <a:rPr lang="ru-RU" dirty="0" err="1"/>
              <a:t>наступному</a:t>
            </a:r>
            <a:r>
              <a:rPr lang="ru-RU" dirty="0"/>
              <a:t> </a:t>
            </a:r>
            <a:r>
              <a:rPr lang="ru-RU" dirty="0" err="1"/>
              <a:t>раунді</a:t>
            </a:r>
            <a:r>
              <a:rPr lang="ru-RU" dirty="0"/>
              <a:t>.</a:t>
            </a:r>
          </a:p>
          <a:p>
            <a:pPr marL="0" indent="0">
              <a:buNone/>
            </a:pPr>
            <a:r>
              <a:rPr lang="ru-RU" dirty="0" err="1"/>
              <a:t>Перераховані</a:t>
            </a:r>
            <a:r>
              <a:rPr lang="ru-RU" dirty="0"/>
              <a:t> </a:t>
            </a:r>
            <a:r>
              <a:rPr lang="ru-RU" dirty="0" err="1"/>
              <a:t>операції</a:t>
            </a:r>
            <a:r>
              <a:rPr lang="ru-RU" dirty="0"/>
              <a:t> </a:t>
            </a:r>
            <a:r>
              <a:rPr lang="ru-RU" dirty="0" err="1"/>
              <a:t>виконуються</a:t>
            </a:r>
            <a:r>
              <a:rPr lang="ru-RU" dirty="0"/>
              <a:t> N-1 раз, де N - </a:t>
            </a:r>
            <a:r>
              <a:rPr lang="ru-RU" dirty="0" err="1"/>
              <a:t>кількість</a:t>
            </a:r>
            <a:r>
              <a:rPr lang="ru-RU" dirty="0"/>
              <a:t> </a:t>
            </a:r>
            <a:r>
              <a:rPr lang="ru-RU" dirty="0" err="1"/>
              <a:t>раундів</a:t>
            </a:r>
            <a:r>
              <a:rPr lang="ru-RU" dirty="0"/>
              <a:t> у </a:t>
            </a:r>
            <a:r>
              <a:rPr lang="ru-RU" dirty="0" err="1"/>
              <a:t>вибраному</a:t>
            </a:r>
            <a:r>
              <a:rPr lang="ru-RU" dirty="0"/>
              <a:t> </a:t>
            </a:r>
            <a:r>
              <a:rPr lang="ru-RU" dirty="0" err="1"/>
              <a:t>алгоритмі</a:t>
            </a:r>
            <a:r>
              <a:rPr lang="ru-RU" dirty="0"/>
              <a:t> </a:t>
            </a:r>
            <a:r>
              <a:rPr lang="ru-RU" dirty="0" err="1"/>
              <a:t>шифрування</a:t>
            </a:r>
            <a:r>
              <a:rPr lang="ru-RU" dirty="0"/>
              <a:t>. При </a:t>
            </a:r>
            <a:r>
              <a:rPr lang="ru-RU" dirty="0" err="1"/>
              <a:t>цьому</a:t>
            </a:r>
            <a:r>
              <a:rPr lang="ru-RU" dirty="0"/>
              <a:t> </a:t>
            </a:r>
            <a:r>
              <a:rPr lang="ru-RU" dirty="0" err="1"/>
              <a:t>між</a:t>
            </a:r>
            <a:r>
              <a:rPr lang="ru-RU" dirty="0"/>
              <a:t> переходами </a:t>
            </a:r>
            <a:r>
              <a:rPr lang="ru-RU" dirty="0" err="1"/>
              <a:t>від</a:t>
            </a:r>
            <a:r>
              <a:rPr lang="ru-RU" dirty="0"/>
              <a:t> одного раунду (</a:t>
            </a:r>
            <a:r>
              <a:rPr lang="ru-RU" dirty="0" err="1"/>
              <a:t>етапу</a:t>
            </a:r>
            <a:r>
              <a:rPr lang="ru-RU" dirty="0"/>
              <a:t>) до </a:t>
            </a:r>
            <a:r>
              <a:rPr lang="ru-RU" dirty="0" err="1"/>
              <a:t>іншого</a:t>
            </a:r>
            <a:r>
              <a:rPr lang="ru-RU" dirty="0"/>
              <a:t> </a:t>
            </a:r>
            <a:r>
              <a:rPr lang="ru-RU" dirty="0" err="1"/>
              <a:t>змінюються</a:t>
            </a:r>
            <a:r>
              <a:rPr lang="ru-RU" dirty="0"/>
              <a:t> </a:t>
            </a:r>
            <a:r>
              <a:rPr lang="ru-RU" dirty="0" err="1"/>
              <a:t>ключі</a:t>
            </a:r>
            <a:r>
              <a:rPr lang="ru-RU" dirty="0"/>
              <a:t>: </a:t>
            </a:r>
            <a:r>
              <a:rPr lang="ru-RU" dirty="0" smtClean="0"/>
              <a:t>K</a:t>
            </a:r>
            <a:r>
              <a:rPr lang="ru-RU" baseline="-25000" dirty="0" smtClean="0"/>
              <a:t>0</a:t>
            </a:r>
            <a:r>
              <a:rPr lang="ru-RU" dirty="0" smtClean="0"/>
              <a:t> </a:t>
            </a:r>
            <a:r>
              <a:rPr lang="ru-RU" dirty="0" err="1"/>
              <a:t>замінюється</a:t>
            </a:r>
            <a:r>
              <a:rPr lang="ru-RU" dirty="0"/>
              <a:t> на </a:t>
            </a:r>
            <a:r>
              <a:rPr lang="ru-RU" dirty="0" smtClean="0"/>
              <a:t>K</a:t>
            </a:r>
            <a:r>
              <a:rPr lang="ru-RU" baseline="-25000" dirty="0" smtClean="0"/>
              <a:t>1</a:t>
            </a:r>
            <a:r>
              <a:rPr lang="ru-RU" dirty="0"/>
              <a:t>, </a:t>
            </a:r>
            <a:r>
              <a:rPr lang="ru-RU" dirty="0" smtClean="0"/>
              <a:t>K</a:t>
            </a:r>
            <a:r>
              <a:rPr lang="ru-RU" baseline="-25000" dirty="0" smtClean="0"/>
              <a:t>1</a:t>
            </a:r>
            <a:r>
              <a:rPr lang="ru-RU" dirty="0" smtClean="0"/>
              <a:t> </a:t>
            </a:r>
            <a:r>
              <a:rPr lang="ru-RU" dirty="0"/>
              <a:t>- на </a:t>
            </a:r>
            <a:r>
              <a:rPr lang="ru-RU" dirty="0" smtClean="0"/>
              <a:t>K</a:t>
            </a:r>
            <a:r>
              <a:rPr lang="ru-RU" baseline="-25000" dirty="0" smtClean="0"/>
              <a:t>2</a:t>
            </a:r>
            <a:r>
              <a:rPr lang="ru-RU" dirty="0" smtClean="0"/>
              <a:t> </a:t>
            </a:r>
            <a:r>
              <a:rPr lang="ru-RU" dirty="0"/>
              <a:t>і т. д.).</a:t>
            </a:r>
            <a:endParaRPr lang="uk-UA" dirty="0"/>
          </a:p>
        </p:txBody>
      </p:sp>
    </p:spTree>
    <p:extLst>
      <p:ext uri="{BB962C8B-B14F-4D97-AF65-F5344CB8AC3E}">
        <p14:creationId xmlns:p14="http://schemas.microsoft.com/office/powerpoint/2010/main" val="31086618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6175" y="365125"/>
            <a:ext cx="11362765" cy="670299"/>
          </a:xfrm>
        </p:spPr>
        <p:txBody>
          <a:bodyPr>
            <a:normAutofit/>
          </a:bodyPr>
          <a:lstStyle/>
          <a:p>
            <a:r>
              <a:rPr lang="uk-UA" sz="3600" dirty="0" smtClean="0"/>
              <a:t>Схема шифрування, дешифрування сіткою </a:t>
            </a:r>
            <a:r>
              <a:rPr lang="uk-UA" sz="3600" b="1" dirty="0" err="1" smtClean="0">
                <a:solidFill>
                  <a:srgbClr val="0070C0"/>
                </a:solidFill>
              </a:rPr>
              <a:t>Фейстеля</a:t>
            </a:r>
            <a:endParaRPr lang="uk-UA" sz="3600" dirty="0"/>
          </a:p>
        </p:txBody>
      </p:sp>
      <p:pic>
        <p:nvPicPr>
          <p:cNvPr id="2050" name="Picture 2" descr="https://upload.wikimedia.org/wikipedia/uk/9/97/Feistel_encryption.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199" y="1491200"/>
            <a:ext cx="2854313" cy="512358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upload.wikimedia.org/wikipedia/uk/4/47/Feistel_decryp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3529" y="1491200"/>
            <a:ext cx="2864223" cy="5123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88014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89616"/>
          </a:xfrm>
        </p:spPr>
        <p:txBody>
          <a:bodyPr>
            <a:normAutofit fontScale="90000"/>
          </a:bodyPr>
          <a:lstStyle/>
          <a:p>
            <a:pPr algn="ctr"/>
            <a:r>
              <a:rPr lang="uk-UA" b="1" dirty="0" smtClean="0">
                <a:solidFill>
                  <a:srgbClr val="FF0000"/>
                </a:solidFill>
              </a:rPr>
              <a:t>Функції перетворення блоку </a:t>
            </a:r>
            <a:r>
              <a:rPr lang="en-US" b="1" dirty="0" smtClean="0">
                <a:solidFill>
                  <a:srgbClr val="FF0000"/>
                </a:solidFill>
              </a:rPr>
              <a:t>L</a:t>
            </a:r>
            <a:r>
              <a:rPr lang="en-US" b="1" baseline="-25000" dirty="0" smtClean="0">
                <a:solidFill>
                  <a:srgbClr val="FF0000"/>
                </a:solidFill>
              </a:rPr>
              <a:t>0</a:t>
            </a:r>
            <a:endParaRPr lang="uk-UA" b="1" baseline="-25000" dirty="0">
              <a:solidFill>
                <a:srgbClr val="FF0000"/>
              </a:solidFill>
            </a:endParaRPr>
          </a:p>
        </p:txBody>
      </p:sp>
      <p:sp>
        <p:nvSpPr>
          <p:cNvPr id="3" name="Місце для вмісту 2"/>
          <p:cNvSpPr>
            <a:spLocks noGrp="1"/>
          </p:cNvSpPr>
          <p:nvPr>
            <p:ph idx="1"/>
          </p:nvPr>
        </p:nvSpPr>
        <p:spPr>
          <a:xfrm>
            <a:off x="416859" y="954742"/>
            <a:ext cx="11362765" cy="5674658"/>
          </a:xfrm>
        </p:spPr>
        <p:txBody>
          <a:bodyPr>
            <a:normAutofit lnSpcReduction="10000"/>
          </a:bodyPr>
          <a:lstStyle/>
          <a:p>
            <a:pPr marL="0" indent="0">
              <a:buNone/>
            </a:pPr>
            <a:r>
              <a:rPr lang="uk-UA" dirty="0" err="1" smtClean="0"/>
              <a:t>Фейстель</a:t>
            </a:r>
            <a:r>
              <a:rPr lang="uk-UA" dirty="0" smtClean="0"/>
              <a:t> визначає два типи блоків </a:t>
            </a:r>
            <a:r>
              <a:rPr lang="uk-UA" dirty="0"/>
              <a:t>перетворень (функцій </a:t>
            </a:r>
            <a:r>
              <a:rPr lang="en-US" dirty="0"/>
              <a:t>F (</a:t>
            </a:r>
            <a:r>
              <a:rPr lang="en-US" dirty="0" smtClean="0"/>
              <a:t>Li</a:t>
            </a:r>
            <a:r>
              <a:rPr lang="uk-UA" dirty="0" smtClean="0"/>
              <a:t>,</a:t>
            </a:r>
            <a:r>
              <a:rPr lang="en-US" dirty="0" smtClean="0"/>
              <a:t>Ki</a:t>
            </a:r>
            <a:r>
              <a:rPr lang="uk-UA" dirty="0" smtClean="0"/>
              <a:t>)):</a:t>
            </a:r>
            <a:endParaRPr lang="uk-UA" dirty="0"/>
          </a:p>
          <a:p>
            <a:pPr marL="981075">
              <a:tabLst>
                <a:tab pos="1344613" algn="l"/>
              </a:tabLst>
            </a:pPr>
            <a:r>
              <a:rPr lang="uk-UA" dirty="0"/>
              <a:t>блок підстановок (</a:t>
            </a:r>
            <a:r>
              <a:rPr lang="en-US" dirty="0"/>
              <a:t>S-</a:t>
            </a:r>
            <a:r>
              <a:rPr lang="uk-UA" dirty="0"/>
              <a:t>блок, </a:t>
            </a:r>
            <a:r>
              <a:rPr lang="uk-UA" dirty="0" err="1"/>
              <a:t>англ</a:t>
            </a:r>
            <a:r>
              <a:rPr lang="uk-UA" dirty="0"/>
              <a:t> </a:t>
            </a:r>
            <a:r>
              <a:rPr lang="en-US" dirty="0" smtClean="0"/>
              <a:t>S-box</a:t>
            </a:r>
            <a:r>
              <a:rPr lang="uk-UA" dirty="0" smtClean="0"/>
              <a:t>.);</a:t>
            </a:r>
            <a:endParaRPr lang="uk-UA" dirty="0"/>
          </a:p>
          <a:p>
            <a:pPr marL="981075">
              <a:tabLst>
                <a:tab pos="1344613" algn="l"/>
              </a:tabLst>
            </a:pPr>
            <a:r>
              <a:rPr lang="uk-UA" dirty="0"/>
              <a:t>блок </a:t>
            </a:r>
            <a:r>
              <a:rPr lang="uk-UA" dirty="0" smtClean="0"/>
              <a:t>перестановок</a:t>
            </a:r>
            <a:r>
              <a:rPr lang="en-US" dirty="0" smtClean="0"/>
              <a:t> </a:t>
            </a:r>
            <a:r>
              <a:rPr lang="uk-UA" dirty="0" smtClean="0"/>
              <a:t>(</a:t>
            </a:r>
            <a:r>
              <a:rPr lang="en-US" dirty="0" smtClean="0"/>
              <a:t>P-</a:t>
            </a:r>
            <a:r>
              <a:rPr lang="uk-UA" dirty="0" smtClean="0"/>
              <a:t>блок</a:t>
            </a:r>
            <a:r>
              <a:rPr lang="uk-UA" dirty="0"/>
              <a:t>, </a:t>
            </a:r>
            <a:r>
              <a:rPr lang="uk-UA" dirty="0" err="1"/>
              <a:t>англ</a:t>
            </a:r>
            <a:r>
              <a:rPr lang="uk-UA" dirty="0" smtClean="0"/>
              <a:t>.</a:t>
            </a:r>
            <a:r>
              <a:rPr lang="en-US" dirty="0"/>
              <a:t> </a:t>
            </a:r>
            <a:r>
              <a:rPr lang="en-US" dirty="0" smtClean="0"/>
              <a:t>P-box</a:t>
            </a:r>
            <a:r>
              <a:rPr lang="uk-UA" dirty="0" smtClean="0"/>
              <a:t>).</a:t>
            </a:r>
            <a:endParaRPr lang="en-US" dirty="0" smtClean="0"/>
          </a:p>
          <a:p>
            <a:pPr marL="0" indent="0">
              <a:buNone/>
            </a:pPr>
            <a:r>
              <a:rPr lang="uk-UA" dirty="0" smtClean="0"/>
              <a:t>Основним типом в сучасних шрифтах </a:t>
            </a:r>
            <a:r>
              <a:rPr lang="uk-UA" dirty="0"/>
              <a:t>використовується блок </a:t>
            </a:r>
            <a:r>
              <a:rPr lang="uk-UA" dirty="0" smtClean="0"/>
              <a:t>підстановок.</a:t>
            </a:r>
          </a:p>
          <a:p>
            <a:pPr marL="0" indent="0">
              <a:buNone/>
            </a:pPr>
            <a:r>
              <a:rPr lang="en-US" dirty="0" smtClean="0"/>
              <a:t>S-box </a:t>
            </a:r>
            <a:r>
              <a:rPr lang="uk-UA" dirty="0" smtClean="0"/>
              <a:t>приймає </a:t>
            </a:r>
            <a:r>
              <a:rPr lang="en-US" dirty="0"/>
              <a:t>m </a:t>
            </a:r>
            <a:r>
              <a:rPr lang="uk-UA" dirty="0"/>
              <a:t>біт на вхід і перетворює їх в </a:t>
            </a:r>
            <a:r>
              <a:rPr lang="en-US" dirty="0"/>
              <a:t>n </a:t>
            </a:r>
            <a:r>
              <a:rPr lang="uk-UA" dirty="0"/>
              <a:t>біт на виході, де </a:t>
            </a:r>
            <a:r>
              <a:rPr lang="en-US" dirty="0"/>
              <a:t>n </a:t>
            </a:r>
            <a:r>
              <a:rPr lang="uk-UA" dirty="0"/>
              <a:t>не завжди дорівнює </a:t>
            </a:r>
            <a:r>
              <a:rPr lang="en-US" dirty="0"/>
              <a:t>m</a:t>
            </a:r>
            <a:r>
              <a:rPr lang="en-US" dirty="0" smtClean="0"/>
              <a:t>.</a:t>
            </a:r>
          </a:p>
          <a:p>
            <a:pPr marL="0" indent="0">
              <a:buNone/>
            </a:pPr>
            <a:r>
              <a:rPr lang="en-US" dirty="0" smtClean="0"/>
              <a:t> </a:t>
            </a:r>
            <a:r>
              <a:rPr lang="en-US" b="1" dirty="0" err="1"/>
              <a:t>m×n</a:t>
            </a:r>
            <a:r>
              <a:rPr lang="en-US" dirty="0"/>
              <a:t> </a:t>
            </a:r>
            <a:r>
              <a:rPr lang="en-US" dirty="0" smtClean="0"/>
              <a:t>S-box </a:t>
            </a:r>
            <a:r>
              <a:rPr lang="uk-UA" dirty="0" smtClean="0"/>
              <a:t>можна представити як </a:t>
            </a:r>
            <a:r>
              <a:rPr lang="uk-UA" dirty="0"/>
              <a:t>таблицю пошуку з 2</a:t>
            </a:r>
            <a:r>
              <a:rPr lang="en-US" dirty="0"/>
              <a:t>m </a:t>
            </a:r>
            <a:r>
              <a:rPr lang="uk-UA" dirty="0"/>
              <a:t>слів </a:t>
            </a:r>
            <a:r>
              <a:rPr lang="en-US" dirty="0"/>
              <a:t>n </a:t>
            </a:r>
            <a:r>
              <a:rPr lang="uk-UA" dirty="0"/>
              <a:t>бітів кожне. </a:t>
            </a:r>
            <a:endParaRPr lang="uk-UA" dirty="0" smtClean="0"/>
          </a:p>
          <a:p>
            <a:pPr marL="0" indent="0">
              <a:buNone/>
            </a:pPr>
            <a:r>
              <a:rPr lang="uk-UA" dirty="0" smtClean="0"/>
              <a:t>Використовуються:</a:t>
            </a:r>
          </a:p>
          <a:p>
            <a:pPr marL="806450"/>
            <a:r>
              <a:rPr lang="uk-UA" dirty="0" smtClean="0"/>
              <a:t>сталі таблиці (</a:t>
            </a:r>
            <a:r>
              <a:rPr lang="en-US" dirty="0" smtClean="0"/>
              <a:t>DES</a:t>
            </a:r>
            <a:r>
              <a:rPr lang="uk-UA" dirty="0" smtClean="0"/>
              <a:t>);</a:t>
            </a:r>
          </a:p>
          <a:p>
            <a:pPr marL="806450"/>
            <a:r>
              <a:rPr lang="uk-UA" dirty="0" smtClean="0"/>
              <a:t>динамічні, </a:t>
            </a:r>
            <a:r>
              <a:rPr lang="uk-UA" dirty="0"/>
              <a:t>як похідні від ключа </a:t>
            </a:r>
            <a:r>
              <a:rPr lang="uk-UA" dirty="0" smtClean="0"/>
              <a:t>(алгоритми </a:t>
            </a:r>
            <a:r>
              <a:rPr lang="en-US" dirty="0"/>
              <a:t>Blowfish </a:t>
            </a:r>
            <a:r>
              <a:rPr lang="uk-UA" dirty="0" smtClean="0"/>
              <a:t>і </a:t>
            </a:r>
            <a:r>
              <a:rPr lang="en-US" dirty="0" err="1" smtClean="0"/>
              <a:t>Twofish</a:t>
            </a:r>
            <a:r>
              <a:rPr lang="en-US" dirty="0" smtClean="0"/>
              <a:t>)</a:t>
            </a:r>
            <a:r>
              <a:rPr lang="uk-UA" dirty="0" smtClean="0"/>
              <a:t>.</a:t>
            </a:r>
            <a:endParaRPr lang="uk-UA" dirty="0"/>
          </a:p>
        </p:txBody>
      </p:sp>
    </p:spTree>
    <p:extLst>
      <p:ext uri="{BB962C8B-B14F-4D97-AF65-F5344CB8AC3E}">
        <p14:creationId xmlns:p14="http://schemas.microsoft.com/office/powerpoint/2010/main" val="35290853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24087"/>
          </a:xfrm>
        </p:spPr>
        <p:txBody>
          <a:bodyPr/>
          <a:lstStyle/>
          <a:p>
            <a:pPr algn="ctr"/>
            <a:r>
              <a:rPr lang="uk-UA" b="1" dirty="0" smtClean="0"/>
              <a:t>Алгоритм </a:t>
            </a:r>
            <a:r>
              <a:rPr lang="en-US" b="1" dirty="0" smtClean="0"/>
              <a:t>DES</a:t>
            </a:r>
            <a:endParaRPr lang="uk-UA" b="1" dirty="0"/>
          </a:p>
        </p:txBody>
      </p:sp>
      <p:sp>
        <p:nvSpPr>
          <p:cNvPr id="3" name="Місце для вмісту 2"/>
          <p:cNvSpPr>
            <a:spLocks noGrp="1"/>
          </p:cNvSpPr>
          <p:nvPr>
            <p:ph idx="1"/>
          </p:nvPr>
        </p:nvSpPr>
        <p:spPr>
          <a:xfrm>
            <a:off x="457200" y="1089211"/>
            <a:ext cx="11430000" cy="5499847"/>
          </a:xfrm>
        </p:spPr>
        <p:txBody>
          <a:bodyPr>
            <a:normAutofit fontScale="92500" lnSpcReduction="20000"/>
          </a:bodyPr>
          <a:lstStyle/>
          <a:p>
            <a:pPr marL="0" indent="0">
              <a:buNone/>
            </a:pPr>
            <a:r>
              <a:rPr lang="uk-UA" dirty="0"/>
              <a:t>Найпоширенішим і найбільш відомим алгоритмом симетричного шифрування є DES (</a:t>
            </a:r>
            <a:r>
              <a:rPr lang="uk-UA" dirty="0" err="1"/>
              <a:t>Data</a:t>
            </a:r>
            <a:r>
              <a:rPr lang="uk-UA" dirty="0"/>
              <a:t> </a:t>
            </a:r>
            <a:r>
              <a:rPr lang="uk-UA" dirty="0" err="1"/>
              <a:t>Encryption</a:t>
            </a:r>
            <a:r>
              <a:rPr lang="uk-UA" dirty="0"/>
              <a:t> </a:t>
            </a:r>
            <a:r>
              <a:rPr lang="uk-UA" dirty="0" smtClean="0"/>
              <a:t>Standard). </a:t>
            </a:r>
            <a:r>
              <a:rPr lang="uk-UA" dirty="0"/>
              <a:t>Алгоритм розроблений у 1977 році, в 1980 році був прийнятий </a:t>
            </a:r>
            <a:r>
              <a:rPr lang="uk-UA" dirty="0" smtClean="0"/>
              <a:t>у </a:t>
            </a:r>
            <a:r>
              <a:rPr lang="uk-UA" dirty="0"/>
              <a:t>якості </a:t>
            </a:r>
            <a:r>
              <a:rPr lang="uk-UA" dirty="0" smtClean="0"/>
              <a:t>стандарту.</a:t>
            </a:r>
          </a:p>
          <a:p>
            <a:pPr marL="0" indent="0">
              <a:buNone/>
            </a:pPr>
            <a:r>
              <a:rPr lang="uk-UA" dirty="0"/>
              <a:t>Дані шифруються 64-бітними блоками з використанням 56-бітного ключа. До секретних 56 бітів додається 8 бітів парності, тобто загальна довжина ключа дорівнює 64 </a:t>
            </a:r>
            <a:r>
              <a:rPr lang="uk-UA" dirty="0" smtClean="0"/>
              <a:t>біти.</a:t>
            </a:r>
          </a:p>
          <a:p>
            <a:pPr marL="0" indent="0">
              <a:buNone/>
            </a:pPr>
            <a:r>
              <a:rPr lang="ru-RU" dirty="0" smtClean="0"/>
              <a:t>Алгоритм </a:t>
            </a:r>
            <a:r>
              <a:rPr lang="ru-RU" dirty="0" err="1" smtClean="0"/>
              <a:t>використову</a:t>
            </a:r>
            <a:r>
              <a:rPr lang="uk-UA" dirty="0" smtClean="0"/>
              <a:t>є Р-</a:t>
            </a:r>
            <a:r>
              <a:rPr lang="en-US" dirty="0" smtClean="0"/>
              <a:t>box S-Box.</a:t>
            </a:r>
          </a:p>
          <a:p>
            <a:pPr marL="0" indent="0">
              <a:buNone/>
            </a:pPr>
            <a:r>
              <a:rPr lang="uk-UA" dirty="0"/>
              <a:t>Процес шифрування складається із чотирьох етапів</a:t>
            </a:r>
            <a:r>
              <a:rPr lang="uk-UA" dirty="0" smtClean="0"/>
              <a:t>.</a:t>
            </a:r>
            <a:endParaRPr lang="en-US" dirty="0" smtClean="0"/>
          </a:p>
          <a:p>
            <a:pPr marL="514350" indent="-514350">
              <a:buAutoNum type="arabicPeriod"/>
            </a:pPr>
            <a:r>
              <a:rPr lang="uk-UA" dirty="0" smtClean="0"/>
              <a:t>Початкова </a:t>
            </a:r>
            <a:r>
              <a:rPr lang="uk-UA" dirty="0"/>
              <a:t>перестановка (IP) 64-бітного вихідного </a:t>
            </a:r>
            <a:r>
              <a:rPr lang="uk-UA" dirty="0" smtClean="0"/>
              <a:t>тексту (забілювання</a:t>
            </a:r>
            <a:r>
              <a:rPr lang="uk-UA" dirty="0"/>
              <a:t>), під час якої біти перемішуються відповідно до </a:t>
            </a:r>
            <a:r>
              <a:rPr lang="uk-UA" dirty="0" smtClean="0"/>
              <a:t>стандартної таблиці.</a:t>
            </a:r>
          </a:p>
          <a:p>
            <a:pPr marL="514350" indent="-514350">
              <a:buAutoNum type="arabicPeriod"/>
            </a:pPr>
            <a:r>
              <a:rPr lang="uk-UA" dirty="0" smtClean="0"/>
              <a:t>16 </a:t>
            </a:r>
            <a:r>
              <a:rPr lang="uk-UA" dirty="0"/>
              <a:t>раундів однієї й тієї ж функції</a:t>
            </a:r>
            <a:r>
              <a:rPr lang="uk-UA" dirty="0" smtClean="0"/>
              <a:t>, яка </a:t>
            </a:r>
            <a:r>
              <a:rPr lang="uk-UA" dirty="0"/>
              <a:t>використовує операції зсуву і підстановки. </a:t>
            </a:r>
            <a:endParaRPr lang="uk-UA" dirty="0" smtClean="0"/>
          </a:p>
          <a:p>
            <a:pPr marL="514350" indent="-514350">
              <a:buAutoNum type="arabicPeriod"/>
            </a:pPr>
            <a:r>
              <a:rPr lang="uk-UA" dirty="0" smtClean="0"/>
              <a:t>Блоки </a:t>
            </a:r>
            <a:r>
              <a:rPr lang="en-US" dirty="0" smtClean="0"/>
              <a:t>L</a:t>
            </a:r>
            <a:r>
              <a:rPr lang="en-US" baseline="-25000" dirty="0" smtClean="0"/>
              <a:t>15</a:t>
            </a:r>
            <a:r>
              <a:rPr lang="en-US" dirty="0" smtClean="0"/>
              <a:t> </a:t>
            </a:r>
            <a:r>
              <a:rPr lang="uk-UA" dirty="0" smtClean="0"/>
              <a:t>і </a:t>
            </a:r>
            <a:r>
              <a:rPr lang="en-US" dirty="0" smtClean="0"/>
              <a:t>R</a:t>
            </a:r>
            <a:r>
              <a:rPr lang="en-US" baseline="-25000" dirty="0" smtClean="0"/>
              <a:t>15</a:t>
            </a:r>
            <a:r>
              <a:rPr lang="uk-UA" dirty="0" smtClean="0"/>
              <a:t>справа </a:t>
            </a:r>
            <a:r>
              <a:rPr lang="uk-UA" dirty="0"/>
              <a:t>половини виходу останньої (16-ї) ітерації міняються </a:t>
            </a:r>
            <a:r>
              <a:rPr lang="uk-UA" dirty="0" smtClean="0"/>
              <a:t>місцями.</a:t>
            </a:r>
          </a:p>
          <a:p>
            <a:pPr marL="514350" indent="-514350">
              <a:buAutoNum type="arabicPeriod"/>
            </a:pPr>
            <a:r>
              <a:rPr lang="uk-UA" dirty="0"/>
              <a:t>П</a:t>
            </a:r>
            <a:r>
              <a:rPr lang="uk-UA" dirty="0" smtClean="0"/>
              <a:t>ерестановка </a:t>
            </a:r>
            <a:r>
              <a:rPr lang="uk-UA" dirty="0"/>
              <a:t>IP</a:t>
            </a:r>
            <a:r>
              <a:rPr lang="uk-UA" baseline="30000" dirty="0"/>
              <a:t>-1</a:t>
            </a:r>
            <a:r>
              <a:rPr lang="uk-UA" dirty="0"/>
              <a:t> результату</a:t>
            </a:r>
            <a:r>
              <a:rPr lang="uk-UA" dirty="0" smtClean="0"/>
              <a:t>,</a:t>
            </a:r>
            <a:r>
              <a:rPr lang="en-US" dirty="0" smtClean="0"/>
              <a:t> </a:t>
            </a:r>
            <a:r>
              <a:rPr lang="uk-UA" dirty="0" smtClean="0"/>
              <a:t>отриманого </a:t>
            </a:r>
            <a:r>
              <a:rPr lang="uk-UA" dirty="0"/>
              <a:t>на третьому етапі. Перестановка IP</a:t>
            </a:r>
            <a:r>
              <a:rPr lang="uk-UA" baseline="30000" dirty="0"/>
              <a:t>-1</a:t>
            </a:r>
            <a:r>
              <a:rPr lang="uk-UA" dirty="0"/>
              <a:t> обернена до </a:t>
            </a:r>
            <a:r>
              <a:rPr lang="uk-UA" dirty="0" smtClean="0"/>
              <a:t>початкової</a:t>
            </a:r>
            <a:r>
              <a:rPr lang="en-US" dirty="0" smtClean="0"/>
              <a:t> </a:t>
            </a:r>
            <a:r>
              <a:rPr lang="uk-UA" dirty="0" smtClean="0"/>
              <a:t>перестановки </a:t>
            </a:r>
            <a:r>
              <a:rPr lang="uk-UA" dirty="0"/>
              <a:t>ІР.</a:t>
            </a:r>
            <a:endParaRPr lang="ru-RU" dirty="0"/>
          </a:p>
          <a:p>
            <a:pPr marL="0" indent="0">
              <a:buNone/>
            </a:pPr>
            <a:endParaRPr lang="uk-UA" dirty="0"/>
          </a:p>
        </p:txBody>
      </p:sp>
    </p:spTree>
    <p:extLst>
      <p:ext uri="{BB962C8B-B14F-4D97-AF65-F5344CB8AC3E}">
        <p14:creationId xmlns:p14="http://schemas.microsoft.com/office/powerpoint/2010/main" val="6207268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313748"/>
          </a:xfrm>
        </p:spPr>
        <p:txBody>
          <a:bodyPr>
            <a:normAutofit fontScale="90000"/>
          </a:bodyPr>
          <a:lstStyle/>
          <a:p>
            <a:pPr algn="ctr"/>
            <a:r>
              <a:rPr lang="uk-UA" dirty="0" smtClean="0"/>
              <a:t>Схема </a:t>
            </a:r>
            <a:r>
              <a:rPr lang="en-US" dirty="0" smtClean="0"/>
              <a:t>DES</a:t>
            </a:r>
            <a:endParaRPr lang="uk-UA" dirty="0"/>
          </a:p>
        </p:txBody>
      </p:sp>
      <p:pic>
        <p:nvPicPr>
          <p:cNvPr id="1026" name="Picture 2" descr="Зображення"/>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14800" y="684398"/>
            <a:ext cx="4447309" cy="599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55870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838200" y="318655"/>
            <a:ext cx="10515600" cy="5858308"/>
          </a:xfrm>
        </p:spPr>
        <p:txBody>
          <a:bodyPr/>
          <a:lstStyle/>
          <a:p>
            <a:pPr marL="0" indent="0" algn="ctr">
              <a:buNone/>
            </a:pPr>
            <a:r>
              <a:rPr lang="uk-UA" sz="3600" b="1" dirty="0" smtClean="0">
                <a:solidFill>
                  <a:srgbClr val="FF0000"/>
                </a:solidFill>
              </a:rPr>
              <a:t>Етапи шифрування</a:t>
            </a:r>
          </a:p>
          <a:p>
            <a:pPr marL="514350" indent="-514350">
              <a:buFont typeface="+mj-lt"/>
              <a:buAutoNum type="arabicPeriod"/>
            </a:pPr>
            <a:r>
              <a:rPr lang="en-US" dirty="0" smtClean="0"/>
              <a:t>IP - </a:t>
            </a:r>
            <a:r>
              <a:rPr lang="en-US" dirty="0"/>
              <a:t>P-</a:t>
            </a:r>
            <a:r>
              <a:rPr lang="uk-UA" dirty="0"/>
              <a:t>блок</a:t>
            </a:r>
            <a:r>
              <a:rPr lang="en-US" dirty="0" smtClean="0"/>
              <a:t> (</a:t>
            </a:r>
            <a:r>
              <a:rPr lang="uk-UA" dirty="0" smtClean="0"/>
              <a:t>блок перестановок);</a:t>
            </a:r>
            <a:endParaRPr lang="en-US" dirty="0" smtClean="0"/>
          </a:p>
          <a:p>
            <a:pPr marL="514350" indent="-514350">
              <a:buFont typeface="+mj-lt"/>
              <a:buAutoNum type="arabicPeriod"/>
            </a:pPr>
            <a:r>
              <a:rPr lang="uk-UA" dirty="0" smtClean="0"/>
              <a:t>Раундові перетворення </a:t>
            </a:r>
            <a:r>
              <a:rPr lang="en-US" dirty="0" smtClean="0"/>
              <a:t>F – S-</a:t>
            </a:r>
            <a:r>
              <a:rPr lang="uk-UA" dirty="0"/>
              <a:t>блок</a:t>
            </a:r>
            <a:r>
              <a:rPr lang="en-US" dirty="0"/>
              <a:t> (</a:t>
            </a:r>
            <a:r>
              <a:rPr lang="uk-UA" dirty="0"/>
              <a:t>блок </a:t>
            </a:r>
            <a:r>
              <a:rPr lang="uk-UA" dirty="0" smtClean="0"/>
              <a:t>заміни);</a:t>
            </a:r>
            <a:endParaRPr lang="en-US" dirty="0" smtClean="0"/>
          </a:p>
          <a:p>
            <a:pPr marL="514350" indent="-514350">
              <a:buFont typeface="+mj-lt"/>
              <a:buAutoNum type="arabicPeriod"/>
            </a:pPr>
            <a:r>
              <a:rPr lang="en-US" dirty="0" smtClean="0"/>
              <a:t>K</a:t>
            </a:r>
            <a:r>
              <a:rPr lang="en-US" baseline="-25000" dirty="0" smtClean="0"/>
              <a:t>i</a:t>
            </a:r>
            <a:r>
              <a:rPr lang="uk-UA" baseline="-25000" dirty="0" smtClean="0"/>
              <a:t> </a:t>
            </a:r>
            <a:r>
              <a:rPr lang="uk-UA" dirty="0" smtClean="0"/>
              <a:t>– </a:t>
            </a:r>
            <a:r>
              <a:rPr lang="uk-UA" dirty="0" err="1" smtClean="0"/>
              <a:t>сеансовий</a:t>
            </a:r>
            <a:r>
              <a:rPr lang="uk-UA" dirty="0" smtClean="0"/>
              <a:t> ключ.</a:t>
            </a:r>
          </a:p>
          <a:p>
            <a:pPr marL="514350" indent="-514350">
              <a:buFont typeface="+mj-lt"/>
              <a:buAutoNum type="arabicPeriod"/>
            </a:pPr>
            <a:r>
              <a:rPr lang="en-US" dirty="0" smtClean="0"/>
              <a:t>IP</a:t>
            </a:r>
            <a:r>
              <a:rPr lang="en-US" baseline="30000" dirty="0" smtClean="0"/>
              <a:t>1</a:t>
            </a:r>
            <a:r>
              <a:rPr lang="en-US" dirty="0" smtClean="0"/>
              <a:t> </a:t>
            </a:r>
            <a:r>
              <a:rPr lang="en-US" dirty="0"/>
              <a:t>- P-</a:t>
            </a:r>
            <a:r>
              <a:rPr lang="uk-UA" dirty="0"/>
              <a:t>блок</a:t>
            </a:r>
            <a:r>
              <a:rPr lang="en-US" dirty="0"/>
              <a:t> (</a:t>
            </a:r>
            <a:r>
              <a:rPr lang="uk-UA" dirty="0"/>
              <a:t>блок перестановок);</a:t>
            </a:r>
            <a:endParaRPr lang="en-US" dirty="0"/>
          </a:p>
          <a:p>
            <a:pPr marL="0" indent="0">
              <a:buNone/>
            </a:pPr>
            <a:endParaRPr lang="uk-UA" dirty="0" smtClean="0">
              <a:hlinkClick r:id="rId2"/>
            </a:endParaRPr>
          </a:p>
          <a:p>
            <a:pPr marL="0" indent="0">
              <a:buNone/>
            </a:pPr>
            <a:r>
              <a:rPr lang="en-US" dirty="0" smtClean="0">
                <a:hlinkClick r:id="rId2"/>
              </a:rPr>
              <a:t>http</a:t>
            </a:r>
            <a:r>
              <a:rPr lang="en-US" dirty="0">
                <a:hlinkClick r:id="rId2"/>
              </a:rPr>
              <a:t>://</a:t>
            </a:r>
            <a:r>
              <a:rPr lang="en-US" dirty="0" smtClean="0">
                <a:hlinkClick r:id="rId2"/>
              </a:rPr>
              <a:t>crprogram.16mb.com/des-t31.html</a:t>
            </a:r>
            <a:endParaRPr lang="en-US" dirty="0" smtClean="0"/>
          </a:p>
          <a:p>
            <a:pPr marL="0" indent="0">
              <a:buNone/>
            </a:pPr>
            <a:endParaRPr lang="uk-UA" dirty="0" smtClean="0"/>
          </a:p>
          <a:p>
            <a:pPr marL="0" indent="0">
              <a:buNone/>
            </a:pPr>
            <a:endParaRPr lang="uk-UA" dirty="0"/>
          </a:p>
        </p:txBody>
      </p:sp>
    </p:spTree>
    <p:extLst>
      <p:ext uri="{BB962C8B-B14F-4D97-AF65-F5344CB8AC3E}">
        <p14:creationId xmlns:p14="http://schemas.microsoft.com/office/powerpoint/2010/main" val="89741751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Місце для вмісту 3"/>
          <p:cNvGraphicFramePr>
            <a:graphicFrameLocks noGrp="1"/>
          </p:cNvGraphicFramePr>
          <p:nvPr>
            <p:ph idx="1"/>
            <p:extLst>
              <p:ext uri="{D42A27DB-BD31-4B8C-83A1-F6EECF244321}">
                <p14:modId xmlns:p14="http://schemas.microsoft.com/office/powerpoint/2010/main" val="2253254326"/>
              </p:ext>
            </p:extLst>
          </p:nvPr>
        </p:nvGraphicFramePr>
        <p:xfrm>
          <a:off x="554181" y="3186905"/>
          <a:ext cx="6417425" cy="2672499"/>
        </p:xfrm>
        <a:graphic>
          <a:graphicData uri="http://schemas.openxmlformats.org/drawingml/2006/table">
            <a:tbl>
              <a:tblPr firstRow="1" firstCol="1" bandRow="1">
                <a:tableStyleId>{5C22544A-7EE6-4342-B048-85BDC9FD1C3A}</a:tableStyleId>
              </a:tblPr>
              <a:tblGrid>
                <a:gridCol w="755102"/>
                <a:gridCol w="781465"/>
                <a:gridCol w="813476"/>
                <a:gridCol w="736271"/>
                <a:gridCol w="740979"/>
                <a:gridCol w="822892"/>
                <a:gridCol w="976360"/>
                <a:gridCol w="790880"/>
              </a:tblGrid>
              <a:tr h="192583">
                <a:tc>
                  <a:txBody>
                    <a:bodyPr/>
                    <a:lstStyle/>
                    <a:p>
                      <a:pPr>
                        <a:lnSpc>
                          <a:spcPts val="1100"/>
                        </a:lnSpc>
                        <a:spcAft>
                          <a:spcPts val="0"/>
                        </a:spcAft>
                      </a:pPr>
                      <a:r>
                        <a:rPr lang="uk-UA" sz="1100" spc="0" dirty="0">
                          <a:effectLst/>
                        </a:rPr>
                        <a:t>40</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8</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48</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16</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56</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24</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64</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32</a:t>
                      </a:r>
                      <a:endParaRPr lang="uk-UA" sz="1300">
                        <a:effectLst/>
                        <a:latin typeface="Arial" panose="020B0604020202020204" pitchFamily="34" charset="0"/>
                        <a:ea typeface="Arial" panose="020B0604020202020204" pitchFamily="34" charset="0"/>
                      </a:endParaRPr>
                    </a:p>
                  </a:txBody>
                  <a:tcPr marL="6350" marR="6350" marT="0" marB="0"/>
                </a:tc>
              </a:tr>
              <a:tr h="354895">
                <a:tc>
                  <a:txBody>
                    <a:bodyPr/>
                    <a:lstStyle/>
                    <a:p>
                      <a:pPr>
                        <a:lnSpc>
                          <a:spcPts val="1100"/>
                        </a:lnSpc>
                        <a:spcAft>
                          <a:spcPts val="0"/>
                        </a:spcAft>
                      </a:pPr>
                      <a:r>
                        <a:rPr lang="uk-UA" sz="1100" spc="0" dirty="0">
                          <a:effectLst/>
                        </a:rPr>
                        <a:t>39</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7</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dirty="0">
                          <a:effectLst/>
                        </a:rPr>
                        <a:t>47</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15</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55</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23</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63</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31</a:t>
                      </a:r>
                      <a:endParaRPr lang="uk-UA" sz="1300">
                        <a:effectLst/>
                        <a:latin typeface="Arial" panose="020B0604020202020204" pitchFamily="34" charset="0"/>
                        <a:ea typeface="Arial" panose="020B0604020202020204" pitchFamily="34" charset="0"/>
                      </a:endParaRPr>
                    </a:p>
                  </a:txBody>
                  <a:tcPr marL="6350" marR="6350" marT="0" marB="0"/>
                </a:tc>
              </a:tr>
              <a:tr h="350546">
                <a:tc>
                  <a:txBody>
                    <a:bodyPr/>
                    <a:lstStyle/>
                    <a:p>
                      <a:pPr>
                        <a:lnSpc>
                          <a:spcPts val="1100"/>
                        </a:lnSpc>
                        <a:spcAft>
                          <a:spcPts val="0"/>
                        </a:spcAft>
                      </a:pPr>
                      <a:r>
                        <a:rPr lang="uk-UA" sz="1100" spc="0" dirty="0">
                          <a:effectLst/>
                        </a:rPr>
                        <a:t>38</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6</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dirty="0">
                          <a:effectLst/>
                        </a:rPr>
                        <a:t>46</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14</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54</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22</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62</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30</a:t>
                      </a:r>
                      <a:endParaRPr lang="uk-UA" sz="1300">
                        <a:effectLst/>
                        <a:latin typeface="Arial" panose="020B0604020202020204" pitchFamily="34" charset="0"/>
                        <a:ea typeface="Arial" panose="020B0604020202020204" pitchFamily="34" charset="0"/>
                      </a:endParaRPr>
                    </a:p>
                  </a:txBody>
                  <a:tcPr marL="6350" marR="6350" marT="0" marB="0"/>
                </a:tc>
              </a:tr>
              <a:tr h="354895">
                <a:tc>
                  <a:txBody>
                    <a:bodyPr/>
                    <a:lstStyle/>
                    <a:p>
                      <a:pPr>
                        <a:lnSpc>
                          <a:spcPts val="1100"/>
                        </a:lnSpc>
                        <a:spcAft>
                          <a:spcPts val="0"/>
                        </a:spcAft>
                      </a:pPr>
                      <a:r>
                        <a:rPr lang="uk-UA" sz="1100" spc="0" dirty="0">
                          <a:effectLst/>
                        </a:rPr>
                        <a:t>37</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5</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dirty="0">
                          <a:effectLst/>
                        </a:rPr>
                        <a:t>45</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13</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53</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21</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61</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29</a:t>
                      </a:r>
                      <a:endParaRPr lang="uk-UA" sz="1300">
                        <a:effectLst/>
                        <a:latin typeface="Arial" panose="020B0604020202020204" pitchFamily="34" charset="0"/>
                        <a:ea typeface="Arial" panose="020B0604020202020204" pitchFamily="34" charset="0"/>
                      </a:endParaRPr>
                    </a:p>
                  </a:txBody>
                  <a:tcPr marL="6350" marR="6350" marT="0" marB="0"/>
                </a:tc>
              </a:tr>
              <a:tr h="350546">
                <a:tc>
                  <a:txBody>
                    <a:bodyPr/>
                    <a:lstStyle/>
                    <a:p>
                      <a:pPr>
                        <a:lnSpc>
                          <a:spcPts val="1100"/>
                        </a:lnSpc>
                        <a:spcAft>
                          <a:spcPts val="0"/>
                        </a:spcAft>
                      </a:pPr>
                      <a:r>
                        <a:rPr lang="uk-UA" sz="1100" spc="0" dirty="0">
                          <a:effectLst/>
                        </a:rPr>
                        <a:t>36</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4</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44</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12</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52</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20</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60</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28</a:t>
                      </a:r>
                      <a:endParaRPr lang="uk-UA" sz="1300">
                        <a:effectLst/>
                        <a:latin typeface="Arial" panose="020B0604020202020204" pitchFamily="34" charset="0"/>
                        <a:ea typeface="Arial" panose="020B0604020202020204" pitchFamily="34" charset="0"/>
                      </a:endParaRPr>
                    </a:p>
                  </a:txBody>
                  <a:tcPr marL="6350" marR="6350" marT="0" marB="0" anchor="ctr"/>
                </a:tc>
              </a:tr>
              <a:tr h="350546">
                <a:tc>
                  <a:txBody>
                    <a:bodyPr/>
                    <a:lstStyle/>
                    <a:p>
                      <a:pPr>
                        <a:lnSpc>
                          <a:spcPts val="1100"/>
                        </a:lnSpc>
                        <a:spcAft>
                          <a:spcPts val="0"/>
                        </a:spcAft>
                      </a:pPr>
                      <a:r>
                        <a:rPr lang="uk-UA" sz="1100" spc="0" dirty="0">
                          <a:effectLst/>
                        </a:rPr>
                        <a:t>35</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3</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43</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11</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51</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19</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59</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a:effectLst/>
                        </a:rPr>
                        <a:t>27</a:t>
                      </a:r>
                      <a:endParaRPr lang="uk-UA" sz="1300">
                        <a:effectLst/>
                        <a:latin typeface="Arial" panose="020B0604020202020204" pitchFamily="34" charset="0"/>
                        <a:ea typeface="Arial" panose="020B0604020202020204" pitchFamily="34" charset="0"/>
                      </a:endParaRPr>
                    </a:p>
                  </a:txBody>
                  <a:tcPr marL="6350" marR="6350" marT="0" marB="0"/>
                </a:tc>
              </a:tr>
              <a:tr h="354895">
                <a:tc>
                  <a:txBody>
                    <a:bodyPr/>
                    <a:lstStyle/>
                    <a:p>
                      <a:pPr>
                        <a:lnSpc>
                          <a:spcPts val="1100"/>
                        </a:lnSpc>
                        <a:spcAft>
                          <a:spcPts val="0"/>
                        </a:spcAft>
                      </a:pPr>
                      <a:r>
                        <a:rPr lang="uk-UA" sz="1100" spc="0" dirty="0">
                          <a:effectLst/>
                        </a:rPr>
                        <a:t>34</a:t>
                      </a:r>
                      <a:endParaRPr lang="uk-UA" sz="1300" dirty="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2</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42</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10</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50</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18</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58</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a:effectLst/>
                        </a:rPr>
                        <a:t>26</a:t>
                      </a:r>
                      <a:endParaRPr lang="uk-UA" sz="1300">
                        <a:effectLst/>
                        <a:latin typeface="Arial" panose="020B0604020202020204" pitchFamily="34" charset="0"/>
                        <a:ea typeface="Arial" panose="020B0604020202020204" pitchFamily="34" charset="0"/>
                      </a:endParaRPr>
                    </a:p>
                  </a:txBody>
                  <a:tcPr marL="6350" marR="6350" marT="0" marB="0" anchor="ctr"/>
                </a:tc>
              </a:tr>
              <a:tr h="363593">
                <a:tc>
                  <a:txBody>
                    <a:bodyPr/>
                    <a:lstStyle/>
                    <a:p>
                      <a:pPr>
                        <a:lnSpc>
                          <a:spcPts val="1100"/>
                        </a:lnSpc>
                        <a:spcAft>
                          <a:spcPts val="0"/>
                        </a:spcAft>
                      </a:pPr>
                      <a:r>
                        <a:rPr lang="uk-UA" sz="1100" spc="0" dirty="0">
                          <a:effectLst/>
                        </a:rPr>
                        <a:t>33</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dirty="0">
                          <a:effectLst/>
                        </a:rPr>
                        <a:t>1</a:t>
                      </a:r>
                      <a:endParaRPr lang="uk-UA" sz="1300" dirty="0">
                        <a:effectLst/>
                        <a:latin typeface="Arial" panose="020B0604020202020204" pitchFamily="34" charset="0"/>
                        <a:ea typeface="Arial" panose="020B0604020202020204" pitchFamily="34" charset="0"/>
                      </a:endParaRPr>
                    </a:p>
                  </a:txBody>
                  <a:tcPr marL="6350" marR="6350" marT="0" marB="0" anchor="ctr"/>
                </a:tc>
                <a:tc>
                  <a:txBody>
                    <a:bodyPr/>
                    <a:lstStyle/>
                    <a:p>
                      <a:pPr>
                        <a:lnSpc>
                          <a:spcPts val="1100"/>
                        </a:lnSpc>
                        <a:spcAft>
                          <a:spcPts val="0"/>
                        </a:spcAft>
                      </a:pPr>
                      <a:r>
                        <a:rPr lang="uk-UA" sz="1100" spc="0" dirty="0">
                          <a:effectLst/>
                        </a:rPr>
                        <a:t>41</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dirty="0">
                          <a:effectLst/>
                        </a:rPr>
                        <a:t>9</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dirty="0">
                          <a:effectLst/>
                        </a:rPr>
                        <a:t>49</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dirty="0">
                          <a:effectLst/>
                        </a:rPr>
                        <a:t>17</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dirty="0">
                          <a:effectLst/>
                        </a:rPr>
                        <a:t>57</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nSpc>
                          <a:spcPts val="1100"/>
                        </a:lnSpc>
                        <a:spcAft>
                          <a:spcPts val="0"/>
                        </a:spcAft>
                      </a:pPr>
                      <a:r>
                        <a:rPr lang="uk-UA" sz="1100" spc="0" dirty="0">
                          <a:effectLst/>
                        </a:rPr>
                        <a:t>25</a:t>
                      </a:r>
                      <a:endParaRPr lang="uk-UA" sz="1300" dirty="0">
                        <a:effectLst/>
                        <a:latin typeface="Arial" panose="020B0604020202020204" pitchFamily="34" charset="0"/>
                        <a:ea typeface="Arial" panose="020B0604020202020204" pitchFamily="34" charset="0"/>
                      </a:endParaRPr>
                    </a:p>
                  </a:txBody>
                  <a:tcPr marL="6350" marR="6350" marT="0" marB="0"/>
                </a:tc>
              </a:tr>
            </a:tbl>
          </a:graphicData>
        </a:graphic>
      </p:graphicFrame>
      <p:sp>
        <p:nvSpPr>
          <p:cNvPr id="5" name="Rectangle 1"/>
          <p:cNvSpPr>
            <a:spLocks noChangeArrowheads="1"/>
          </p:cNvSpPr>
          <p:nvPr/>
        </p:nvSpPr>
        <p:spPr bwMode="auto">
          <a:xfrm>
            <a:off x="748145" y="2755971"/>
            <a:ext cx="2964873" cy="2923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sz="13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Кінцева перестановка ІР</a:t>
            </a:r>
            <a:r>
              <a:rPr kumimoji="0" lang="uk-UA" sz="1300" b="1" i="0" u="none" strike="noStrike" cap="none" normalizeH="0" baseline="30000" dirty="0" smtClean="0">
                <a:ln>
                  <a:noFill/>
                </a:ln>
                <a:solidFill>
                  <a:schemeClr val="tx1"/>
                </a:solidFill>
                <a:effectLst/>
                <a:latin typeface="Arial" panose="020B0604020202020204" pitchFamily="34" charset="0"/>
                <a:ea typeface="Arial" panose="020B0604020202020204" pitchFamily="34" charset="0"/>
              </a:rPr>
              <a:t>-1</a:t>
            </a:r>
            <a:endParaRPr kumimoji="0" lang="uk-UA"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6" name="Таблиця 5"/>
          <p:cNvGraphicFramePr>
            <a:graphicFrameLocks noGrp="1"/>
          </p:cNvGraphicFramePr>
          <p:nvPr>
            <p:extLst>
              <p:ext uri="{D42A27DB-BD31-4B8C-83A1-F6EECF244321}">
                <p14:modId xmlns:p14="http://schemas.microsoft.com/office/powerpoint/2010/main" val="1906995850"/>
              </p:ext>
            </p:extLst>
          </p:nvPr>
        </p:nvGraphicFramePr>
        <p:xfrm>
          <a:off x="631127" y="578802"/>
          <a:ext cx="6254582" cy="2164397"/>
        </p:xfrm>
        <a:graphic>
          <a:graphicData uri="http://schemas.openxmlformats.org/drawingml/2006/table">
            <a:tbl>
              <a:tblPr firstRow="1" firstCol="1" bandRow="1">
                <a:tableStyleId>{5C22544A-7EE6-4342-B048-85BDC9FD1C3A}</a:tableStyleId>
              </a:tblPr>
              <a:tblGrid>
                <a:gridCol w="735941"/>
                <a:gridCol w="761635"/>
                <a:gridCol w="792834"/>
                <a:gridCol w="717588"/>
                <a:gridCol w="722177"/>
                <a:gridCol w="802011"/>
                <a:gridCol w="951585"/>
                <a:gridCol w="770811"/>
              </a:tblGrid>
              <a:tr h="242661">
                <a:tc>
                  <a:txBody>
                    <a:bodyPr/>
                    <a:lstStyle/>
                    <a:p>
                      <a:pPr algn="ctr">
                        <a:lnSpc>
                          <a:spcPts val="1100"/>
                        </a:lnSpc>
                        <a:spcAft>
                          <a:spcPts val="0"/>
                        </a:spcAft>
                      </a:pPr>
                      <a:r>
                        <a:rPr lang="uk-UA" sz="1100" spc="0" dirty="0">
                          <a:effectLst/>
                        </a:rPr>
                        <a:t>58</a:t>
                      </a:r>
                      <a:endParaRPr lang="uk-UA" sz="13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50</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42</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34</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26</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18</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10</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2</a:t>
                      </a:r>
                      <a:endParaRPr lang="uk-UA" sz="1300">
                        <a:effectLst/>
                        <a:latin typeface="Arial" panose="020B0604020202020204" pitchFamily="34" charset="0"/>
                        <a:ea typeface="Arial" panose="020B0604020202020204" pitchFamily="34" charset="0"/>
                      </a:endParaRPr>
                    </a:p>
                  </a:txBody>
                  <a:tcPr marL="6350" marR="6350" marT="0" marB="0" anchor="ctr"/>
                </a:tc>
              </a:tr>
              <a:tr h="275015">
                <a:tc>
                  <a:txBody>
                    <a:bodyPr/>
                    <a:lstStyle/>
                    <a:p>
                      <a:pPr algn="ctr">
                        <a:lnSpc>
                          <a:spcPts val="1100"/>
                        </a:lnSpc>
                        <a:spcAft>
                          <a:spcPts val="0"/>
                        </a:spcAft>
                      </a:pPr>
                      <a:r>
                        <a:rPr lang="uk-UA" sz="1100" spc="0" dirty="0">
                          <a:effectLst/>
                        </a:rPr>
                        <a:t>60</a:t>
                      </a:r>
                      <a:endParaRPr lang="uk-UA" sz="13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dirty="0">
                          <a:effectLst/>
                        </a:rPr>
                        <a:t>52</a:t>
                      </a:r>
                      <a:endParaRPr lang="uk-UA" sz="13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44</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36</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28</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20</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12</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4</a:t>
                      </a:r>
                      <a:endParaRPr lang="uk-UA" sz="1300">
                        <a:effectLst/>
                        <a:latin typeface="Arial" panose="020B0604020202020204" pitchFamily="34" charset="0"/>
                        <a:ea typeface="Arial" panose="020B0604020202020204" pitchFamily="34" charset="0"/>
                      </a:endParaRPr>
                    </a:p>
                  </a:txBody>
                  <a:tcPr marL="6350" marR="6350" marT="0" marB="0" anchor="ctr"/>
                </a:tc>
              </a:tr>
              <a:tr h="271645">
                <a:tc>
                  <a:txBody>
                    <a:bodyPr/>
                    <a:lstStyle/>
                    <a:p>
                      <a:pPr algn="ctr">
                        <a:lnSpc>
                          <a:spcPts val="1100"/>
                        </a:lnSpc>
                        <a:spcAft>
                          <a:spcPts val="0"/>
                        </a:spcAft>
                      </a:pPr>
                      <a:r>
                        <a:rPr lang="uk-UA" sz="1100" spc="0" dirty="0">
                          <a:effectLst/>
                        </a:rPr>
                        <a:t>62</a:t>
                      </a:r>
                      <a:endParaRPr lang="uk-UA" sz="13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54</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46</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38</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30</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22</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14</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6</a:t>
                      </a:r>
                      <a:endParaRPr lang="uk-UA" sz="1300">
                        <a:effectLst/>
                        <a:latin typeface="Arial" panose="020B0604020202020204" pitchFamily="34" charset="0"/>
                        <a:ea typeface="Arial" panose="020B0604020202020204" pitchFamily="34" charset="0"/>
                      </a:endParaRPr>
                    </a:p>
                  </a:txBody>
                  <a:tcPr marL="6350" marR="6350" marT="0" marB="0" anchor="ctr"/>
                </a:tc>
              </a:tr>
              <a:tr h="275015">
                <a:tc>
                  <a:txBody>
                    <a:bodyPr/>
                    <a:lstStyle/>
                    <a:p>
                      <a:pPr algn="ctr">
                        <a:lnSpc>
                          <a:spcPts val="1100"/>
                        </a:lnSpc>
                        <a:spcAft>
                          <a:spcPts val="0"/>
                        </a:spcAft>
                      </a:pPr>
                      <a:r>
                        <a:rPr lang="uk-UA" sz="1100" spc="0" dirty="0">
                          <a:effectLst/>
                        </a:rPr>
                        <a:t>64</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56</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48</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40</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32</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24</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16</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8</a:t>
                      </a:r>
                      <a:endParaRPr lang="uk-UA" sz="1300">
                        <a:effectLst/>
                        <a:latin typeface="Arial" panose="020B0604020202020204" pitchFamily="34" charset="0"/>
                        <a:ea typeface="Arial" panose="020B0604020202020204" pitchFamily="34" charset="0"/>
                      </a:endParaRPr>
                    </a:p>
                  </a:txBody>
                  <a:tcPr marL="6350" marR="6350" marT="0" marB="0" anchor="ctr"/>
                </a:tc>
              </a:tr>
              <a:tr h="271645">
                <a:tc>
                  <a:txBody>
                    <a:bodyPr/>
                    <a:lstStyle/>
                    <a:p>
                      <a:pPr algn="ctr">
                        <a:lnSpc>
                          <a:spcPts val="1100"/>
                        </a:lnSpc>
                        <a:spcAft>
                          <a:spcPts val="0"/>
                        </a:spcAft>
                      </a:pPr>
                      <a:r>
                        <a:rPr lang="uk-UA" sz="1100" spc="0" dirty="0">
                          <a:effectLst/>
                        </a:rPr>
                        <a:t>57</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49</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41</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33</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25</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17</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9</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dirty="0">
                          <a:effectLst/>
                        </a:rPr>
                        <a:t>1</a:t>
                      </a:r>
                      <a:endParaRPr lang="uk-UA" sz="1300" dirty="0">
                        <a:effectLst/>
                        <a:latin typeface="Arial" panose="020B0604020202020204" pitchFamily="34" charset="0"/>
                        <a:ea typeface="Arial" panose="020B0604020202020204" pitchFamily="34" charset="0"/>
                      </a:endParaRPr>
                    </a:p>
                  </a:txBody>
                  <a:tcPr marL="6350" marR="6350" marT="0" marB="0" anchor="ctr"/>
                </a:tc>
              </a:tr>
              <a:tr h="271645">
                <a:tc>
                  <a:txBody>
                    <a:bodyPr/>
                    <a:lstStyle/>
                    <a:p>
                      <a:pPr algn="ctr">
                        <a:lnSpc>
                          <a:spcPts val="1100"/>
                        </a:lnSpc>
                        <a:spcAft>
                          <a:spcPts val="0"/>
                        </a:spcAft>
                      </a:pPr>
                      <a:r>
                        <a:rPr lang="uk-UA" sz="1100" spc="0" dirty="0">
                          <a:effectLst/>
                        </a:rPr>
                        <a:t>59</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51</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43</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35</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27</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19</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11</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3</a:t>
                      </a:r>
                      <a:endParaRPr lang="uk-UA" sz="1300">
                        <a:effectLst/>
                        <a:latin typeface="Arial" panose="020B0604020202020204" pitchFamily="34" charset="0"/>
                        <a:ea typeface="Arial" panose="020B0604020202020204" pitchFamily="34" charset="0"/>
                      </a:endParaRPr>
                    </a:p>
                  </a:txBody>
                  <a:tcPr marL="6350" marR="6350" marT="0" marB="0"/>
                </a:tc>
              </a:tr>
              <a:tr h="275015">
                <a:tc>
                  <a:txBody>
                    <a:bodyPr/>
                    <a:lstStyle/>
                    <a:p>
                      <a:pPr algn="ctr">
                        <a:lnSpc>
                          <a:spcPts val="1100"/>
                        </a:lnSpc>
                        <a:spcAft>
                          <a:spcPts val="0"/>
                        </a:spcAft>
                      </a:pPr>
                      <a:r>
                        <a:rPr lang="uk-UA" sz="1100" spc="0" dirty="0">
                          <a:effectLst/>
                        </a:rPr>
                        <a:t>61</a:t>
                      </a:r>
                      <a:endParaRPr lang="uk-UA" sz="13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53</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45</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37</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29</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21</a:t>
                      </a:r>
                      <a:endParaRPr lang="uk-UA" sz="13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100" spc="0">
                          <a:effectLst/>
                        </a:rPr>
                        <a:t>13</a:t>
                      </a:r>
                      <a:endParaRPr lang="uk-UA" sz="13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a:effectLst/>
                        </a:rPr>
                        <a:t>5</a:t>
                      </a:r>
                      <a:endParaRPr lang="uk-UA" sz="1300">
                        <a:effectLst/>
                        <a:latin typeface="Arial" panose="020B0604020202020204" pitchFamily="34" charset="0"/>
                        <a:ea typeface="Arial" panose="020B0604020202020204" pitchFamily="34" charset="0"/>
                      </a:endParaRPr>
                    </a:p>
                  </a:txBody>
                  <a:tcPr marL="6350" marR="6350" marT="0" marB="0"/>
                </a:tc>
              </a:tr>
              <a:tr h="281756">
                <a:tc>
                  <a:txBody>
                    <a:bodyPr/>
                    <a:lstStyle/>
                    <a:p>
                      <a:pPr algn="ctr">
                        <a:lnSpc>
                          <a:spcPts val="1100"/>
                        </a:lnSpc>
                        <a:spcAft>
                          <a:spcPts val="0"/>
                        </a:spcAft>
                      </a:pPr>
                      <a:r>
                        <a:rPr lang="uk-UA" sz="1100" spc="0" dirty="0">
                          <a:effectLst/>
                        </a:rPr>
                        <a:t>63</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dirty="0">
                          <a:effectLst/>
                        </a:rPr>
                        <a:t>55</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dirty="0">
                          <a:effectLst/>
                        </a:rPr>
                        <a:t>47</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dirty="0">
                          <a:effectLst/>
                        </a:rPr>
                        <a:t>39</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dirty="0">
                          <a:effectLst/>
                        </a:rPr>
                        <a:t>31</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dirty="0">
                          <a:effectLst/>
                        </a:rPr>
                        <a:t>23</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dirty="0">
                          <a:effectLst/>
                        </a:rPr>
                        <a:t>15</a:t>
                      </a:r>
                      <a:endParaRPr lang="uk-UA" sz="1300" dirty="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1100" spc="0" dirty="0">
                          <a:effectLst/>
                        </a:rPr>
                        <a:t>7</a:t>
                      </a:r>
                      <a:endParaRPr lang="uk-UA" sz="1300" dirty="0">
                        <a:effectLst/>
                        <a:latin typeface="Arial" panose="020B0604020202020204" pitchFamily="34" charset="0"/>
                        <a:ea typeface="Arial" panose="020B0604020202020204" pitchFamily="34" charset="0"/>
                      </a:endParaRPr>
                    </a:p>
                  </a:txBody>
                  <a:tcPr marL="6350" marR="6350" marT="0" marB="0"/>
                </a:tc>
              </a:tr>
            </a:tbl>
          </a:graphicData>
        </a:graphic>
      </p:graphicFrame>
      <p:sp>
        <p:nvSpPr>
          <p:cNvPr id="7" name="Rectangle 1"/>
          <p:cNvSpPr>
            <a:spLocks noChangeArrowheads="1"/>
          </p:cNvSpPr>
          <p:nvPr/>
        </p:nvSpPr>
        <p:spPr bwMode="auto">
          <a:xfrm>
            <a:off x="554181" y="338862"/>
            <a:ext cx="2448619" cy="2923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sz="13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Початкова ІР-перестановка</a:t>
            </a:r>
            <a:endParaRPr kumimoji="0" lang="uk-UA" sz="1100" b="0" i="0" u="none" strike="noStrike" cap="none" normalizeH="0" baseline="0" dirty="0" smtClean="0">
              <a:ln>
                <a:noFill/>
              </a:ln>
              <a:solidFill>
                <a:schemeClr val="tx1"/>
              </a:solidFill>
              <a:effectLst/>
              <a:latin typeface="Arial" panose="020B0604020202020204" pitchFamily="34" charset="0"/>
            </a:endParaRPr>
          </a:p>
        </p:txBody>
      </p:sp>
      <p:sp>
        <p:nvSpPr>
          <p:cNvPr id="8" name="Прямокутник 7"/>
          <p:cNvSpPr/>
          <p:nvPr/>
        </p:nvSpPr>
        <p:spPr>
          <a:xfrm>
            <a:off x="6954981" y="485056"/>
            <a:ext cx="4267201" cy="1477328"/>
          </a:xfrm>
          <a:prstGeom prst="rect">
            <a:avLst/>
          </a:prstGeom>
        </p:spPr>
        <p:txBody>
          <a:bodyPr wrap="square">
            <a:spAutoFit/>
          </a:bodyPr>
          <a:lstStyle/>
          <a:p>
            <a:r>
              <a:rPr lang="uk-UA" b="1" dirty="0" smtClean="0">
                <a:latin typeface="Arial" panose="020B0604020202020204" pitchFamily="34" charset="0"/>
                <a:ea typeface="Arial" panose="020B0604020202020204" pitchFamily="34" charset="0"/>
              </a:rPr>
              <a:t>ІР</a:t>
            </a:r>
            <a:r>
              <a:rPr lang="en-US" b="1" baseline="30000" dirty="0">
                <a:latin typeface="Arial" panose="020B0604020202020204" pitchFamily="34" charset="0"/>
                <a:ea typeface="Arial" panose="020B0604020202020204" pitchFamily="34" charset="0"/>
              </a:rPr>
              <a:t> </a:t>
            </a:r>
            <a:r>
              <a:rPr lang="uk-UA" dirty="0" smtClean="0">
                <a:solidFill>
                  <a:srgbClr val="000000"/>
                </a:solidFill>
                <a:latin typeface="Arial Unicode MS" panose="020B0604020202020204" pitchFamily="34" charset="-128"/>
              </a:rPr>
              <a:t>перший </a:t>
            </a:r>
            <a:r>
              <a:rPr lang="uk-UA" dirty="0">
                <a:solidFill>
                  <a:srgbClr val="000000"/>
                </a:solidFill>
                <a:latin typeface="Arial Unicode MS" panose="020B0604020202020204" pitchFamily="34" charset="-128"/>
              </a:rPr>
              <a:t>біт </a:t>
            </a:r>
            <a:r>
              <a:rPr lang="uk-UA" dirty="0" smtClean="0">
                <a:solidFill>
                  <a:srgbClr val="000000"/>
                </a:solidFill>
                <a:latin typeface="Arial Unicode MS" panose="020B0604020202020204" pitchFamily="34" charset="-128"/>
              </a:rPr>
              <a:t>переставляється </a:t>
            </a:r>
            <a:r>
              <a:rPr lang="uk-UA" dirty="0">
                <a:solidFill>
                  <a:srgbClr val="000000"/>
                </a:solidFill>
                <a:latin typeface="Arial Unicode MS" panose="020B0604020202020204" pitchFamily="34" charset="-128"/>
              </a:rPr>
              <a:t>на 58-ме місце, другий - на 50-те і т. д. Обернена </a:t>
            </a:r>
            <a:r>
              <a:rPr lang="uk-UA" dirty="0" smtClean="0">
                <a:solidFill>
                  <a:srgbClr val="000000"/>
                </a:solidFill>
                <a:latin typeface="Arial Unicode MS" panose="020B0604020202020204" pitchFamily="34" charset="-128"/>
              </a:rPr>
              <a:t>перестановка</a:t>
            </a:r>
            <a:r>
              <a:rPr lang="en-US" dirty="0" smtClean="0">
                <a:solidFill>
                  <a:srgbClr val="000000"/>
                </a:solidFill>
                <a:latin typeface="Arial Unicode MS" panose="020B0604020202020204" pitchFamily="34" charset="-128"/>
              </a:rPr>
              <a:t> </a:t>
            </a:r>
            <a:r>
              <a:rPr lang="uk-UA" b="1" dirty="0">
                <a:latin typeface="Arial" panose="020B0604020202020204" pitchFamily="34" charset="0"/>
                <a:ea typeface="Arial" panose="020B0604020202020204" pitchFamily="34" charset="0"/>
              </a:rPr>
              <a:t>ІР</a:t>
            </a:r>
            <a:r>
              <a:rPr lang="uk-UA" b="1" baseline="30000" dirty="0">
                <a:latin typeface="Arial" panose="020B0604020202020204" pitchFamily="34" charset="0"/>
                <a:ea typeface="Arial" panose="020B0604020202020204" pitchFamily="34" charset="0"/>
              </a:rPr>
              <a:t>-1 </a:t>
            </a:r>
            <a:r>
              <a:rPr lang="uk-UA" dirty="0" smtClean="0">
                <a:solidFill>
                  <a:srgbClr val="000000"/>
                </a:solidFill>
                <a:latin typeface="Arial Unicode MS" panose="020B0604020202020204" pitchFamily="34" charset="-128"/>
              </a:rPr>
              <a:t>:</a:t>
            </a:r>
            <a:r>
              <a:rPr lang="uk-UA" dirty="0">
                <a:solidFill>
                  <a:srgbClr val="000000"/>
                </a:solidFill>
                <a:latin typeface="Arial Unicode MS" panose="020B0604020202020204" pitchFamily="34" charset="-128"/>
              </a:rPr>
              <a:t/>
            </a:r>
            <a:br>
              <a:rPr lang="uk-UA" dirty="0">
                <a:solidFill>
                  <a:srgbClr val="000000"/>
                </a:solidFill>
                <a:latin typeface="Arial Unicode MS" panose="020B0604020202020204" pitchFamily="34" charset="-128"/>
              </a:rPr>
            </a:br>
            <a:r>
              <a:rPr lang="uk-UA" dirty="0">
                <a:solidFill>
                  <a:srgbClr val="000000"/>
                </a:solidFill>
                <a:latin typeface="Arial Unicode MS" panose="020B0604020202020204" pitchFamily="34" charset="-128"/>
              </a:rPr>
              <a:t>перший біт переставляється на 40-ве місце, другий - на 8-ме і т. д.</a:t>
            </a:r>
            <a:endParaRPr lang="uk-UA" dirty="0"/>
          </a:p>
        </p:txBody>
      </p:sp>
    </p:spTree>
    <p:extLst>
      <p:ext uri="{BB962C8B-B14F-4D97-AF65-F5344CB8AC3E}">
        <p14:creationId xmlns:p14="http://schemas.microsoft.com/office/powerpoint/2010/main" val="14106455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24087"/>
          </a:xfrm>
        </p:spPr>
        <p:txBody>
          <a:bodyPr/>
          <a:lstStyle/>
          <a:p>
            <a:pPr algn="ctr"/>
            <a:r>
              <a:rPr lang="uk-UA" b="1" dirty="0" smtClean="0">
                <a:solidFill>
                  <a:srgbClr val="0070C0"/>
                </a:solidFill>
              </a:rPr>
              <a:t>Раундові перетворення</a:t>
            </a:r>
            <a:endParaRPr lang="uk-UA" b="1" dirty="0">
              <a:solidFill>
                <a:srgbClr val="0070C0"/>
              </a:solidFill>
            </a:endParaRPr>
          </a:p>
        </p:txBody>
      </p:sp>
      <p:sp>
        <p:nvSpPr>
          <p:cNvPr id="3" name="Місце для вмісту 2"/>
          <p:cNvSpPr>
            <a:spLocks noGrp="1"/>
          </p:cNvSpPr>
          <p:nvPr>
            <p:ph idx="1"/>
          </p:nvPr>
        </p:nvSpPr>
        <p:spPr>
          <a:xfrm>
            <a:off x="551329" y="1089212"/>
            <a:ext cx="11241741" cy="5472953"/>
          </a:xfrm>
        </p:spPr>
        <p:txBody>
          <a:bodyPr/>
          <a:lstStyle/>
          <a:p>
            <a:pPr marL="0" indent="0">
              <a:buNone/>
            </a:pPr>
            <a:r>
              <a:rPr lang="uk-UA" dirty="0"/>
              <a:t>Ліва і права частини кожного проміжного значення </a:t>
            </a:r>
            <a:r>
              <a:rPr lang="uk-UA" dirty="0" smtClean="0"/>
              <a:t>трактуються як </a:t>
            </a:r>
            <a:r>
              <a:rPr lang="uk-UA" dirty="0"/>
              <a:t>окремі 32-бітні значення, позначені </a:t>
            </a:r>
            <a:r>
              <a:rPr lang="uk-UA" i="1" dirty="0"/>
              <a:t>L</a:t>
            </a:r>
            <a:r>
              <a:rPr lang="uk-UA" dirty="0"/>
              <a:t> і </a:t>
            </a:r>
            <a:r>
              <a:rPr lang="uk-UA" i="1" dirty="0"/>
              <a:t>R.</a:t>
            </a:r>
            <a:r>
              <a:rPr lang="uk-UA" dirty="0"/>
              <a:t> Кожну ітерацію можна</a:t>
            </a:r>
            <a:br>
              <a:rPr lang="uk-UA" dirty="0"/>
            </a:br>
            <a:r>
              <a:rPr lang="uk-UA" dirty="0" smtClean="0"/>
              <a:t> писати </a:t>
            </a:r>
            <a:r>
              <a:rPr lang="uk-UA" dirty="0"/>
              <a:t>в такий спосіб:</a:t>
            </a:r>
          </a:p>
          <a:p>
            <a:r>
              <a:rPr lang="uk-UA" dirty="0" err="1" smtClean="0"/>
              <a:t>L</a:t>
            </a:r>
            <a:r>
              <a:rPr lang="uk-UA" baseline="-25000" dirty="0" err="1" smtClean="0"/>
              <a:t>i</a:t>
            </a:r>
            <a:r>
              <a:rPr lang="en-US" dirty="0" smtClean="0"/>
              <a:t> </a:t>
            </a:r>
            <a:r>
              <a:rPr lang="uk-UA" dirty="0" smtClean="0"/>
              <a:t>= R</a:t>
            </a:r>
            <a:r>
              <a:rPr lang="uk-UA" baseline="-25000" dirty="0" smtClean="0"/>
              <a:t>i-1</a:t>
            </a:r>
            <a:r>
              <a:rPr lang="uk-UA" dirty="0" smtClean="0"/>
              <a:t>.</a:t>
            </a:r>
            <a:endParaRPr lang="uk-UA" dirty="0"/>
          </a:p>
          <a:p>
            <a:r>
              <a:rPr lang="uk-UA" dirty="0" err="1" smtClean="0"/>
              <a:t>R</a:t>
            </a:r>
            <a:r>
              <a:rPr lang="uk-UA" baseline="-25000" dirty="0" err="1" smtClean="0"/>
              <a:t>i</a:t>
            </a:r>
            <a:r>
              <a:rPr lang="uk-UA" dirty="0" smtClean="0"/>
              <a:t> </a:t>
            </a:r>
            <a:r>
              <a:rPr lang="uk-UA" dirty="0"/>
              <a:t>= </a:t>
            </a:r>
            <a:r>
              <a:rPr lang="uk-UA" dirty="0" err="1" smtClean="0"/>
              <a:t>L</a:t>
            </a:r>
            <a:r>
              <a:rPr lang="uk-UA" baseline="-25000" dirty="0" err="1" smtClean="0"/>
              <a:t>i</a:t>
            </a:r>
            <a:r>
              <a:rPr lang="uk-UA" dirty="0" smtClean="0"/>
              <a:t> </a:t>
            </a:r>
            <a:r>
              <a:rPr lang="en-US" dirty="0" smtClean="0"/>
              <a:t>  </a:t>
            </a:r>
            <a:r>
              <a:rPr lang="en-US" b="1" dirty="0" smtClean="0"/>
              <a:t>XOR </a:t>
            </a:r>
            <a:r>
              <a:rPr lang="uk-UA" dirty="0" smtClean="0"/>
              <a:t> </a:t>
            </a:r>
            <a:r>
              <a:rPr lang="en-US" dirty="0" smtClean="0"/>
              <a:t>  </a:t>
            </a:r>
            <a:r>
              <a:rPr lang="uk-UA" dirty="0" smtClean="0"/>
              <a:t>F(R</a:t>
            </a:r>
            <a:r>
              <a:rPr lang="uk-UA" baseline="-25000" dirty="0" smtClean="0"/>
              <a:t>i-1</a:t>
            </a:r>
            <a:r>
              <a:rPr lang="uk-UA" dirty="0" smtClean="0"/>
              <a:t>, </a:t>
            </a:r>
            <a:r>
              <a:rPr lang="uk-UA" dirty="0" err="1" smtClean="0"/>
              <a:t>K</a:t>
            </a:r>
            <a:r>
              <a:rPr lang="uk-UA" baseline="-25000" dirty="0" err="1" smtClean="0"/>
              <a:t>i</a:t>
            </a:r>
            <a:r>
              <a:rPr lang="uk-UA" dirty="0" smtClean="0"/>
              <a:t>).</a:t>
            </a:r>
            <a:endParaRPr lang="en-US" dirty="0" smtClean="0"/>
          </a:p>
          <a:p>
            <a:pPr marL="0" indent="0" algn="ctr">
              <a:buNone/>
            </a:pPr>
            <a:r>
              <a:rPr lang="uk-UA" dirty="0">
                <a:solidFill>
                  <a:srgbClr val="0070C0"/>
                </a:solidFill>
              </a:rPr>
              <a:t>Ф</a:t>
            </a:r>
            <a:r>
              <a:rPr lang="uk-UA" dirty="0" smtClean="0">
                <a:solidFill>
                  <a:srgbClr val="0070C0"/>
                </a:solidFill>
              </a:rPr>
              <a:t>ункція </a:t>
            </a:r>
            <a:r>
              <a:rPr lang="uk-UA" i="1" dirty="0" smtClean="0">
                <a:solidFill>
                  <a:srgbClr val="0070C0"/>
                </a:solidFill>
              </a:rPr>
              <a:t>F</a:t>
            </a:r>
          </a:p>
          <a:p>
            <a:pPr marL="0" indent="0" algn="just">
              <a:buNone/>
            </a:pPr>
            <a:r>
              <a:rPr lang="uk-UA" dirty="0" err="1"/>
              <a:t>R</a:t>
            </a:r>
            <a:r>
              <a:rPr lang="uk-UA" baseline="-25000" dirty="0" err="1"/>
              <a:t>i</a:t>
            </a:r>
            <a:r>
              <a:rPr lang="uk-UA" dirty="0"/>
              <a:t> розширюється до 48 бітів, використовуючи таблицю, яка</a:t>
            </a:r>
            <a:br>
              <a:rPr lang="uk-UA" dirty="0"/>
            </a:br>
            <a:r>
              <a:rPr lang="uk-UA" dirty="0"/>
              <a:t>визначає перестановку і розширення на 16 </a:t>
            </a:r>
            <a:r>
              <a:rPr lang="uk-UA" dirty="0" smtClean="0"/>
              <a:t>бітів.</a:t>
            </a:r>
          </a:p>
          <a:p>
            <a:pPr marL="0" indent="0">
              <a:buNone/>
            </a:pPr>
            <a:r>
              <a:rPr lang="uk-UA" dirty="0" smtClean="0"/>
              <a:t>Розширення відбувається </a:t>
            </a:r>
            <a:r>
              <a:rPr lang="uk-UA" dirty="0"/>
              <a:t>в такий спосіб: 32 біти розбиваються на групи по 4 біти </a:t>
            </a:r>
            <a:r>
              <a:rPr lang="uk-UA" dirty="0" smtClean="0"/>
              <a:t>і потім </a:t>
            </a:r>
            <a:r>
              <a:rPr lang="uk-UA" dirty="0"/>
              <a:t>розширюються до 6 бітів, приєднуючи крайні біти із двох </a:t>
            </a:r>
            <a:r>
              <a:rPr lang="uk-UA" dirty="0" smtClean="0"/>
              <a:t>сусідніх груп </a:t>
            </a:r>
            <a:r>
              <a:rPr lang="uk-UA" smtClean="0"/>
              <a:t>за таблицею:.</a:t>
            </a:r>
            <a:endParaRPr lang="uk-UA" dirty="0">
              <a:solidFill>
                <a:srgbClr val="0070C0"/>
              </a:solidFill>
            </a:endParaRPr>
          </a:p>
          <a:p>
            <a:pPr marL="0" indent="0">
              <a:buNone/>
            </a:pPr>
            <a:endParaRPr lang="uk-UA" dirty="0"/>
          </a:p>
        </p:txBody>
      </p:sp>
    </p:spTree>
    <p:extLst>
      <p:ext uri="{BB962C8B-B14F-4D97-AF65-F5344CB8AC3E}">
        <p14:creationId xmlns:p14="http://schemas.microsoft.com/office/powerpoint/2010/main" val="36206440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Місце для вмісту 5"/>
          <p:cNvGraphicFramePr>
            <a:graphicFrameLocks noGrp="1"/>
          </p:cNvGraphicFramePr>
          <p:nvPr>
            <p:ph idx="1"/>
            <p:extLst>
              <p:ext uri="{D42A27DB-BD31-4B8C-83A1-F6EECF244321}">
                <p14:modId xmlns:p14="http://schemas.microsoft.com/office/powerpoint/2010/main" val="1225269484"/>
              </p:ext>
            </p:extLst>
          </p:nvPr>
        </p:nvGraphicFramePr>
        <p:xfrm>
          <a:off x="780004" y="2615986"/>
          <a:ext cx="8907257" cy="3863983"/>
        </p:xfrm>
        <a:graphic>
          <a:graphicData uri="http://schemas.openxmlformats.org/drawingml/2006/table">
            <a:tbl>
              <a:tblPr firstRow="1" firstCol="1" bandRow="1">
                <a:tableStyleId>{5C22544A-7EE6-4342-B048-85BDC9FD1C3A}</a:tableStyleId>
              </a:tblPr>
              <a:tblGrid>
                <a:gridCol w="1202090"/>
                <a:gridCol w="1361517"/>
                <a:gridCol w="1653271"/>
                <a:gridCol w="1530511"/>
                <a:gridCol w="1683563"/>
                <a:gridCol w="1476305"/>
              </a:tblGrid>
              <a:tr h="706334">
                <a:tc>
                  <a:txBody>
                    <a:bodyPr/>
                    <a:lstStyle/>
                    <a:p>
                      <a:pPr algn="ctr">
                        <a:lnSpc>
                          <a:spcPts val="1100"/>
                        </a:lnSpc>
                        <a:spcAft>
                          <a:spcPts val="0"/>
                        </a:spcAft>
                      </a:pPr>
                      <a:r>
                        <a:rPr lang="uk-UA" b="0" dirty="0">
                          <a:solidFill>
                            <a:schemeClr val="tx1"/>
                          </a:solidFill>
                        </a:rPr>
                        <a:t>31</a:t>
                      </a:r>
                    </a:p>
                  </a:txBody>
                  <a:tcPr marL="6350" marR="6350" marT="0" marB="0" anchor="ctr">
                    <a:solidFill>
                      <a:schemeClr val="tx2">
                        <a:lumMod val="20000"/>
                        <a:lumOff val="80000"/>
                      </a:schemeClr>
                    </a:solidFill>
                  </a:tcPr>
                </a:tc>
                <a:tc>
                  <a:txBody>
                    <a:bodyPr/>
                    <a:lstStyle/>
                    <a:p>
                      <a:pPr algn="ctr">
                        <a:lnSpc>
                          <a:spcPts val="1100"/>
                        </a:lnSpc>
                        <a:spcAft>
                          <a:spcPts val="0"/>
                        </a:spcAft>
                      </a:pPr>
                      <a:r>
                        <a:rPr lang="uk-UA" sz="2000" spc="0" baseline="0" dirty="0" smtClean="0">
                          <a:solidFill>
                            <a:srgbClr val="002060"/>
                          </a:solidFill>
                          <a:effectLst/>
                        </a:rPr>
                        <a:t>0</a:t>
                      </a:r>
                    </a:p>
                    <a:p>
                      <a:pPr algn="ctr">
                        <a:lnSpc>
                          <a:spcPts val="1100"/>
                        </a:lnSpc>
                        <a:spcAft>
                          <a:spcPts val="0"/>
                        </a:spcAft>
                      </a:pPr>
                      <a:endParaRPr lang="uk-UA" sz="2400" spc="0" baseline="0" dirty="0">
                        <a:solidFill>
                          <a:srgbClr val="002060"/>
                        </a:solidFill>
                        <a:effectLst/>
                        <a:latin typeface="Arial" panose="020B0604020202020204" pitchFamily="34" charset="0"/>
                        <a:ea typeface="Arial" panose="020B0604020202020204" pitchFamily="34" charset="0"/>
                      </a:endParaRPr>
                    </a:p>
                  </a:txBody>
                  <a:tcPr marL="6350" marR="6350" marT="0" marB="0" anchor="b">
                    <a:solidFill>
                      <a:schemeClr val="bg1"/>
                    </a:solidFill>
                  </a:tcPr>
                </a:tc>
                <a:tc>
                  <a:txBody>
                    <a:bodyPr/>
                    <a:lstStyle/>
                    <a:p>
                      <a:pPr algn="ctr">
                        <a:lnSpc>
                          <a:spcPts val="1100"/>
                        </a:lnSpc>
                        <a:spcAft>
                          <a:spcPts val="0"/>
                        </a:spcAft>
                      </a:pPr>
                      <a:endParaRPr lang="uk-UA" sz="2000" spc="0" baseline="0" dirty="0" smtClean="0">
                        <a:solidFill>
                          <a:srgbClr val="002060"/>
                        </a:solidFill>
                        <a:effectLst/>
                      </a:endParaRPr>
                    </a:p>
                    <a:p>
                      <a:pPr algn="ctr">
                        <a:lnSpc>
                          <a:spcPts val="1100"/>
                        </a:lnSpc>
                        <a:spcAft>
                          <a:spcPts val="0"/>
                        </a:spcAft>
                      </a:pPr>
                      <a:r>
                        <a:rPr lang="uk-UA" sz="2000" spc="0" baseline="0" dirty="0" smtClean="0">
                          <a:solidFill>
                            <a:srgbClr val="002060"/>
                          </a:solidFill>
                          <a:effectLst/>
                        </a:rPr>
                        <a:t>1</a:t>
                      </a:r>
                    </a:p>
                    <a:p>
                      <a:pPr algn="ctr">
                        <a:lnSpc>
                          <a:spcPts val="1100"/>
                        </a:lnSpc>
                        <a:spcAft>
                          <a:spcPts val="0"/>
                        </a:spcAft>
                      </a:pPr>
                      <a:endParaRPr lang="uk-UA" sz="2400" spc="0" baseline="0" dirty="0">
                        <a:solidFill>
                          <a:srgbClr val="002060"/>
                        </a:solidFill>
                        <a:effectLst/>
                        <a:latin typeface="Arial" panose="020B0604020202020204" pitchFamily="34" charset="0"/>
                        <a:ea typeface="Arial" panose="020B0604020202020204" pitchFamily="34" charset="0"/>
                      </a:endParaRPr>
                    </a:p>
                  </a:txBody>
                  <a:tcPr marL="6350" marR="6350" marT="0" marB="0" anchor="b">
                    <a:solidFill>
                      <a:schemeClr val="bg1"/>
                    </a:solidFill>
                  </a:tcPr>
                </a:tc>
                <a:tc>
                  <a:txBody>
                    <a:bodyPr/>
                    <a:lstStyle/>
                    <a:p>
                      <a:pPr algn="ctr">
                        <a:lnSpc>
                          <a:spcPts val="1100"/>
                        </a:lnSpc>
                        <a:spcAft>
                          <a:spcPts val="0"/>
                        </a:spcAft>
                      </a:pPr>
                      <a:r>
                        <a:rPr lang="uk-UA" sz="2000" spc="0" baseline="0" dirty="0" smtClean="0">
                          <a:solidFill>
                            <a:srgbClr val="002060"/>
                          </a:solidFill>
                          <a:effectLst/>
                        </a:rPr>
                        <a:t>2</a:t>
                      </a:r>
                    </a:p>
                    <a:p>
                      <a:pPr algn="ctr">
                        <a:lnSpc>
                          <a:spcPts val="1100"/>
                        </a:lnSpc>
                        <a:spcAft>
                          <a:spcPts val="0"/>
                        </a:spcAft>
                      </a:pPr>
                      <a:endParaRPr lang="uk-UA" sz="2400" spc="0" baseline="0" dirty="0">
                        <a:solidFill>
                          <a:srgbClr val="002060"/>
                        </a:solidFill>
                        <a:effectLst/>
                        <a:latin typeface="Arial" panose="020B0604020202020204" pitchFamily="34" charset="0"/>
                        <a:ea typeface="Arial" panose="020B0604020202020204" pitchFamily="34" charset="0"/>
                      </a:endParaRPr>
                    </a:p>
                  </a:txBody>
                  <a:tcPr marL="6350" marR="6350" marT="0" marB="0" anchor="b">
                    <a:solidFill>
                      <a:schemeClr val="bg1"/>
                    </a:solidFill>
                  </a:tcPr>
                </a:tc>
                <a:tc>
                  <a:txBody>
                    <a:bodyPr/>
                    <a:lstStyle/>
                    <a:p>
                      <a:pPr algn="ctr">
                        <a:lnSpc>
                          <a:spcPts val="1100"/>
                        </a:lnSpc>
                        <a:spcAft>
                          <a:spcPts val="0"/>
                        </a:spcAft>
                      </a:pPr>
                      <a:endParaRPr lang="uk-UA" sz="2000" spc="0" baseline="0" dirty="0" smtClean="0">
                        <a:solidFill>
                          <a:srgbClr val="002060"/>
                        </a:solidFill>
                        <a:effectLst/>
                      </a:endParaRPr>
                    </a:p>
                    <a:p>
                      <a:pPr algn="ctr">
                        <a:lnSpc>
                          <a:spcPts val="1100"/>
                        </a:lnSpc>
                        <a:spcAft>
                          <a:spcPts val="0"/>
                        </a:spcAft>
                      </a:pPr>
                      <a:r>
                        <a:rPr lang="uk-UA" sz="2000" spc="0" baseline="0" dirty="0" smtClean="0">
                          <a:solidFill>
                            <a:srgbClr val="002060"/>
                          </a:solidFill>
                          <a:effectLst/>
                        </a:rPr>
                        <a:t>3</a:t>
                      </a:r>
                      <a:endParaRPr lang="uk-UA" sz="2400" spc="0" baseline="0" dirty="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b="1" spc="0" baseline="0" dirty="0">
                          <a:solidFill>
                            <a:schemeClr val="tx1"/>
                          </a:solidFill>
                          <a:effectLst/>
                        </a:rPr>
                        <a:t>4</a:t>
                      </a:r>
                      <a:endParaRPr lang="uk-UA" sz="2400" b="1" spc="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2"/>
                    </a:solidFill>
                  </a:tcPr>
                </a:tc>
              </a:tr>
              <a:tr h="446837">
                <a:tc>
                  <a:txBody>
                    <a:bodyPr/>
                    <a:lstStyle/>
                    <a:p>
                      <a:pPr algn="ctr">
                        <a:lnSpc>
                          <a:spcPts val="1100"/>
                        </a:lnSpc>
                        <a:spcAft>
                          <a:spcPts val="0"/>
                        </a:spcAft>
                      </a:pPr>
                      <a:r>
                        <a:rPr lang="uk-UA" b="0" dirty="0">
                          <a:solidFill>
                            <a:schemeClr val="tx1"/>
                          </a:solidFill>
                        </a:rPr>
                        <a:t>3</a:t>
                      </a:r>
                    </a:p>
                  </a:txBody>
                  <a:tcPr marL="6350" marR="6350" marT="0" marB="0">
                    <a:solidFill>
                      <a:schemeClr val="tx2">
                        <a:lumMod val="20000"/>
                        <a:lumOff val="80000"/>
                      </a:schemeClr>
                    </a:solidFill>
                  </a:tcPr>
                </a:tc>
                <a:tc>
                  <a:txBody>
                    <a:bodyPr/>
                    <a:lstStyle/>
                    <a:p>
                      <a:pPr algn="ctr">
                        <a:lnSpc>
                          <a:spcPts val="1100"/>
                        </a:lnSpc>
                        <a:spcAft>
                          <a:spcPts val="0"/>
                        </a:spcAft>
                      </a:pPr>
                      <a:r>
                        <a:rPr lang="uk-UA" sz="2000" spc="0" baseline="0">
                          <a:solidFill>
                            <a:srgbClr val="002060"/>
                          </a:solidFill>
                          <a:effectLst/>
                        </a:rPr>
                        <a:t>4</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ts val="1100"/>
                        </a:lnSpc>
                        <a:spcAft>
                          <a:spcPts val="0"/>
                        </a:spcAft>
                      </a:pPr>
                      <a:r>
                        <a:rPr lang="uk-UA" sz="2000" spc="0" baseline="0" dirty="0">
                          <a:solidFill>
                            <a:srgbClr val="002060"/>
                          </a:solidFill>
                          <a:effectLst/>
                        </a:rPr>
                        <a:t>5</a:t>
                      </a:r>
                      <a:endParaRPr lang="uk-UA" sz="2400" spc="0" baseline="0" dirty="0">
                        <a:solidFill>
                          <a:srgbClr val="002060"/>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ts val="1100"/>
                        </a:lnSpc>
                        <a:spcAft>
                          <a:spcPts val="0"/>
                        </a:spcAft>
                      </a:pPr>
                      <a:r>
                        <a:rPr lang="uk-UA" sz="2000" spc="0" baseline="0">
                          <a:solidFill>
                            <a:srgbClr val="002060"/>
                          </a:solidFill>
                          <a:effectLst/>
                        </a:rPr>
                        <a:t>6</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7</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ts val="1100"/>
                        </a:lnSpc>
                        <a:spcAft>
                          <a:spcPts val="0"/>
                        </a:spcAft>
                      </a:pPr>
                      <a:r>
                        <a:rPr lang="uk-UA" sz="2000" b="1" spc="0" baseline="0" dirty="0">
                          <a:solidFill>
                            <a:schemeClr val="tx1"/>
                          </a:solidFill>
                          <a:effectLst/>
                        </a:rPr>
                        <a:t>8</a:t>
                      </a:r>
                      <a:endParaRPr lang="uk-UA" sz="2400" b="1" spc="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2"/>
                    </a:solidFill>
                  </a:tcPr>
                </a:tc>
              </a:tr>
              <a:tr h="446837">
                <a:tc>
                  <a:txBody>
                    <a:bodyPr/>
                    <a:lstStyle/>
                    <a:p>
                      <a:pPr algn="ctr">
                        <a:lnSpc>
                          <a:spcPts val="1100"/>
                        </a:lnSpc>
                        <a:spcAft>
                          <a:spcPts val="0"/>
                        </a:spcAft>
                      </a:pPr>
                      <a:r>
                        <a:rPr lang="uk-UA" b="0" dirty="0">
                          <a:solidFill>
                            <a:schemeClr val="tx1"/>
                          </a:solidFill>
                        </a:rPr>
                        <a:t>7</a:t>
                      </a:r>
                    </a:p>
                  </a:txBody>
                  <a:tcPr marL="6350" marR="6350" marT="0" marB="0" anchor="ctr">
                    <a:solidFill>
                      <a:schemeClr val="tx2">
                        <a:lumMod val="20000"/>
                        <a:lumOff val="80000"/>
                      </a:schemeClr>
                    </a:solidFill>
                  </a:tcPr>
                </a:tc>
                <a:tc>
                  <a:txBody>
                    <a:bodyPr/>
                    <a:lstStyle/>
                    <a:p>
                      <a:pPr algn="ctr">
                        <a:lnSpc>
                          <a:spcPts val="1100"/>
                        </a:lnSpc>
                        <a:spcAft>
                          <a:spcPts val="0"/>
                        </a:spcAft>
                      </a:pPr>
                      <a:r>
                        <a:rPr lang="uk-UA" sz="2000" spc="0" baseline="0">
                          <a:solidFill>
                            <a:srgbClr val="002060"/>
                          </a:solidFill>
                          <a:effectLst/>
                        </a:rPr>
                        <a:t>8</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4</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10</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11</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b="1" spc="0" baseline="0" dirty="0">
                          <a:solidFill>
                            <a:schemeClr val="tx1"/>
                          </a:solidFill>
                          <a:effectLst/>
                        </a:rPr>
                        <a:t>12</a:t>
                      </a:r>
                      <a:endParaRPr lang="uk-UA" sz="2400" b="1" spc="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2"/>
                    </a:solidFill>
                  </a:tcPr>
                </a:tc>
              </a:tr>
              <a:tr h="446837">
                <a:tc>
                  <a:txBody>
                    <a:bodyPr/>
                    <a:lstStyle/>
                    <a:p>
                      <a:pPr algn="ctr">
                        <a:lnSpc>
                          <a:spcPts val="1100"/>
                        </a:lnSpc>
                        <a:spcAft>
                          <a:spcPts val="0"/>
                        </a:spcAft>
                      </a:pPr>
                      <a:r>
                        <a:rPr lang="uk-UA" b="0" dirty="0">
                          <a:solidFill>
                            <a:schemeClr val="tx1"/>
                          </a:solidFill>
                        </a:rPr>
                        <a:t>11</a:t>
                      </a:r>
                    </a:p>
                  </a:txBody>
                  <a:tcPr marL="6350" marR="6350" marT="0" marB="0" anchor="ctr">
                    <a:solidFill>
                      <a:schemeClr val="tx2">
                        <a:lumMod val="20000"/>
                        <a:lumOff val="80000"/>
                      </a:schemeClr>
                    </a:solidFill>
                  </a:tcPr>
                </a:tc>
                <a:tc>
                  <a:txBody>
                    <a:bodyPr/>
                    <a:lstStyle/>
                    <a:p>
                      <a:pPr algn="ctr">
                        <a:lnSpc>
                          <a:spcPts val="1100"/>
                        </a:lnSpc>
                        <a:spcAft>
                          <a:spcPts val="0"/>
                        </a:spcAft>
                      </a:pPr>
                      <a:r>
                        <a:rPr lang="uk-UA" sz="2000" spc="0" baseline="0">
                          <a:solidFill>
                            <a:srgbClr val="002060"/>
                          </a:solidFill>
                          <a:effectLst/>
                        </a:rPr>
                        <a:t>12</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13</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14</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15</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b="1" spc="0" baseline="0" dirty="0">
                          <a:solidFill>
                            <a:schemeClr val="tx1"/>
                          </a:solidFill>
                          <a:effectLst/>
                        </a:rPr>
                        <a:t>16</a:t>
                      </a:r>
                      <a:endParaRPr lang="uk-UA" sz="2400" b="1" spc="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2"/>
                    </a:solidFill>
                  </a:tcPr>
                </a:tc>
              </a:tr>
              <a:tr h="446837">
                <a:tc>
                  <a:txBody>
                    <a:bodyPr/>
                    <a:lstStyle/>
                    <a:p>
                      <a:pPr algn="ctr">
                        <a:lnSpc>
                          <a:spcPts val="1100"/>
                        </a:lnSpc>
                        <a:spcAft>
                          <a:spcPts val="0"/>
                        </a:spcAft>
                      </a:pPr>
                      <a:r>
                        <a:rPr lang="uk-UA" b="0" dirty="0">
                          <a:solidFill>
                            <a:schemeClr val="tx1"/>
                          </a:solidFill>
                        </a:rPr>
                        <a:t>15</a:t>
                      </a:r>
                    </a:p>
                  </a:txBody>
                  <a:tcPr marL="6350" marR="6350" marT="0" marB="0" anchor="ctr">
                    <a:solidFill>
                      <a:schemeClr val="tx2">
                        <a:lumMod val="20000"/>
                        <a:lumOff val="80000"/>
                      </a:schemeClr>
                    </a:solidFill>
                  </a:tcPr>
                </a:tc>
                <a:tc>
                  <a:txBody>
                    <a:bodyPr/>
                    <a:lstStyle/>
                    <a:p>
                      <a:pPr algn="ctr">
                        <a:lnSpc>
                          <a:spcPts val="1100"/>
                        </a:lnSpc>
                        <a:spcAft>
                          <a:spcPts val="0"/>
                        </a:spcAft>
                      </a:pPr>
                      <a:r>
                        <a:rPr lang="uk-UA" sz="2000" spc="0" baseline="0">
                          <a:solidFill>
                            <a:srgbClr val="002060"/>
                          </a:solidFill>
                          <a:effectLst/>
                        </a:rPr>
                        <a:t>16</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17</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18</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19</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b="1" spc="0" baseline="0" dirty="0">
                          <a:solidFill>
                            <a:schemeClr val="tx1"/>
                          </a:solidFill>
                          <a:effectLst/>
                        </a:rPr>
                        <a:t>20</a:t>
                      </a:r>
                      <a:endParaRPr lang="uk-UA" sz="2400" b="1" spc="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2"/>
                    </a:solidFill>
                  </a:tcPr>
                </a:tc>
              </a:tr>
              <a:tr h="446837">
                <a:tc>
                  <a:txBody>
                    <a:bodyPr/>
                    <a:lstStyle/>
                    <a:p>
                      <a:pPr algn="ctr">
                        <a:lnSpc>
                          <a:spcPts val="1100"/>
                        </a:lnSpc>
                        <a:spcAft>
                          <a:spcPts val="0"/>
                        </a:spcAft>
                      </a:pPr>
                      <a:r>
                        <a:rPr lang="uk-UA" b="0" dirty="0">
                          <a:solidFill>
                            <a:schemeClr val="tx1"/>
                          </a:solidFill>
                        </a:rPr>
                        <a:t>19</a:t>
                      </a:r>
                    </a:p>
                  </a:txBody>
                  <a:tcPr marL="6350" marR="6350" marT="0" marB="0">
                    <a:solidFill>
                      <a:schemeClr val="tx2">
                        <a:lumMod val="20000"/>
                        <a:lumOff val="80000"/>
                      </a:schemeClr>
                    </a:solidFill>
                  </a:tcPr>
                </a:tc>
                <a:tc>
                  <a:txBody>
                    <a:bodyPr/>
                    <a:lstStyle/>
                    <a:p>
                      <a:pPr algn="ctr">
                        <a:lnSpc>
                          <a:spcPts val="1100"/>
                        </a:lnSpc>
                        <a:spcAft>
                          <a:spcPts val="0"/>
                        </a:spcAft>
                      </a:pPr>
                      <a:r>
                        <a:rPr lang="uk-UA" sz="2000" spc="0" baseline="0">
                          <a:solidFill>
                            <a:srgbClr val="002060"/>
                          </a:solidFill>
                          <a:effectLst/>
                        </a:rPr>
                        <a:t>20</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21</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22</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23</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ts val="1100"/>
                        </a:lnSpc>
                        <a:spcAft>
                          <a:spcPts val="0"/>
                        </a:spcAft>
                      </a:pPr>
                      <a:r>
                        <a:rPr lang="uk-UA" sz="2000" b="1" spc="0" baseline="0" dirty="0">
                          <a:solidFill>
                            <a:schemeClr val="tx1"/>
                          </a:solidFill>
                          <a:effectLst/>
                        </a:rPr>
                        <a:t>24</a:t>
                      </a:r>
                      <a:endParaRPr lang="uk-UA" sz="2400" b="1" spc="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2"/>
                    </a:solidFill>
                  </a:tcPr>
                </a:tc>
              </a:tr>
              <a:tr h="446837">
                <a:tc>
                  <a:txBody>
                    <a:bodyPr/>
                    <a:lstStyle/>
                    <a:p>
                      <a:pPr algn="ctr">
                        <a:lnSpc>
                          <a:spcPts val="1100"/>
                        </a:lnSpc>
                        <a:spcAft>
                          <a:spcPts val="0"/>
                        </a:spcAft>
                      </a:pPr>
                      <a:r>
                        <a:rPr lang="uk-UA" b="0" dirty="0">
                          <a:solidFill>
                            <a:schemeClr val="tx1"/>
                          </a:solidFill>
                        </a:rPr>
                        <a:t>23</a:t>
                      </a:r>
                    </a:p>
                  </a:txBody>
                  <a:tcPr marL="6350" marR="6350" marT="0" marB="0">
                    <a:solidFill>
                      <a:schemeClr val="tx2">
                        <a:lumMod val="20000"/>
                        <a:lumOff val="80000"/>
                      </a:schemeClr>
                    </a:solidFill>
                  </a:tcPr>
                </a:tc>
                <a:tc>
                  <a:txBody>
                    <a:bodyPr/>
                    <a:lstStyle/>
                    <a:p>
                      <a:pPr algn="ctr">
                        <a:lnSpc>
                          <a:spcPts val="1100"/>
                        </a:lnSpc>
                        <a:spcAft>
                          <a:spcPts val="0"/>
                        </a:spcAft>
                      </a:pPr>
                      <a:r>
                        <a:rPr lang="uk-UA" sz="2000" spc="0" baseline="0">
                          <a:solidFill>
                            <a:srgbClr val="002060"/>
                          </a:solidFill>
                          <a:effectLst/>
                        </a:rPr>
                        <a:t>24</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ts val="1100"/>
                        </a:lnSpc>
                        <a:spcAft>
                          <a:spcPts val="0"/>
                        </a:spcAft>
                      </a:pPr>
                      <a:r>
                        <a:rPr lang="uk-UA" sz="2000" spc="0" baseline="0">
                          <a:solidFill>
                            <a:srgbClr val="002060"/>
                          </a:solidFill>
                          <a:effectLst/>
                        </a:rPr>
                        <a:t>25</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ts val="1100"/>
                        </a:lnSpc>
                        <a:spcAft>
                          <a:spcPts val="0"/>
                        </a:spcAft>
                      </a:pPr>
                      <a:r>
                        <a:rPr lang="uk-UA" sz="2000" spc="0" baseline="0">
                          <a:solidFill>
                            <a:srgbClr val="002060"/>
                          </a:solidFill>
                          <a:effectLst/>
                        </a:rPr>
                        <a:t>26</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27</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ts val="1100"/>
                        </a:lnSpc>
                        <a:spcAft>
                          <a:spcPts val="0"/>
                        </a:spcAft>
                      </a:pPr>
                      <a:r>
                        <a:rPr lang="uk-UA" sz="2000" b="1" spc="0" baseline="0" dirty="0">
                          <a:solidFill>
                            <a:schemeClr val="tx1"/>
                          </a:solidFill>
                          <a:effectLst/>
                        </a:rPr>
                        <a:t>28</a:t>
                      </a:r>
                      <a:endParaRPr lang="uk-UA" sz="2400" b="1" spc="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2"/>
                    </a:solidFill>
                  </a:tcPr>
                </a:tc>
              </a:tr>
              <a:tr h="476627">
                <a:tc>
                  <a:txBody>
                    <a:bodyPr/>
                    <a:lstStyle/>
                    <a:p>
                      <a:pPr algn="ctr">
                        <a:lnSpc>
                          <a:spcPts val="1100"/>
                        </a:lnSpc>
                        <a:spcAft>
                          <a:spcPts val="0"/>
                        </a:spcAft>
                      </a:pPr>
                      <a:r>
                        <a:rPr lang="uk-UA" b="0" dirty="0">
                          <a:solidFill>
                            <a:schemeClr val="tx1"/>
                          </a:solidFill>
                        </a:rPr>
                        <a:t>27</a:t>
                      </a:r>
                    </a:p>
                  </a:txBody>
                  <a:tcPr marL="6350" marR="6350" marT="0" marB="0">
                    <a:solidFill>
                      <a:schemeClr val="tx2">
                        <a:lumMod val="20000"/>
                        <a:lumOff val="80000"/>
                      </a:schemeClr>
                    </a:solidFill>
                  </a:tcPr>
                </a:tc>
                <a:tc>
                  <a:txBody>
                    <a:bodyPr/>
                    <a:lstStyle/>
                    <a:p>
                      <a:pPr algn="ctr">
                        <a:lnSpc>
                          <a:spcPts val="1100"/>
                        </a:lnSpc>
                        <a:spcAft>
                          <a:spcPts val="0"/>
                        </a:spcAft>
                      </a:pPr>
                      <a:r>
                        <a:rPr lang="uk-UA" sz="2000" spc="0" baseline="0">
                          <a:solidFill>
                            <a:srgbClr val="002060"/>
                          </a:solidFill>
                          <a:effectLst/>
                        </a:rPr>
                        <a:t>28</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ts val="1100"/>
                        </a:lnSpc>
                        <a:spcAft>
                          <a:spcPts val="0"/>
                        </a:spcAft>
                      </a:pPr>
                      <a:r>
                        <a:rPr lang="uk-UA" sz="2000" spc="0" baseline="0">
                          <a:solidFill>
                            <a:srgbClr val="002060"/>
                          </a:solidFill>
                          <a:effectLst/>
                        </a:rPr>
                        <a:t>29</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ts val="1100"/>
                        </a:lnSpc>
                        <a:spcAft>
                          <a:spcPts val="0"/>
                        </a:spcAft>
                      </a:pPr>
                      <a:r>
                        <a:rPr lang="uk-UA" sz="2000" spc="0" baseline="0">
                          <a:solidFill>
                            <a:srgbClr val="002060"/>
                          </a:solidFill>
                          <a:effectLst/>
                        </a:rPr>
                        <a:t>30</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ts val="1100"/>
                        </a:lnSpc>
                        <a:spcAft>
                          <a:spcPts val="0"/>
                        </a:spcAft>
                      </a:pPr>
                      <a:r>
                        <a:rPr lang="uk-UA" sz="2000" spc="0" baseline="0">
                          <a:solidFill>
                            <a:srgbClr val="002060"/>
                          </a:solidFill>
                          <a:effectLst/>
                        </a:rPr>
                        <a:t>31</a:t>
                      </a:r>
                      <a:endParaRPr lang="uk-UA" sz="2400" spc="0" baseline="0">
                        <a:solidFill>
                          <a:srgbClr val="002060"/>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ts val="1100"/>
                        </a:lnSpc>
                        <a:spcAft>
                          <a:spcPts val="0"/>
                        </a:spcAft>
                      </a:pPr>
                      <a:r>
                        <a:rPr lang="uk-UA" sz="2000" b="1" spc="0" baseline="0" dirty="0">
                          <a:solidFill>
                            <a:schemeClr val="tx1"/>
                          </a:solidFill>
                          <a:effectLst/>
                        </a:rPr>
                        <a:t>0</a:t>
                      </a:r>
                      <a:endParaRPr lang="uk-UA" sz="2400" b="1" spc="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2"/>
                    </a:solidFill>
                  </a:tcPr>
                </a:tc>
              </a:tr>
            </a:tbl>
          </a:graphicData>
        </a:graphic>
      </p:graphicFrame>
      <p:sp>
        <p:nvSpPr>
          <p:cNvPr id="7" name="Rectangle 2"/>
          <p:cNvSpPr>
            <a:spLocks noChangeArrowheads="1"/>
          </p:cNvSpPr>
          <p:nvPr/>
        </p:nvSpPr>
        <p:spPr bwMode="auto">
          <a:xfrm>
            <a:off x="0" y="-1414971"/>
            <a:ext cx="11795760" cy="329320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28600" algn="l" defTabSz="914400" rtl="0" eaLnBrk="0" fontAlgn="base" latinLnBrk="0" hangingPunct="0">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lang="en-US" sz="1300" b="1" dirty="0">
              <a:ea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lang="en-US" sz="1300" b="1" dirty="0">
              <a:ea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lang="en-US" sz="1300" b="1" dirty="0">
              <a:ea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lang="en-US" sz="1300" b="1" dirty="0">
              <a:ea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lang="en-US" sz="1300" b="1" dirty="0">
              <a:ea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Перестановка з розширенням</a:t>
            </a:r>
            <a:endParaRPr kumimoji="0" lang="uk-UA" b="0" i="0" u="none" strike="noStrike" cap="none" normalizeH="0" baseline="0" dirty="0" smtClean="0">
              <a:ln>
                <a:noFill/>
              </a:ln>
              <a:solidFill>
                <a:schemeClr val="tx1"/>
              </a:solidFill>
              <a:effectLst/>
              <a:latin typeface="Arial" panose="020B0604020202020204" pitchFamily="34" charset="0"/>
            </a:endParaRPr>
          </a:p>
          <a:p>
            <a:pPr lvl="0"/>
            <a:r>
              <a:rPr kumimoji="0" lang="uk-UA" sz="2000" b="0" i="0" u="none" strike="noStrike" cap="none" normalizeH="0" baseline="0" dirty="0" smtClean="0">
                <a:ln>
                  <a:noFill/>
                </a:ln>
                <a:solidFill>
                  <a:schemeClr val="tx1"/>
                </a:solidFill>
                <a:effectLst/>
                <a:ea typeface="Arial" panose="020B0604020202020204" pitchFamily="34" charset="0"/>
              </a:rPr>
              <a:t>Читати таблицю треба таким чином. На вхід перестановки подаються 32 біти тексту (біти перенумеровано від 0 до 31 - центральна частина. До цих бітів додаються додаткові біти, як це показано в табл</a:t>
            </a:r>
            <a:r>
              <a:rPr lang="uk-UA" sz="2000" dirty="0" smtClean="0">
                <a:ea typeface="Arial" panose="020B0604020202020204" pitchFamily="34" charset="0"/>
              </a:rPr>
              <a:t>иці </a:t>
            </a:r>
            <a:r>
              <a:rPr kumimoji="0" lang="uk-UA" sz="2000" b="0" i="0" u="none" strike="noStrike" cap="none" normalizeH="0" baseline="0" dirty="0" smtClean="0">
                <a:ln>
                  <a:noFill/>
                </a:ln>
                <a:solidFill>
                  <a:schemeClr val="tx1"/>
                </a:solidFill>
                <a:effectLst/>
                <a:ea typeface="Arial" panose="020B0604020202020204" pitchFamily="34" charset="0"/>
              </a:rPr>
              <a:t>у клітинках, </a:t>
            </a:r>
            <a:r>
              <a:rPr lang="uk-UA" sz="2000" dirty="0">
                <a:ea typeface="Arial" panose="020B0604020202020204" pitchFamily="34" charset="0"/>
              </a:rPr>
              <a:t>виділених </a:t>
            </a:r>
            <a:r>
              <a:rPr kumimoji="0" lang="uk-UA" sz="2000" b="0" i="0" u="none" strike="noStrike" cap="none" normalizeH="0" baseline="0" dirty="0" smtClean="0">
                <a:ln>
                  <a:noFill/>
                </a:ln>
                <a:solidFill>
                  <a:schemeClr val="tx1"/>
                </a:solidFill>
                <a:effectLst/>
                <a:ea typeface="Arial" panose="020B0604020202020204" pitchFamily="34" charset="0"/>
              </a:rPr>
              <a:t>границями. Отримуємо масив довжиною в 48 бітів.</a:t>
            </a:r>
            <a:endParaRPr kumimoji="0" lang="uk-UA" sz="20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21838525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29957"/>
          </a:xfrm>
        </p:spPr>
        <p:txBody>
          <a:bodyPr>
            <a:normAutofit/>
          </a:bodyPr>
          <a:lstStyle/>
          <a:p>
            <a:r>
              <a:rPr lang="uk-UA" sz="3200" dirty="0" smtClean="0">
                <a:solidFill>
                  <a:schemeClr val="accent5">
                    <a:lumMod val="75000"/>
                  </a:schemeClr>
                </a:solidFill>
              </a:rPr>
              <a:t>Інформація</a:t>
            </a:r>
            <a:endParaRPr lang="uk-UA" dirty="0">
              <a:solidFill>
                <a:schemeClr val="accent5">
                  <a:lumMod val="75000"/>
                </a:schemeClr>
              </a:solidFill>
            </a:endParaRPr>
          </a:p>
        </p:txBody>
      </p:sp>
      <p:sp>
        <p:nvSpPr>
          <p:cNvPr id="3" name="Місце для вмісту 2"/>
          <p:cNvSpPr>
            <a:spLocks noGrp="1"/>
          </p:cNvSpPr>
          <p:nvPr>
            <p:ph idx="1"/>
          </p:nvPr>
        </p:nvSpPr>
        <p:spPr>
          <a:xfrm>
            <a:off x="838200" y="847164"/>
            <a:ext cx="10515600" cy="5634317"/>
          </a:xfrm>
        </p:spPr>
        <p:txBody>
          <a:bodyPr/>
          <a:lstStyle/>
          <a:p>
            <a:pPr marL="0" indent="0">
              <a:buNone/>
            </a:pPr>
            <a:r>
              <a:rPr lang="uk-UA" dirty="0" smtClean="0"/>
              <a:t>Поняття інформації є абстрактне, </a:t>
            </a:r>
            <a:r>
              <a:rPr lang="uk-UA" dirty="0" err="1" smtClean="0"/>
              <a:t>томуіснує</a:t>
            </a:r>
            <a:r>
              <a:rPr lang="uk-UA" dirty="0" smtClean="0"/>
              <a:t> значна кількість визначень </a:t>
            </a:r>
            <a:r>
              <a:rPr lang="ru-RU" dirty="0" err="1" smtClean="0"/>
              <a:t>залежно</a:t>
            </a:r>
            <a:r>
              <a:rPr lang="ru-RU" dirty="0" smtClean="0"/>
              <a:t> </a:t>
            </a:r>
            <a:r>
              <a:rPr lang="ru-RU" dirty="0" err="1" smtClean="0"/>
              <a:t>від</a:t>
            </a:r>
            <a:r>
              <a:rPr lang="ru-RU" dirty="0" smtClean="0"/>
              <a:t> контексту</a:t>
            </a:r>
            <a:r>
              <a:rPr lang="uk-UA" dirty="0" smtClean="0"/>
              <a:t>. В </a:t>
            </a:r>
            <a:r>
              <a:rPr lang="en-US" dirty="0" smtClean="0"/>
              <a:t>[1]</a:t>
            </a:r>
            <a:r>
              <a:rPr lang="uk-UA" dirty="0" smtClean="0"/>
              <a:t>, визначено:</a:t>
            </a:r>
          </a:p>
          <a:p>
            <a:pPr marL="0" indent="0" algn="ctr">
              <a:spcAft>
                <a:spcPts val="1200"/>
              </a:spcAft>
              <a:buNone/>
            </a:pPr>
            <a:r>
              <a:rPr lang="uk-UA" b="1" i="1" dirty="0" smtClean="0"/>
              <a:t>Інформація</a:t>
            </a:r>
            <a:r>
              <a:rPr lang="uk-UA" i="1" dirty="0" smtClean="0"/>
              <a:t> </a:t>
            </a:r>
            <a:r>
              <a:rPr lang="uk-UA" dirty="0"/>
              <a:t>– це документовані або публічно оголошені відомості про події та явища, що відбуваються у суспільстві, державі та навколишньому природному </a:t>
            </a:r>
            <a:r>
              <a:rPr lang="uk-UA" dirty="0" smtClean="0"/>
              <a:t>середовищі.</a:t>
            </a:r>
          </a:p>
          <a:p>
            <a:pPr marL="0" indent="0">
              <a:buNone/>
            </a:pPr>
            <a:r>
              <a:rPr lang="uk-UA" dirty="0" smtClean="0"/>
              <a:t>Дане визначення не часто використовуються в теорії захисту інформації, одним з основних є визначення К. </a:t>
            </a:r>
            <a:r>
              <a:rPr lang="uk-UA" dirty="0" err="1" smtClean="0"/>
              <a:t>Шеннона</a:t>
            </a:r>
            <a:r>
              <a:rPr lang="uk-UA" dirty="0" smtClean="0"/>
              <a:t>:</a:t>
            </a:r>
          </a:p>
          <a:p>
            <a:pPr marL="0" indent="0" algn="ctr">
              <a:spcBef>
                <a:spcPts val="1800"/>
              </a:spcBef>
              <a:buNone/>
            </a:pPr>
            <a:r>
              <a:rPr lang="uk-UA" b="1" i="1" dirty="0"/>
              <a:t>інформація</a:t>
            </a:r>
            <a:r>
              <a:rPr lang="uk-UA" i="1" dirty="0"/>
              <a:t> </a:t>
            </a:r>
            <a:r>
              <a:rPr lang="uk-UA" dirty="0"/>
              <a:t>– це відомості, за допомогою яких усувається невизначеність, що існувала у споживача до їх </a:t>
            </a:r>
            <a:r>
              <a:rPr lang="uk-UA" dirty="0" smtClean="0"/>
              <a:t>отримання (</a:t>
            </a:r>
            <a:r>
              <a:rPr lang="ru-RU" dirty="0" smtClean="0"/>
              <a:t> в </a:t>
            </a:r>
            <a:r>
              <a:rPr lang="ru-RU" dirty="0" err="1" smtClean="0"/>
              <a:t>процесі</a:t>
            </a:r>
            <a:r>
              <a:rPr lang="ru-RU" dirty="0" smtClean="0"/>
              <a:t> </a:t>
            </a:r>
            <a:r>
              <a:rPr lang="ru-RU" dirty="0" err="1" smtClean="0"/>
              <a:t>якого</a:t>
            </a:r>
            <a:r>
              <a:rPr lang="ru-RU" dirty="0" smtClean="0"/>
              <a:t> </a:t>
            </a:r>
            <a:r>
              <a:rPr lang="ru-RU" dirty="0" err="1" smtClean="0"/>
              <a:t>усувається</a:t>
            </a:r>
            <a:r>
              <a:rPr lang="ru-RU" dirty="0" smtClean="0"/>
              <a:t> </a:t>
            </a:r>
            <a:r>
              <a:rPr lang="ru-RU" dirty="0" err="1" smtClean="0"/>
              <a:t>невизначеність</a:t>
            </a:r>
            <a:r>
              <a:rPr lang="ru-RU" dirty="0" smtClean="0"/>
              <a:t> (</a:t>
            </a:r>
            <a:r>
              <a:rPr lang="ru-RU" dirty="0" err="1" smtClean="0"/>
              <a:t>інформаційна</a:t>
            </a:r>
            <a:r>
              <a:rPr lang="ru-RU" dirty="0" smtClean="0"/>
              <a:t> </a:t>
            </a:r>
            <a:r>
              <a:rPr lang="ru-RU" dirty="0" err="1" smtClean="0"/>
              <a:t>ентропія</a:t>
            </a:r>
            <a:r>
              <a:rPr lang="ru-RU" dirty="0" smtClean="0"/>
              <a:t>))</a:t>
            </a:r>
            <a:r>
              <a:rPr lang="uk-UA" dirty="0" smtClean="0"/>
              <a:t>.</a:t>
            </a:r>
            <a:endParaRPr lang="uk-UA" dirty="0"/>
          </a:p>
        </p:txBody>
      </p:sp>
    </p:spTree>
    <p:extLst>
      <p:ext uri="{BB962C8B-B14F-4D97-AF65-F5344CB8AC3E}">
        <p14:creationId xmlns:p14="http://schemas.microsoft.com/office/powerpoint/2010/main" val="10143035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838200" y="381000"/>
            <a:ext cx="11033760" cy="6248400"/>
          </a:xfrm>
        </p:spPr>
        <p:txBody>
          <a:bodyPr/>
          <a:lstStyle/>
          <a:p>
            <a:pPr marL="0" indent="0">
              <a:buNone/>
            </a:pPr>
            <a:r>
              <a:rPr lang="uk-UA" dirty="0"/>
              <a:t>До отриманого в такий спосіб масиву бітів додається за правилами </a:t>
            </a:r>
            <a:r>
              <a:rPr lang="uk-UA" b="1" dirty="0"/>
              <a:t>XOR</a:t>
            </a:r>
            <a:r>
              <a:rPr lang="uk-UA" dirty="0"/>
              <a:t> 48-бітний </a:t>
            </a:r>
            <a:r>
              <a:rPr lang="uk-UA" dirty="0" err="1"/>
              <a:t>раундовий</a:t>
            </a:r>
            <a:r>
              <a:rPr lang="uk-UA" dirty="0"/>
              <a:t> ключ </a:t>
            </a:r>
            <a:r>
              <a:rPr lang="uk-UA" b="1" i="1" dirty="0" err="1"/>
              <a:t>K</a:t>
            </a:r>
            <a:r>
              <a:rPr lang="uk-UA" b="1" baseline="-25000" dirty="0" err="1"/>
              <a:t>і</a:t>
            </a:r>
            <a:r>
              <a:rPr lang="uk-UA" dirty="0"/>
              <a:t>. Результат подається на вхід блоку заміни, який складається з восьми S-боксів, тобто таблиць 4х16, в яких певним чином розміщено десяткові числа від нуля до п’ятнадцяти (у двійковому представленні). Розміщення чисел було оптимізовано Агентством Національної Безпеки США при розробці стандарту для більшої стійкості алгоритму до диференціального і лінійного крипто-аналізу.</a:t>
            </a:r>
          </a:p>
          <a:p>
            <a:pPr marL="0" indent="0">
              <a:buNone/>
            </a:pPr>
            <a:r>
              <a:rPr lang="uk-UA" dirty="0"/>
              <a:t>Підстановка виконується у такий спосіб. </a:t>
            </a:r>
            <a:r>
              <a:rPr lang="uk-UA" b="1" dirty="0"/>
              <a:t>Масив у 48 бітів </a:t>
            </a:r>
            <a:r>
              <a:rPr lang="uk-UA" dirty="0"/>
              <a:t>розбивається на </a:t>
            </a:r>
            <a:r>
              <a:rPr lang="uk-UA" b="1" dirty="0"/>
              <a:t>вісім частин по шість бітів кожна</a:t>
            </a:r>
            <a:r>
              <a:rPr lang="uk-UA" dirty="0"/>
              <a:t>. Кожну частину подають на "свій" S-бокс, номер якого визначається її номером. Перший і останній біт 6-бітової частини визначає номер рядка S-</a:t>
            </a:r>
            <a:r>
              <a:rPr lang="uk-UA" dirty="0" err="1"/>
              <a:t>бокса</a:t>
            </a:r>
            <a:r>
              <a:rPr lang="uk-UA" dirty="0"/>
              <a:t> у двійковому представленні, а чотири середні біти - номер стовпчика. На перетині рядка та стовпчика читаємо 4-бітове число. Воно і буде результатом заміни</a:t>
            </a:r>
          </a:p>
        </p:txBody>
      </p:sp>
    </p:spTree>
    <p:extLst>
      <p:ext uri="{BB962C8B-B14F-4D97-AF65-F5344CB8AC3E}">
        <p14:creationId xmlns:p14="http://schemas.microsoft.com/office/powerpoint/2010/main" val="3492477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858557"/>
          </a:xfrm>
        </p:spPr>
        <p:txBody>
          <a:bodyPr/>
          <a:lstStyle/>
          <a:p>
            <a:pPr algn="ctr"/>
            <a:r>
              <a:rPr lang="en-US" b="1" dirty="0" smtClean="0"/>
              <a:t>S-Box</a:t>
            </a:r>
            <a:endParaRPr lang="uk-UA" b="1" dirty="0"/>
          </a:p>
        </p:txBody>
      </p:sp>
      <p:graphicFrame>
        <p:nvGraphicFramePr>
          <p:cNvPr id="4" name="Місце для вмісту 3"/>
          <p:cNvGraphicFramePr>
            <a:graphicFrameLocks noGrp="1"/>
          </p:cNvGraphicFramePr>
          <p:nvPr>
            <p:ph idx="1"/>
            <p:extLst>
              <p:ext uri="{D42A27DB-BD31-4B8C-83A1-F6EECF244321}">
                <p14:modId xmlns:p14="http://schemas.microsoft.com/office/powerpoint/2010/main" val="3391306060"/>
              </p:ext>
            </p:extLst>
          </p:nvPr>
        </p:nvGraphicFramePr>
        <p:xfrm>
          <a:off x="1414668" y="3614878"/>
          <a:ext cx="8468915" cy="2624556"/>
        </p:xfrm>
        <a:graphic>
          <a:graphicData uri="http://schemas.openxmlformats.org/drawingml/2006/table">
            <a:tbl>
              <a:tblPr firstRow="1" firstCol="1" bandRow="1">
                <a:tableStyleId>{5C22544A-7EE6-4342-B048-85BDC9FD1C3A}</a:tableStyleId>
              </a:tblPr>
              <a:tblGrid>
                <a:gridCol w="509257"/>
                <a:gridCol w="496109"/>
                <a:gridCol w="496109"/>
                <a:gridCol w="496109"/>
                <a:gridCol w="500492"/>
                <a:gridCol w="496109"/>
                <a:gridCol w="496109"/>
                <a:gridCol w="496109"/>
                <a:gridCol w="496109"/>
                <a:gridCol w="496109"/>
                <a:gridCol w="496109"/>
                <a:gridCol w="496109"/>
                <a:gridCol w="496109"/>
                <a:gridCol w="496109"/>
                <a:gridCol w="496109"/>
                <a:gridCol w="500492"/>
                <a:gridCol w="509257"/>
              </a:tblGrid>
              <a:tr h="529261">
                <a:tc>
                  <a:txBody>
                    <a:bodyPr/>
                    <a:lstStyle/>
                    <a:p>
                      <a:pPr algn="ctr">
                        <a:spcAft>
                          <a:spcPts val="0"/>
                        </a:spcAft>
                      </a:pPr>
                      <a:r>
                        <a:rPr lang="uk-UA" b="0" dirty="0">
                          <a:solidFill>
                            <a:schemeClr val="tx1"/>
                          </a:solidFill>
                        </a:rPr>
                        <a:t> </a:t>
                      </a:r>
                    </a:p>
                  </a:txBody>
                  <a:tcPr marL="6350" marR="6350" marT="0" marB="0">
                    <a:solidFill>
                      <a:schemeClr val="bg1"/>
                    </a:solidFill>
                  </a:tcPr>
                </a:tc>
                <a:tc>
                  <a:txBody>
                    <a:bodyPr/>
                    <a:lstStyle/>
                    <a:p>
                      <a:pPr algn="ctr">
                        <a:lnSpc>
                          <a:spcPts val="1150"/>
                        </a:lnSpc>
                        <a:spcAft>
                          <a:spcPts val="0"/>
                        </a:spcAft>
                      </a:pPr>
                      <a:r>
                        <a:rPr lang="uk-UA" b="0" dirty="0">
                          <a:solidFill>
                            <a:schemeClr val="tx1"/>
                          </a:solidFill>
                        </a:rPr>
                        <a:t>0</a:t>
                      </a:r>
                    </a:p>
                  </a:txBody>
                  <a:tcPr marL="6350" marR="6350" marT="0" marB="0" anchor="b">
                    <a:solidFill>
                      <a:schemeClr val="bg1"/>
                    </a:solidFill>
                  </a:tcPr>
                </a:tc>
                <a:tc>
                  <a:txBody>
                    <a:bodyPr/>
                    <a:lstStyle/>
                    <a:p>
                      <a:pPr algn="ctr">
                        <a:lnSpc>
                          <a:spcPts val="1150"/>
                        </a:lnSpc>
                        <a:spcAft>
                          <a:spcPts val="0"/>
                        </a:spcAft>
                      </a:pPr>
                      <a:r>
                        <a:rPr lang="uk-UA" b="0" dirty="0">
                          <a:solidFill>
                            <a:schemeClr val="tx1"/>
                          </a:solidFill>
                        </a:rPr>
                        <a:t>1</a:t>
                      </a:r>
                    </a:p>
                  </a:txBody>
                  <a:tcPr marL="6350" marR="6350" marT="0" marB="0" anchor="b">
                    <a:solidFill>
                      <a:schemeClr val="bg1"/>
                    </a:solidFill>
                  </a:tcPr>
                </a:tc>
                <a:tc>
                  <a:txBody>
                    <a:bodyPr/>
                    <a:lstStyle/>
                    <a:p>
                      <a:pPr algn="ctr">
                        <a:lnSpc>
                          <a:spcPts val="1100"/>
                        </a:lnSpc>
                        <a:spcAft>
                          <a:spcPts val="0"/>
                        </a:spcAft>
                      </a:pPr>
                      <a:r>
                        <a:rPr lang="uk-UA" b="0" dirty="0">
                          <a:solidFill>
                            <a:schemeClr val="tx1"/>
                          </a:solidFill>
                        </a:rPr>
                        <a:t>2</a:t>
                      </a:r>
                    </a:p>
                  </a:txBody>
                  <a:tcPr marL="6350" marR="6350" marT="0" marB="0" anchor="b">
                    <a:solidFill>
                      <a:schemeClr val="bg1"/>
                    </a:solidFill>
                  </a:tcPr>
                </a:tc>
                <a:tc>
                  <a:txBody>
                    <a:bodyPr/>
                    <a:lstStyle/>
                    <a:p>
                      <a:pPr algn="ctr">
                        <a:lnSpc>
                          <a:spcPts val="1150"/>
                        </a:lnSpc>
                        <a:spcAft>
                          <a:spcPts val="0"/>
                        </a:spcAft>
                      </a:pPr>
                      <a:r>
                        <a:rPr lang="uk-UA" b="0" dirty="0">
                          <a:solidFill>
                            <a:schemeClr val="tx1"/>
                          </a:solidFill>
                        </a:rPr>
                        <a:t>3</a:t>
                      </a:r>
                    </a:p>
                  </a:txBody>
                  <a:tcPr marL="6350" marR="6350" marT="0" marB="0" anchor="ctr">
                    <a:solidFill>
                      <a:schemeClr val="bg1"/>
                    </a:solidFill>
                  </a:tcPr>
                </a:tc>
                <a:tc>
                  <a:txBody>
                    <a:bodyPr/>
                    <a:lstStyle/>
                    <a:p>
                      <a:pPr algn="ctr">
                        <a:lnSpc>
                          <a:spcPts val="1150"/>
                        </a:lnSpc>
                        <a:spcAft>
                          <a:spcPts val="0"/>
                        </a:spcAft>
                      </a:pPr>
                      <a:r>
                        <a:rPr lang="uk-UA" b="0" dirty="0">
                          <a:solidFill>
                            <a:schemeClr val="tx1"/>
                          </a:solidFill>
                        </a:rPr>
                        <a:t>4</a:t>
                      </a:r>
                    </a:p>
                  </a:txBody>
                  <a:tcPr marL="6350" marR="6350" marT="0" marB="0" anchor="ctr">
                    <a:solidFill>
                      <a:schemeClr val="bg1"/>
                    </a:solidFill>
                  </a:tcPr>
                </a:tc>
                <a:tc>
                  <a:txBody>
                    <a:bodyPr/>
                    <a:lstStyle/>
                    <a:p>
                      <a:pPr algn="ctr">
                        <a:lnSpc>
                          <a:spcPts val="1150"/>
                        </a:lnSpc>
                        <a:spcAft>
                          <a:spcPts val="0"/>
                        </a:spcAft>
                      </a:pPr>
                      <a:r>
                        <a:rPr lang="uk-UA" b="0" dirty="0">
                          <a:solidFill>
                            <a:schemeClr val="tx1"/>
                          </a:solidFill>
                        </a:rPr>
                        <a:t>5</a:t>
                      </a:r>
                    </a:p>
                  </a:txBody>
                  <a:tcPr marL="6350" marR="6350" marT="0" marB="0" anchor="ctr">
                    <a:solidFill>
                      <a:schemeClr val="bg1"/>
                    </a:solidFill>
                  </a:tcPr>
                </a:tc>
                <a:tc>
                  <a:txBody>
                    <a:bodyPr/>
                    <a:lstStyle/>
                    <a:p>
                      <a:pPr algn="ctr">
                        <a:lnSpc>
                          <a:spcPts val="1150"/>
                        </a:lnSpc>
                        <a:spcAft>
                          <a:spcPts val="0"/>
                        </a:spcAft>
                      </a:pPr>
                      <a:r>
                        <a:rPr lang="uk-UA" b="0">
                          <a:solidFill>
                            <a:schemeClr val="tx1"/>
                          </a:solidFill>
                        </a:rPr>
                        <a:t>6</a:t>
                      </a:r>
                    </a:p>
                  </a:txBody>
                  <a:tcPr marL="6350" marR="6350" marT="0" marB="0" anchor="b">
                    <a:solidFill>
                      <a:schemeClr val="bg1"/>
                    </a:solidFill>
                  </a:tcPr>
                </a:tc>
                <a:tc>
                  <a:txBody>
                    <a:bodyPr/>
                    <a:lstStyle/>
                    <a:p>
                      <a:pPr algn="ctr">
                        <a:lnSpc>
                          <a:spcPts val="1150"/>
                        </a:lnSpc>
                        <a:spcAft>
                          <a:spcPts val="0"/>
                        </a:spcAft>
                      </a:pPr>
                      <a:r>
                        <a:rPr lang="uk-UA" b="0">
                          <a:solidFill>
                            <a:schemeClr val="tx1"/>
                          </a:solidFill>
                        </a:rPr>
                        <a:t>7</a:t>
                      </a:r>
                    </a:p>
                  </a:txBody>
                  <a:tcPr marL="6350" marR="6350" marT="0" marB="0" anchor="ctr">
                    <a:solidFill>
                      <a:schemeClr val="bg1"/>
                    </a:solidFill>
                  </a:tcPr>
                </a:tc>
                <a:tc>
                  <a:txBody>
                    <a:bodyPr/>
                    <a:lstStyle/>
                    <a:p>
                      <a:pPr algn="ctr">
                        <a:lnSpc>
                          <a:spcPts val="1150"/>
                        </a:lnSpc>
                        <a:spcAft>
                          <a:spcPts val="0"/>
                        </a:spcAft>
                      </a:pPr>
                      <a:r>
                        <a:rPr lang="uk-UA" b="0">
                          <a:solidFill>
                            <a:schemeClr val="tx1"/>
                          </a:solidFill>
                        </a:rPr>
                        <a:t>8</a:t>
                      </a:r>
                    </a:p>
                  </a:txBody>
                  <a:tcPr marL="6350" marR="6350" marT="0" marB="0" anchor="b">
                    <a:solidFill>
                      <a:schemeClr val="bg1"/>
                    </a:solidFill>
                  </a:tcPr>
                </a:tc>
                <a:tc>
                  <a:txBody>
                    <a:bodyPr/>
                    <a:lstStyle/>
                    <a:p>
                      <a:pPr algn="ctr">
                        <a:lnSpc>
                          <a:spcPts val="1150"/>
                        </a:lnSpc>
                        <a:spcAft>
                          <a:spcPts val="0"/>
                        </a:spcAft>
                      </a:pPr>
                      <a:r>
                        <a:rPr lang="uk-UA" b="0">
                          <a:solidFill>
                            <a:schemeClr val="tx1"/>
                          </a:solidFill>
                        </a:rPr>
                        <a:t>9</a:t>
                      </a:r>
                    </a:p>
                  </a:txBody>
                  <a:tcPr marL="6350" marR="6350" marT="0" marB="0" anchor="ctr">
                    <a:solidFill>
                      <a:schemeClr val="bg1"/>
                    </a:solidFill>
                  </a:tcPr>
                </a:tc>
                <a:tc>
                  <a:txBody>
                    <a:bodyPr/>
                    <a:lstStyle/>
                    <a:p>
                      <a:pPr algn="ctr">
                        <a:lnSpc>
                          <a:spcPts val="1150"/>
                        </a:lnSpc>
                        <a:spcAft>
                          <a:spcPts val="0"/>
                        </a:spcAft>
                      </a:pPr>
                      <a:r>
                        <a:rPr lang="uk-UA" b="0">
                          <a:solidFill>
                            <a:schemeClr val="tx1"/>
                          </a:solidFill>
                        </a:rPr>
                        <a:t>10</a:t>
                      </a:r>
                    </a:p>
                  </a:txBody>
                  <a:tcPr marL="6350" marR="6350" marT="0" marB="0" anchor="b">
                    <a:solidFill>
                      <a:schemeClr val="bg1"/>
                    </a:solidFill>
                  </a:tcPr>
                </a:tc>
                <a:tc>
                  <a:txBody>
                    <a:bodyPr/>
                    <a:lstStyle/>
                    <a:p>
                      <a:pPr algn="ctr">
                        <a:lnSpc>
                          <a:spcPts val="1150"/>
                        </a:lnSpc>
                        <a:spcAft>
                          <a:spcPts val="0"/>
                        </a:spcAft>
                      </a:pPr>
                      <a:r>
                        <a:rPr lang="uk-UA" b="0" dirty="0">
                          <a:solidFill>
                            <a:schemeClr val="tx1"/>
                          </a:solidFill>
                        </a:rPr>
                        <a:t>11</a:t>
                      </a:r>
                    </a:p>
                  </a:txBody>
                  <a:tcPr marL="6350" marR="6350" marT="0" marB="0" anchor="b">
                    <a:solidFill>
                      <a:schemeClr val="bg2"/>
                    </a:solidFill>
                  </a:tcPr>
                </a:tc>
                <a:tc>
                  <a:txBody>
                    <a:bodyPr/>
                    <a:lstStyle/>
                    <a:p>
                      <a:pPr algn="ctr">
                        <a:lnSpc>
                          <a:spcPts val="1150"/>
                        </a:lnSpc>
                        <a:spcAft>
                          <a:spcPts val="0"/>
                        </a:spcAft>
                      </a:pPr>
                      <a:r>
                        <a:rPr lang="uk-UA" b="0">
                          <a:solidFill>
                            <a:schemeClr val="tx1"/>
                          </a:solidFill>
                        </a:rPr>
                        <a:t>12</a:t>
                      </a:r>
                    </a:p>
                  </a:txBody>
                  <a:tcPr marL="6350" marR="6350" marT="0" marB="0" anchor="b">
                    <a:solidFill>
                      <a:schemeClr val="bg1"/>
                    </a:solidFill>
                  </a:tcPr>
                </a:tc>
                <a:tc>
                  <a:txBody>
                    <a:bodyPr/>
                    <a:lstStyle/>
                    <a:p>
                      <a:pPr algn="ctr">
                        <a:lnSpc>
                          <a:spcPts val="1150"/>
                        </a:lnSpc>
                        <a:spcAft>
                          <a:spcPts val="0"/>
                        </a:spcAft>
                      </a:pPr>
                      <a:r>
                        <a:rPr lang="uk-UA" b="0">
                          <a:solidFill>
                            <a:schemeClr val="tx1"/>
                          </a:solidFill>
                        </a:rPr>
                        <a:t>13</a:t>
                      </a:r>
                    </a:p>
                  </a:txBody>
                  <a:tcPr marL="6350" marR="6350" marT="0" marB="0" anchor="ctr">
                    <a:solidFill>
                      <a:schemeClr val="bg1"/>
                    </a:solidFill>
                  </a:tcPr>
                </a:tc>
                <a:tc>
                  <a:txBody>
                    <a:bodyPr/>
                    <a:lstStyle/>
                    <a:p>
                      <a:pPr algn="ctr">
                        <a:lnSpc>
                          <a:spcPts val="1150"/>
                        </a:lnSpc>
                        <a:spcAft>
                          <a:spcPts val="0"/>
                        </a:spcAft>
                      </a:pPr>
                      <a:r>
                        <a:rPr lang="uk-UA" b="0">
                          <a:solidFill>
                            <a:schemeClr val="tx1"/>
                          </a:solidFill>
                        </a:rPr>
                        <a:t>14</a:t>
                      </a:r>
                    </a:p>
                  </a:txBody>
                  <a:tcPr marL="6350" marR="6350" marT="0" marB="0" anchor="ctr">
                    <a:solidFill>
                      <a:schemeClr val="bg1"/>
                    </a:solidFill>
                  </a:tcPr>
                </a:tc>
                <a:tc>
                  <a:txBody>
                    <a:bodyPr/>
                    <a:lstStyle/>
                    <a:p>
                      <a:pPr algn="ctr">
                        <a:lnSpc>
                          <a:spcPts val="1150"/>
                        </a:lnSpc>
                        <a:spcAft>
                          <a:spcPts val="0"/>
                        </a:spcAft>
                      </a:pPr>
                      <a:r>
                        <a:rPr lang="uk-UA" b="0">
                          <a:solidFill>
                            <a:schemeClr val="tx1"/>
                          </a:solidFill>
                        </a:rPr>
                        <a:t>15</a:t>
                      </a:r>
                    </a:p>
                  </a:txBody>
                  <a:tcPr marL="6350" marR="6350" marT="0" marB="0" anchor="ctr">
                    <a:solidFill>
                      <a:schemeClr val="bg1"/>
                    </a:solidFill>
                  </a:tcPr>
                </a:tc>
              </a:tr>
              <a:tr h="522011">
                <a:tc>
                  <a:txBody>
                    <a:bodyPr/>
                    <a:lstStyle/>
                    <a:p>
                      <a:pPr algn="ctr">
                        <a:lnSpc>
                          <a:spcPts val="1150"/>
                        </a:lnSpc>
                        <a:spcAft>
                          <a:spcPts val="0"/>
                        </a:spcAft>
                      </a:pPr>
                      <a:r>
                        <a:rPr lang="uk-UA" b="0">
                          <a:solidFill>
                            <a:schemeClr val="tx1"/>
                          </a:solidFill>
                        </a:rPr>
                        <a:t>0</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14</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4</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13</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2</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15</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11</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8</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3</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10</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6</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12</a:t>
                      </a:r>
                    </a:p>
                  </a:txBody>
                  <a:tcPr marL="6350" marR="6350" marT="0" marB="0" anchor="ctr">
                    <a:solidFill>
                      <a:schemeClr val="bg2"/>
                    </a:solidFill>
                  </a:tcPr>
                </a:tc>
                <a:tc>
                  <a:txBody>
                    <a:bodyPr/>
                    <a:lstStyle/>
                    <a:p>
                      <a:pPr algn="ctr">
                        <a:lnSpc>
                          <a:spcPts val="1100"/>
                        </a:lnSpc>
                        <a:spcAft>
                          <a:spcPts val="0"/>
                        </a:spcAft>
                      </a:pPr>
                      <a:r>
                        <a:rPr lang="uk-UA" b="0">
                          <a:solidFill>
                            <a:schemeClr val="tx1"/>
                          </a:solidFill>
                        </a:rPr>
                        <a:t>5</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9</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0</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7</a:t>
                      </a:r>
                    </a:p>
                  </a:txBody>
                  <a:tcPr marL="6350" marR="6350" marT="0" marB="0" anchor="ctr">
                    <a:solidFill>
                      <a:schemeClr val="bg1"/>
                    </a:solidFill>
                  </a:tcPr>
                </a:tc>
              </a:tr>
              <a:tr h="514761">
                <a:tc>
                  <a:txBody>
                    <a:bodyPr/>
                    <a:lstStyle/>
                    <a:p>
                      <a:pPr algn="ctr">
                        <a:lnSpc>
                          <a:spcPts val="1150"/>
                        </a:lnSpc>
                        <a:spcAft>
                          <a:spcPts val="0"/>
                        </a:spcAft>
                      </a:pPr>
                      <a:r>
                        <a:rPr lang="uk-UA" b="0">
                          <a:solidFill>
                            <a:schemeClr val="tx1"/>
                          </a:solidFill>
                        </a:rPr>
                        <a:t>1</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0</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15</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7</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4</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14</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2</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13</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10</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6</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12</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11</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9</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5</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3</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8</a:t>
                      </a:r>
                    </a:p>
                  </a:txBody>
                  <a:tcPr marL="6350" marR="6350" marT="0" marB="0" anchor="ctr">
                    <a:solidFill>
                      <a:schemeClr val="bg1"/>
                    </a:solidFill>
                  </a:tcPr>
                </a:tc>
              </a:tr>
              <a:tr h="522011">
                <a:tc>
                  <a:txBody>
                    <a:bodyPr/>
                    <a:lstStyle/>
                    <a:p>
                      <a:pPr algn="ctr">
                        <a:lnSpc>
                          <a:spcPts val="1150"/>
                        </a:lnSpc>
                        <a:spcAft>
                          <a:spcPts val="0"/>
                        </a:spcAft>
                      </a:pPr>
                      <a:r>
                        <a:rPr lang="uk-UA" b="0" dirty="0">
                          <a:solidFill>
                            <a:schemeClr val="tx1"/>
                          </a:solidFill>
                        </a:rPr>
                        <a:t>2</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4</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1</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14</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8</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13</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6</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2</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11</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15</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12</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9</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7</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3</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10</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5</a:t>
                      </a:r>
                    </a:p>
                  </a:txBody>
                  <a:tcPr marL="6350" marR="6350" marT="0" marB="0" anchor="ctr">
                    <a:solidFill>
                      <a:schemeClr val="bg2"/>
                    </a:solidFill>
                  </a:tcPr>
                </a:tc>
                <a:tc>
                  <a:txBody>
                    <a:bodyPr/>
                    <a:lstStyle/>
                    <a:p>
                      <a:pPr algn="ctr">
                        <a:lnSpc>
                          <a:spcPts val="1100"/>
                        </a:lnSpc>
                        <a:spcAft>
                          <a:spcPts val="0"/>
                        </a:spcAft>
                      </a:pPr>
                      <a:r>
                        <a:rPr lang="uk-UA" b="0" dirty="0">
                          <a:solidFill>
                            <a:schemeClr val="tx1"/>
                          </a:solidFill>
                        </a:rPr>
                        <a:t>0</a:t>
                      </a:r>
                    </a:p>
                  </a:txBody>
                  <a:tcPr marL="6350" marR="6350" marT="0" marB="0" anchor="ctr">
                    <a:solidFill>
                      <a:schemeClr val="bg2"/>
                    </a:solidFill>
                  </a:tcPr>
                </a:tc>
              </a:tr>
              <a:tr h="536512">
                <a:tc>
                  <a:txBody>
                    <a:bodyPr/>
                    <a:lstStyle/>
                    <a:p>
                      <a:pPr algn="ctr">
                        <a:lnSpc>
                          <a:spcPts val="1150"/>
                        </a:lnSpc>
                        <a:spcAft>
                          <a:spcPts val="0"/>
                        </a:spcAft>
                      </a:pPr>
                      <a:r>
                        <a:rPr lang="uk-UA" b="0">
                          <a:solidFill>
                            <a:schemeClr val="tx1"/>
                          </a:solidFill>
                        </a:rPr>
                        <a:t>3</a:t>
                      </a:r>
                    </a:p>
                  </a:txBody>
                  <a:tcPr marL="6350" marR="6350" marT="0" marB="0">
                    <a:solidFill>
                      <a:schemeClr val="bg1"/>
                    </a:solidFill>
                  </a:tcPr>
                </a:tc>
                <a:tc>
                  <a:txBody>
                    <a:bodyPr/>
                    <a:lstStyle/>
                    <a:p>
                      <a:pPr algn="ctr">
                        <a:lnSpc>
                          <a:spcPts val="1100"/>
                        </a:lnSpc>
                        <a:spcAft>
                          <a:spcPts val="0"/>
                        </a:spcAft>
                      </a:pPr>
                      <a:r>
                        <a:rPr lang="uk-UA" b="0">
                          <a:solidFill>
                            <a:schemeClr val="tx1"/>
                          </a:solidFill>
                        </a:rPr>
                        <a:t>15</a:t>
                      </a:r>
                    </a:p>
                  </a:txBody>
                  <a:tcPr marL="6350" marR="6350" marT="0" marB="0">
                    <a:solidFill>
                      <a:schemeClr val="bg1"/>
                    </a:solidFill>
                  </a:tcPr>
                </a:tc>
                <a:tc>
                  <a:txBody>
                    <a:bodyPr/>
                    <a:lstStyle/>
                    <a:p>
                      <a:pPr algn="ctr">
                        <a:lnSpc>
                          <a:spcPts val="1100"/>
                        </a:lnSpc>
                        <a:spcAft>
                          <a:spcPts val="0"/>
                        </a:spcAft>
                      </a:pPr>
                      <a:r>
                        <a:rPr lang="uk-UA" b="0">
                          <a:solidFill>
                            <a:schemeClr val="tx1"/>
                          </a:solidFill>
                        </a:rPr>
                        <a:t>12</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8</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2</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4</a:t>
                      </a:r>
                    </a:p>
                  </a:txBody>
                  <a:tcPr marL="6350" marR="6350" marT="0" marB="0">
                    <a:solidFill>
                      <a:schemeClr val="bg1"/>
                    </a:solidFill>
                  </a:tcPr>
                </a:tc>
                <a:tc>
                  <a:txBody>
                    <a:bodyPr/>
                    <a:lstStyle/>
                    <a:p>
                      <a:pPr algn="ctr">
                        <a:lnSpc>
                          <a:spcPts val="1100"/>
                        </a:lnSpc>
                        <a:spcAft>
                          <a:spcPts val="0"/>
                        </a:spcAft>
                      </a:pPr>
                      <a:r>
                        <a:rPr lang="uk-UA" b="0">
                          <a:solidFill>
                            <a:schemeClr val="tx1"/>
                          </a:solidFill>
                        </a:rPr>
                        <a:t>9</a:t>
                      </a:r>
                    </a:p>
                  </a:txBody>
                  <a:tcPr marL="6350" marR="6350" marT="0" marB="0">
                    <a:solidFill>
                      <a:schemeClr val="bg1"/>
                    </a:solidFill>
                  </a:tcPr>
                </a:tc>
                <a:tc>
                  <a:txBody>
                    <a:bodyPr/>
                    <a:lstStyle/>
                    <a:p>
                      <a:pPr algn="ctr">
                        <a:lnSpc>
                          <a:spcPts val="1100"/>
                        </a:lnSpc>
                        <a:spcAft>
                          <a:spcPts val="0"/>
                        </a:spcAft>
                      </a:pPr>
                      <a:r>
                        <a:rPr lang="uk-UA" b="0">
                          <a:solidFill>
                            <a:schemeClr val="tx1"/>
                          </a:solidFill>
                        </a:rPr>
                        <a:t>1</a:t>
                      </a:r>
                    </a:p>
                  </a:txBody>
                  <a:tcPr marL="6350" marR="6350" marT="0" marB="0" anchor="ctr">
                    <a:solidFill>
                      <a:schemeClr val="bg1"/>
                    </a:solidFill>
                  </a:tcPr>
                </a:tc>
                <a:tc>
                  <a:txBody>
                    <a:bodyPr/>
                    <a:lstStyle/>
                    <a:p>
                      <a:pPr algn="ctr">
                        <a:lnSpc>
                          <a:spcPts val="1100"/>
                        </a:lnSpc>
                        <a:spcAft>
                          <a:spcPts val="0"/>
                        </a:spcAft>
                      </a:pPr>
                      <a:r>
                        <a:rPr lang="uk-UA" b="0">
                          <a:solidFill>
                            <a:schemeClr val="tx1"/>
                          </a:solidFill>
                        </a:rPr>
                        <a:t>7</a:t>
                      </a:r>
                    </a:p>
                  </a:txBody>
                  <a:tcPr marL="6350" marR="6350" marT="0" marB="0">
                    <a:solidFill>
                      <a:schemeClr val="bg1"/>
                    </a:solidFill>
                  </a:tcPr>
                </a:tc>
                <a:tc>
                  <a:txBody>
                    <a:bodyPr/>
                    <a:lstStyle/>
                    <a:p>
                      <a:pPr algn="ctr">
                        <a:lnSpc>
                          <a:spcPts val="1100"/>
                        </a:lnSpc>
                        <a:spcAft>
                          <a:spcPts val="0"/>
                        </a:spcAft>
                      </a:pPr>
                      <a:r>
                        <a:rPr lang="uk-UA" b="0">
                          <a:solidFill>
                            <a:schemeClr val="tx1"/>
                          </a:solidFill>
                        </a:rPr>
                        <a:t>5</a:t>
                      </a:r>
                    </a:p>
                  </a:txBody>
                  <a:tcPr marL="6350" marR="6350" marT="0" marB="0">
                    <a:solidFill>
                      <a:schemeClr val="bg1"/>
                    </a:solidFill>
                  </a:tcPr>
                </a:tc>
                <a:tc>
                  <a:txBody>
                    <a:bodyPr/>
                    <a:lstStyle/>
                    <a:p>
                      <a:pPr algn="ctr">
                        <a:lnSpc>
                          <a:spcPts val="1100"/>
                        </a:lnSpc>
                        <a:spcAft>
                          <a:spcPts val="0"/>
                        </a:spcAft>
                      </a:pPr>
                      <a:r>
                        <a:rPr lang="uk-UA" b="0" dirty="0">
                          <a:solidFill>
                            <a:schemeClr val="tx1"/>
                          </a:solidFill>
                        </a:rPr>
                        <a:t>11</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3</a:t>
                      </a:r>
                    </a:p>
                  </a:txBody>
                  <a:tcPr marL="6350" marR="6350" marT="0" marB="0">
                    <a:solidFill>
                      <a:schemeClr val="bg1"/>
                    </a:solidFill>
                  </a:tcPr>
                </a:tc>
                <a:tc>
                  <a:txBody>
                    <a:bodyPr/>
                    <a:lstStyle/>
                    <a:p>
                      <a:pPr algn="ctr">
                        <a:lnSpc>
                          <a:spcPts val="1100"/>
                        </a:lnSpc>
                        <a:spcAft>
                          <a:spcPts val="0"/>
                        </a:spcAft>
                      </a:pPr>
                      <a:r>
                        <a:rPr lang="uk-UA" b="0" dirty="0">
                          <a:solidFill>
                            <a:schemeClr val="tx1"/>
                          </a:solidFill>
                        </a:rPr>
                        <a:t>14</a:t>
                      </a:r>
                    </a:p>
                  </a:txBody>
                  <a:tcPr marL="6350" marR="6350" marT="0" marB="0">
                    <a:solidFill>
                      <a:schemeClr val="bg2"/>
                    </a:solidFill>
                  </a:tcPr>
                </a:tc>
                <a:tc>
                  <a:txBody>
                    <a:bodyPr/>
                    <a:lstStyle/>
                    <a:p>
                      <a:pPr algn="ctr">
                        <a:lnSpc>
                          <a:spcPts val="1100"/>
                        </a:lnSpc>
                        <a:spcAft>
                          <a:spcPts val="0"/>
                        </a:spcAft>
                      </a:pPr>
                      <a:r>
                        <a:rPr lang="uk-UA" b="0" dirty="0">
                          <a:solidFill>
                            <a:schemeClr val="tx1"/>
                          </a:solidFill>
                        </a:rPr>
                        <a:t>10</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0</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6</a:t>
                      </a:r>
                    </a:p>
                  </a:txBody>
                  <a:tcPr marL="6350" marR="6350" marT="0" marB="0" anchor="ctr">
                    <a:solidFill>
                      <a:schemeClr val="bg1"/>
                    </a:solidFill>
                  </a:tcPr>
                </a:tc>
                <a:tc>
                  <a:txBody>
                    <a:bodyPr/>
                    <a:lstStyle/>
                    <a:p>
                      <a:pPr algn="ctr">
                        <a:lnSpc>
                          <a:spcPts val="1100"/>
                        </a:lnSpc>
                        <a:spcAft>
                          <a:spcPts val="0"/>
                        </a:spcAft>
                      </a:pPr>
                      <a:r>
                        <a:rPr lang="uk-UA" b="0" dirty="0">
                          <a:solidFill>
                            <a:schemeClr val="tx1"/>
                          </a:solidFill>
                        </a:rPr>
                        <a:t>13</a:t>
                      </a:r>
                    </a:p>
                  </a:txBody>
                  <a:tcPr marL="6350" marR="6350" marT="0" marB="0">
                    <a:solidFill>
                      <a:schemeClr val="bg1"/>
                    </a:solidFill>
                  </a:tcPr>
                </a:tc>
              </a:tr>
            </a:tbl>
          </a:graphicData>
        </a:graphic>
      </p:graphicFrame>
      <p:sp>
        <p:nvSpPr>
          <p:cNvPr id="5" name="Rectangle 1"/>
          <p:cNvSpPr>
            <a:spLocks noChangeArrowheads="1"/>
          </p:cNvSpPr>
          <p:nvPr/>
        </p:nvSpPr>
        <p:spPr bwMode="auto">
          <a:xfrm>
            <a:off x="188259" y="966155"/>
            <a:ext cx="10152529" cy="255454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28600" algn="l" defTabSz="914400" rtl="0" eaLnBrk="0" fontAlgn="base" latinLnBrk="0" hangingPunct="0">
              <a:lnSpc>
                <a:spcPct val="100000"/>
              </a:lnSpc>
              <a:spcBef>
                <a:spcPct val="0"/>
              </a:spcBef>
              <a:spcAft>
                <a:spcPct val="0"/>
              </a:spcAft>
              <a:buClrTx/>
              <a:buSzTx/>
              <a:buFontTx/>
              <a:buNone/>
              <a:tabLst/>
            </a:pPr>
            <a:r>
              <a:rPr kumimoji="0" lang="uk-UA" sz="16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Перший S-бокс DES</a:t>
            </a:r>
            <a:endParaRPr kumimoji="0" lang="uk-UA" sz="2400" b="0" i="0" u="none" strike="noStrike" cap="none" normalizeH="0" baseline="0" dirty="0" smtClean="0">
              <a:ln>
                <a:noFill/>
              </a:ln>
              <a:solidFill>
                <a:schemeClr val="tx1"/>
              </a:solidFill>
              <a:effectLst/>
              <a:latin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Перша "1" та останній "0" вхідної частини разом (10 дають двійку в</a:t>
            </a:r>
            <a:r>
              <a:rPr kumimoji="0" lang="en-US"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 </a:t>
            </a:r>
            <a: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десятковому представленні) вказують, що для заміни буде </a:t>
            </a:r>
            <a:r>
              <a:rPr kumimoji="0" lang="uk-UA" sz="1600" b="0" i="0" u="none" strike="noStrike" cap="none" normalizeH="0" baseline="0" dirty="0" err="1" smtClean="0">
                <a:ln>
                  <a:noFill/>
                </a:ln>
                <a:solidFill>
                  <a:schemeClr val="tx1"/>
                </a:solidFill>
                <a:effectLst/>
                <a:latin typeface="Arial" panose="020B0604020202020204" pitchFamily="34" charset="0"/>
                <a:ea typeface="Arial" panose="020B0604020202020204" pitchFamily="34" charset="0"/>
              </a:rPr>
              <a:t>використову</a:t>
            </a:r>
            <a: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a:t>
            </a:r>
            <a:b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br>
            <a:r>
              <a:rPr kumimoji="0" lang="uk-UA" sz="1600" b="0" i="0" u="none" strike="noStrike" cap="none" normalizeH="0" baseline="0" dirty="0" err="1" smtClean="0">
                <a:ln>
                  <a:noFill/>
                </a:ln>
                <a:solidFill>
                  <a:schemeClr val="tx1"/>
                </a:solidFill>
                <a:effectLst/>
                <a:latin typeface="Arial" panose="020B0604020202020204" pitchFamily="34" charset="0"/>
                <a:ea typeface="Arial" panose="020B0604020202020204" pitchFamily="34" charset="0"/>
              </a:rPr>
              <a:t>ватися</a:t>
            </a:r>
            <a: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 рядок № 2 (він затемнений у табл. 4.4). Середні чотири біти</a:t>
            </a:r>
            <a:r>
              <a:rPr kumimoji="0" lang="en-US"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 </a:t>
            </a:r>
            <a: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(1011) дають в десятковому представленні число 11. Отже, для заміни</a:t>
            </a:r>
            <a:b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br>
            <a: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буде використано стовпчик № 11.</a:t>
            </a:r>
            <a:endParaRPr kumimoji="0" lang="uk-UA" sz="2400" b="0" i="0" u="none" strike="noStrike" cap="none" normalizeH="0" baseline="0" dirty="0" smtClean="0">
              <a:ln>
                <a:noFill/>
              </a:ln>
              <a:solidFill>
                <a:schemeClr val="tx1"/>
              </a:solidFill>
              <a:effectLst/>
              <a:latin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На перетині рядка № 2 та стовпчика № 11 знаходиться комірка з числом</a:t>
            </a:r>
            <a:r>
              <a:rPr kumimoji="0" lang="en-US"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 </a:t>
            </a:r>
            <a: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7. Воно, точніше його двійкове представлення - 0111, і буде результатом</a:t>
            </a:r>
            <a:b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br>
            <a: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застосування S-боксу. Таким чином, замість 6-бітного числа 110110</a:t>
            </a:r>
            <a:r>
              <a:rPr kumimoji="0" lang="en-US"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 </a:t>
            </a:r>
            <a: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отримаємо 0111. Аналогічним чином виконуються й заміни інших</a:t>
            </a:r>
            <a:r>
              <a:rPr kumimoji="0" lang="en-US"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 </a:t>
            </a:r>
            <a:r>
              <a:rPr kumimoji="0" lang="uk-UA" sz="16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6-бітних частин вхідного 48-бітного числа.</a:t>
            </a:r>
            <a:endParaRPr kumimoji="0" lang="uk-UA" sz="4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140525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29957"/>
          </a:xfrm>
        </p:spPr>
        <p:txBody>
          <a:bodyPr>
            <a:normAutofit fontScale="90000"/>
          </a:bodyPr>
          <a:lstStyle/>
          <a:p>
            <a:pPr algn="ctr"/>
            <a:r>
              <a:rPr lang="uk-UA" b="1" dirty="0" smtClean="0"/>
              <a:t>Алгоритм розгортання ключа</a:t>
            </a:r>
            <a:endParaRPr lang="uk-UA" b="1" dirty="0"/>
          </a:p>
        </p:txBody>
      </p:sp>
      <p:sp>
        <p:nvSpPr>
          <p:cNvPr id="3" name="Місце для вмісту 2"/>
          <p:cNvSpPr>
            <a:spLocks noGrp="1"/>
          </p:cNvSpPr>
          <p:nvPr>
            <p:ph idx="1"/>
          </p:nvPr>
        </p:nvSpPr>
        <p:spPr>
          <a:xfrm>
            <a:off x="838200" y="995082"/>
            <a:ext cx="10766612" cy="5620871"/>
          </a:xfrm>
        </p:spPr>
        <p:txBody>
          <a:bodyPr/>
          <a:lstStyle/>
          <a:p>
            <a:r>
              <a:rPr lang="uk-UA" b="1" dirty="0"/>
              <a:t>Крок 1. </a:t>
            </a:r>
            <a:r>
              <a:rPr lang="uk-UA" dirty="0"/>
              <a:t>Із загального ключа шифрування вилучається кожен восьмий біт (під номерами: 8, 16, 24, 32, 40, 48, 56, 64 - біти парності).Довжина ключа таким чином зменшується до 56 бітів.</a:t>
            </a:r>
          </a:p>
          <a:p>
            <a:r>
              <a:rPr lang="uk-UA" b="1" dirty="0"/>
              <a:t>Крок 2. </a:t>
            </a:r>
            <a:r>
              <a:rPr lang="uk-UA" dirty="0"/>
              <a:t>Біти ключа розділяються на два блоки С</a:t>
            </a:r>
            <a:r>
              <a:rPr lang="uk-UA" baseline="-25000" dirty="0"/>
              <a:t>0</a:t>
            </a:r>
            <a:r>
              <a:rPr lang="uk-UA" dirty="0"/>
              <a:t> і </a:t>
            </a:r>
            <a:r>
              <a:rPr lang="uk-UA" i="1" dirty="0"/>
              <a:t>D</a:t>
            </a:r>
            <a:r>
              <a:rPr lang="uk-UA" i="1" baseline="-25000" dirty="0"/>
              <a:t>0</a:t>
            </a:r>
            <a:r>
              <a:rPr lang="uk-UA" dirty="0"/>
              <a:t> відповідно до стандартної таблиці РС-1 (</a:t>
            </a:r>
            <a:r>
              <a:rPr lang="uk-UA" dirty="0" err="1"/>
              <a:t>Permuted</a:t>
            </a:r>
            <a:r>
              <a:rPr lang="uk-UA" dirty="0"/>
              <a:t> Choice-1), яку подано у </a:t>
            </a:r>
            <a:r>
              <a:rPr lang="uk-UA" dirty="0" smtClean="0"/>
              <a:t>таблиці. </a:t>
            </a:r>
          </a:p>
          <a:p>
            <a:endParaRPr lang="uk-UA" dirty="0" smtClean="0"/>
          </a:p>
          <a:p>
            <a:pPr marL="0" indent="0">
              <a:buNone/>
            </a:pPr>
            <a:endParaRPr lang="uk-UA" dirty="0"/>
          </a:p>
        </p:txBody>
      </p:sp>
      <p:graphicFrame>
        <p:nvGraphicFramePr>
          <p:cNvPr id="10" name="Таблиця 9"/>
          <p:cNvGraphicFramePr>
            <a:graphicFrameLocks noGrp="1"/>
          </p:cNvGraphicFramePr>
          <p:nvPr>
            <p:extLst>
              <p:ext uri="{D42A27DB-BD31-4B8C-83A1-F6EECF244321}">
                <p14:modId xmlns:p14="http://schemas.microsoft.com/office/powerpoint/2010/main" val="1408320977"/>
              </p:ext>
            </p:extLst>
          </p:nvPr>
        </p:nvGraphicFramePr>
        <p:xfrm>
          <a:off x="1290921" y="3442447"/>
          <a:ext cx="9749115" cy="3025588"/>
        </p:xfrm>
        <a:graphic>
          <a:graphicData uri="http://schemas.openxmlformats.org/drawingml/2006/table">
            <a:tbl>
              <a:tblPr firstRow="1" firstCol="1" bandRow="1">
                <a:tableStyleId>{5C22544A-7EE6-4342-B048-85BDC9FD1C3A}</a:tableStyleId>
              </a:tblPr>
              <a:tblGrid>
                <a:gridCol w="705917"/>
                <a:gridCol w="693870"/>
                <a:gridCol w="693870"/>
                <a:gridCol w="699893"/>
                <a:gridCol w="693870"/>
                <a:gridCol w="693870"/>
                <a:gridCol w="693870"/>
                <a:gridCol w="693870"/>
                <a:gridCol w="693870"/>
                <a:gridCol w="693870"/>
                <a:gridCol w="693870"/>
                <a:gridCol w="693870"/>
                <a:gridCol w="693870"/>
                <a:gridCol w="710735"/>
              </a:tblGrid>
              <a:tr h="616767">
                <a:tc gridSpan="7">
                  <a:txBody>
                    <a:bodyPr/>
                    <a:lstStyle/>
                    <a:p>
                      <a:pPr algn="ctr">
                        <a:lnSpc>
                          <a:spcPct val="100000"/>
                        </a:lnSpc>
                        <a:spcAft>
                          <a:spcPts val="0"/>
                        </a:spcAft>
                      </a:pPr>
                      <a:r>
                        <a:rPr lang="uk-UA" sz="1600" b="0" i="0" spc="0" baseline="0" dirty="0">
                          <a:solidFill>
                            <a:schemeClr val="tx1"/>
                          </a:solidFill>
                          <a:effectLst/>
                        </a:rPr>
                        <a:t>Блок </a:t>
                      </a:r>
                      <a:r>
                        <a:rPr lang="uk-UA" sz="1600" b="0" i="0" spc="0" baseline="0" dirty="0" smtClean="0">
                          <a:solidFill>
                            <a:schemeClr val="tx1"/>
                          </a:solidFill>
                          <a:effectLst/>
                        </a:rPr>
                        <a:t>С0</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gridSpan="7">
                  <a:txBody>
                    <a:bodyPr/>
                    <a:lstStyle/>
                    <a:p>
                      <a:pPr algn="ctr">
                        <a:lnSpc>
                          <a:spcPct val="100000"/>
                        </a:lnSpc>
                        <a:spcAft>
                          <a:spcPts val="0"/>
                        </a:spcAft>
                      </a:pPr>
                      <a:r>
                        <a:rPr lang="uk-UA" sz="1600" b="0" i="0" spc="0" baseline="0">
                          <a:solidFill>
                            <a:schemeClr val="tx1"/>
                          </a:solidFill>
                          <a:effectLst/>
                        </a:rPr>
                        <a:t>Блок D0</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r>
              <a:tr h="592782">
                <a:tc>
                  <a:txBody>
                    <a:bodyPr/>
                    <a:lstStyle/>
                    <a:p>
                      <a:pPr algn="ctr">
                        <a:lnSpc>
                          <a:spcPts val="1100"/>
                        </a:lnSpc>
                        <a:spcAft>
                          <a:spcPts val="0"/>
                        </a:spcAft>
                      </a:pPr>
                      <a:r>
                        <a:rPr lang="uk-UA" sz="1600" spc="0">
                          <a:solidFill>
                            <a:schemeClr val="tx1"/>
                          </a:solidFill>
                          <a:effectLst/>
                        </a:rPr>
                        <a:t>57</a:t>
                      </a:r>
                      <a:endParaRPr lang="uk-UA" sz="280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49</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41</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33</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25</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17</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9</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63</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55</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47</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39</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31</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23</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15</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r>
              <a:tr h="599636">
                <a:tc>
                  <a:txBody>
                    <a:bodyPr/>
                    <a:lstStyle/>
                    <a:p>
                      <a:pPr algn="ctr">
                        <a:lnSpc>
                          <a:spcPts val="1100"/>
                        </a:lnSpc>
                        <a:spcAft>
                          <a:spcPts val="0"/>
                        </a:spcAft>
                      </a:pPr>
                      <a:r>
                        <a:rPr lang="uk-UA" sz="1600" spc="0">
                          <a:solidFill>
                            <a:schemeClr val="tx1"/>
                          </a:solidFill>
                          <a:effectLst/>
                        </a:rPr>
                        <a:t>1</a:t>
                      </a:r>
                      <a:endParaRPr lang="uk-UA" sz="280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a:solidFill>
                            <a:schemeClr val="tx1"/>
                          </a:solidFill>
                          <a:effectLst/>
                        </a:rPr>
                        <a:t>58</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50</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42</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34</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26</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a:solidFill>
                            <a:schemeClr val="tx1"/>
                          </a:solidFill>
                          <a:effectLst/>
                        </a:rPr>
                        <a:t>18</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dirty="0">
                          <a:solidFill>
                            <a:schemeClr val="tx1"/>
                          </a:solidFill>
                          <a:effectLst/>
                        </a:rPr>
                        <a:t>7</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62</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a:solidFill>
                            <a:schemeClr val="tx1"/>
                          </a:solidFill>
                          <a:effectLst/>
                        </a:rPr>
                        <a:t>54</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46</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38</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30</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22</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r>
              <a:tr h="599636">
                <a:tc>
                  <a:txBody>
                    <a:bodyPr/>
                    <a:lstStyle/>
                    <a:p>
                      <a:pPr algn="ctr">
                        <a:lnSpc>
                          <a:spcPts val="1100"/>
                        </a:lnSpc>
                        <a:spcAft>
                          <a:spcPts val="0"/>
                        </a:spcAft>
                      </a:pPr>
                      <a:r>
                        <a:rPr lang="uk-UA" sz="1600" spc="0">
                          <a:solidFill>
                            <a:schemeClr val="tx1"/>
                          </a:solidFill>
                          <a:effectLst/>
                        </a:rPr>
                        <a:t>10</a:t>
                      </a:r>
                      <a:endParaRPr lang="uk-UA" sz="280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a:solidFill>
                            <a:schemeClr val="tx1"/>
                          </a:solidFill>
                          <a:effectLst/>
                        </a:rPr>
                        <a:t>2</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a:solidFill>
                            <a:schemeClr val="tx1"/>
                          </a:solidFill>
                          <a:effectLst/>
                        </a:rPr>
                        <a:t>59</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51</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43</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35</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27</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14</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6</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a:solidFill>
                            <a:schemeClr val="tx1"/>
                          </a:solidFill>
                          <a:effectLst/>
                        </a:rPr>
                        <a:t>61</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a:solidFill>
                            <a:schemeClr val="tx1"/>
                          </a:solidFill>
                          <a:effectLst/>
                        </a:rPr>
                        <a:t>53</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45</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37</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a:solidFill>
                            <a:schemeClr val="tx1"/>
                          </a:solidFill>
                          <a:effectLst/>
                        </a:rPr>
                        <a:t>29</a:t>
                      </a:r>
                      <a:endParaRPr lang="uk-UA" sz="2800" b="0" i="0" baseline="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r>
              <a:tr h="616767">
                <a:tc>
                  <a:txBody>
                    <a:bodyPr/>
                    <a:lstStyle/>
                    <a:p>
                      <a:pPr algn="ctr">
                        <a:lnSpc>
                          <a:spcPts val="1100"/>
                        </a:lnSpc>
                        <a:spcAft>
                          <a:spcPts val="0"/>
                        </a:spcAft>
                      </a:pPr>
                      <a:r>
                        <a:rPr lang="uk-UA" sz="1600" spc="0" dirty="0">
                          <a:solidFill>
                            <a:schemeClr val="tx1"/>
                          </a:solidFill>
                          <a:effectLst/>
                        </a:rPr>
                        <a:t>19</a:t>
                      </a:r>
                      <a:endParaRPr lang="uk-UA" sz="280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11</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dirty="0">
                          <a:solidFill>
                            <a:schemeClr val="tx1"/>
                          </a:solidFill>
                          <a:effectLst/>
                        </a:rPr>
                        <a:t>3</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60</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dirty="0">
                          <a:solidFill>
                            <a:schemeClr val="tx1"/>
                          </a:solidFill>
                          <a:effectLst/>
                        </a:rPr>
                        <a:t>52</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44</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36</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21</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dirty="0">
                          <a:solidFill>
                            <a:schemeClr val="tx1"/>
                          </a:solidFill>
                          <a:effectLst/>
                        </a:rPr>
                        <a:t>13</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5</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c>
                  <a:txBody>
                    <a:bodyPr/>
                    <a:lstStyle/>
                    <a:p>
                      <a:pPr algn="ctr">
                        <a:lnSpc>
                          <a:spcPct val="100000"/>
                        </a:lnSpc>
                        <a:spcAft>
                          <a:spcPts val="0"/>
                        </a:spcAft>
                      </a:pPr>
                      <a:r>
                        <a:rPr lang="uk-UA" sz="1600" b="0" i="0" spc="0" baseline="0" dirty="0">
                          <a:solidFill>
                            <a:schemeClr val="tx1"/>
                          </a:solidFill>
                          <a:effectLst/>
                        </a:rPr>
                        <a:t>28</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dirty="0">
                          <a:solidFill>
                            <a:schemeClr val="tx1"/>
                          </a:solidFill>
                          <a:effectLst/>
                        </a:rPr>
                        <a:t>20</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dirty="0">
                          <a:solidFill>
                            <a:schemeClr val="tx1"/>
                          </a:solidFill>
                          <a:effectLst/>
                        </a:rPr>
                        <a:t>12</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nchor="ctr">
                    <a:solidFill>
                      <a:schemeClr val="bg1"/>
                    </a:solidFill>
                  </a:tcPr>
                </a:tc>
                <a:tc>
                  <a:txBody>
                    <a:bodyPr/>
                    <a:lstStyle/>
                    <a:p>
                      <a:pPr algn="ctr">
                        <a:lnSpc>
                          <a:spcPct val="100000"/>
                        </a:lnSpc>
                        <a:spcAft>
                          <a:spcPts val="0"/>
                        </a:spcAft>
                      </a:pPr>
                      <a:r>
                        <a:rPr lang="uk-UA" sz="1600" b="0" i="0" spc="0" baseline="0" dirty="0">
                          <a:solidFill>
                            <a:schemeClr val="tx1"/>
                          </a:solidFill>
                          <a:effectLst/>
                        </a:rPr>
                        <a:t>4</a:t>
                      </a:r>
                      <a:endParaRPr lang="uk-UA" sz="2800" b="0" i="0" baseline="0" dirty="0">
                        <a:solidFill>
                          <a:schemeClr val="tx1"/>
                        </a:solidFill>
                        <a:effectLst/>
                        <a:latin typeface="Arial" panose="020B0604020202020204" pitchFamily="34" charset="0"/>
                        <a:ea typeface="Arial" panose="020B0604020202020204" pitchFamily="34" charset="0"/>
                      </a:endParaRPr>
                    </a:p>
                  </a:txBody>
                  <a:tcPr marL="6350" marR="6350" marT="0" marB="0">
                    <a:solidFill>
                      <a:schemeClr val="bg1"/>
                    </a:solidFill>
                  </a:tcPr>
                </a:tc>
              </a:tr>
            </a:tbl>
          </a:graphicData>
        </a:graphic>
      </p:graphicFrame>
    </p:spTree>
    <p:extLst>
      <p:ext uri="{BB962C8B-B14F-4D97-AF65-F5344CB8AC3E}">
        <p14:creationId xmlns:p14="http://schemas.microsoft.com/office/powerpoint/2010/main" val="402950512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591671" y="376518"/>
            <a:ext cx="11214847" cy="6091517"/>
          </a:xfrm>
        </p:spPr>
        <p:txBody>
          <a:bodyPr/>
          <a:lstStyle/>
          <a:p>
            <a:pPr marL="0" indent="0">
              <a:buNone/>
            </a:pPr>
            <a:r>
              <a:rPr lang="uk-UA" b="1" dirty="0"/>
              <a:t>Крок 3</a:t>
            </a:r>
            <a:r>
              <a:rPr lang="uk-UA" dirty="0"/>
              <a:t>. На кожному і</a:t>
            </a:r>
            <a:r>
              <a:rPr lang="uk-UA" dirty="0" smtClean="0"/>
              <a:t>-му </a:t>
            </a:r>
            <a:r>
              <a:rPr lang="uk-UA" dirty="0"/>
              <a:t>раунді </a:t>
            </a:r>
            <a:r>
              <a:rPr lang="uk-UA" dirty="0" err="1"/>
              <a:t>C</a:t>
            </a:r>
            <a:r>
              <a:rPr lang="uk-UA" baseline="-25000" dirty="0" err="1"/>
              <a:t>i</a:t>
            </a:r>
            <a:r>
              <a:rPr lang="uk-UA" dirty="0"/>
              <a:t> та </a:t>
            </a:r>
            <a:r>
              <a:rPr lang="uk-UA" dirty="0" err="1"/>
              <a:t>D</a:t>
            </a:r>
            <a:r>
              <a:rPr lang="uk-UA" baseline="-25000" dirty="0" err="1"/>
              <a:t>i</a:t>
            </a:r>
            <a:r>
              <a:rPr lang="uk-UA" dirty="0"/>
              <a:t> циклічно зсуваються вліво на 1 або 2 позиції, залежно від номера раунду.</a:t>
            </a:r>
          </a:p>
          <a:p>
            <a:pPr marL="0" indent="0">
              <a:buNone/>
            </a:pPr>
            <a:endParaRPr lang="uk-UA" dirty="0"/>
          </a:p>
        </p:txBody>
      </p:sp>
      <p:graphicFrame>
        <p:nvGraphicFramePr>
          <p:cNvPr id="4" name="Таблиця 3"/>
          <p:cNvGraphicFramePr>
            <a:graphicFrameLocks noGrp="1"/>
          </p:cNvGraphicFramePr>
          <p:nvPr>
            <p:extLst>
              <p:ext uri="{D42A27DB-BD31-4B8C-83A1-F6EECF244321}">
                <p14:modId xmlns:p14="http://schemas.microsoft.com/office/powerpoint/2010/main" val="3331801271"/>
              </p:ext>
            </p:extLst>
          </p:nvPr>
        </p:nvGraphicFramePr>
        <p:xfrm>
          <a:off x="956197" y="1663372"/>
          <a:ext cx="9747661" cy="4199545"/>
        </p:xfrm>
        <a:graphic>
          <a:graphicData uri="http://schemas.openxmlformats.org/drawingml/2006/table">
            <a:tbl>
              <a:tblPr firstRow="1" firstCol="1" bandRow="1">
                <a:tableStyleId>{5C22544A-7EE6-4342-B048-85BDC9FD1C3A}</a:tableStyleId>
              </a:tblPr>
              <a:tblGrid>
                <a:gridCol w="2221612"/>
                <a:gridCol w="454810"/>
                <a:gridCol w="449768"/>
                <a:gridCol w="449768"/>
                <a:gridCol w="454810"/>
                <a:gridCol w="449768"/>
                <a:gridCol w="454810"/>
                <a:gridCol w="449768"/>
                <a:gridCol w="454810"/>
                <a:gridCol w="449768"/>
                <a:gridCol w="494140"/>
                <a:gridCol w="489097"/>
                <a:gridCol w="494140"/>
                <a:gridCol w="489097"/>
                <a:gridCol w="494140"/>
                <a:gridCol w="489097"/>
                <a:gridCol w="508258"/>
              </a:tblGrid>
              <a:tr h="848297">
                <a:tc>
                  <a:txBody>
                    <a:bodyPr/>
                    <a:lstStyle/>
                    <a:p>
                      <a:pPr algn="ctr">
                        <a:lnSpc>
                          <a:spcPts val="1920"/>
                        </a:lnSpc>
                        <a:spcAft>
                          <a:spcPts val="0"/>
                        </a:spcAft>
                      </a:pPr>
                      <a:r>
                        <a:rPr lang="uk-UA" sz="1800" spc="0">
                          <a:effectLst/>
                        </a:rPr>
                        <a:t>Номер циклу</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3</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4</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5</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6</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7</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8</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9</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10</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13</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14</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15</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16</a:t>
                      </a:r>
                      <a:endParaRPr lang="uk-UA" sz="1800">
                        <a:effectLst/>
                        <a:latin typeface="Arial" panose="020B0604020202020204" pitchFamily="34" charset="0"/>
                        <a:ea typeface="Arial" panose="020B0604020202020204" pitchFamily="34" charset="0"/>
                      </a:endParaRPr>
                    </a:p>
                  </a:txBody>
                  <a:tcPr marL="6350" marR="6350" marT="0" marB="0" anchor="ctr"/>
                </a:tc>
              </a:tr>
              <a:tr h="1675624">
                <a:tc>
                  <a:txBody>
                    <a:bodyPr/>
                    <a:lstStyle/>
                    <a:p>
                      <a:pPr algn="ctr">
                        <a:lnSpc>
                          <a:spcPts val="1920"/>
                        </a:lnSpc>
                        <a:spcAft>
                          <a:spcPts val="0"/>
                        </a:spcAft>
                      </a:pPr>
                      <a:r>
                        <a:rPr lang="uk-UA" sz="1800" spc="0">
                          <a:effectLst/>
                        </a:rPr>
                        <a:t>Зсув вліво</a:t>
                      </a:r>
                      <a:br>
                        <a:rPr lang="uk-UA" sz="1800" spc="0">
                          <a:effectLst/>
                        </a:rPr>
                      </a:br>
                      <a:r>
                        <a:rPr lang="uk-UA" sz="1800" spc="0">
                          <a:effectLst/>
                        </a:rPr>
                        <a:t>(шифрування)</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a:t>
                      </a:r>
                      <a:endParaRPr lang="uk-UA" sz="1800">
                        <a:effectLst/>
                        <a:latin typeface="Arial" panose="020B0604020202020204" pitchFamily="34" charset="0"/>
                        <a:ea typeface="Arial" panose="020B0604020202020204" pitchFamily="34" charset="0"/>
                      </a:endParaRPr>
                    </a:p>
                  </a:txBody>
                  <a:tcPr marL="6350" marR="6350" marT="0" marB="0" anchor="ctr"/>
                </a:tc>
              </a:tr>
              <a:tr h="1675624">
                <a:tc>
                  <a:txBody>
                    <a:bodyPr/>
                    <a:lstStyle/>
                    <a:p>
                      <a:pPr algn="ctr">
                        <a:lnSpc>
                          <a:spcPts val="1920"/>
                        </a:lnSpc>
                        <a:spcAft>
                          <a:spcPts val="0"/>
                        </a:spcAft>
                      </a:pPr>
                      <a:r>
                        <a:rPr lang="uk-UA" sz="1800" spc="0">
                          <a:effectLst/>
                        </a:rPr>
                        <a:t>Зсув вправо</a:t>
                      </a:r>
                      <a:br>
                        <a:rPr lang="uk-UA" sz="1800" spc="0">
                          <a:effectLst/>
                        </a:rPr>
                      </a:br>
                      <a:r>
                        <a:rPr lang="uk-UA" sz="1800" spc="0">
                          <a:effectLst/>
                        </a:rPr>
                        <a:t>(розшифрування)</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920"/>
                        </a:lnSpc>
                        <a:spcAft>
                          <a:spcPts val="0"/>
                        </a:spcAft>
                      </a:pPr>
                      <a:r>
                        <a:rPr lang="uk-UA" sz="1800" spc="0" dirty="0">
                          <a:effectLst/>
                        </a:rPr>
                        <a:t>1</a:t>
                      </a:r>
                      <a:endParaRPr lang="uk-UA" sz="1800" dirty="0">
                        <a:effectLst/>
                        <a:latin typeface="Arial" panose="020B0604020202020204" pitchFamily="34" charset="0"/>
                        <a:ea typeface="Arial" panose="020B0604020202020204" pitchFamily="34" charset="0"/>
                      </a:endParaRPr>
                    </a:p>
                  </a:txBody>
                  <a:tcPr marL="6350" marR="6350" marT="0" marB="0" anchor="ctr"/>
                </a:tc>
              </a:tr>
            </a:tbl>
          </a:graphicData>
        </a:graphic>
      </p:graphicFrame>
    </p:spTree>
    <p:extLst>
      <p:ext uri="{BB962C8B-B14F-4D97-AF65-F5344CB8AC3E}">
        <p14:creationId xmlns:p14="http://schemas.microsoft.com/office/powerpoint/2010/main" val="861875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578224" y="363071"/>
            <a:ext cx="11187952" cy="6225988"/>
          </a:xfrm>
        </p:spPr>
        <p:txBody>
          <a:bodyPr/>
          <a:lstStyle/>
          <a:p>
            <a:pPr marL="0" indent="0">
              <a:buNone/>
            </a:pPr>
            <a:r>
              <a:rPr lang="uk-UA" b="1" dirty="0"/>
              <a:t>Крок 4. </a:t>
            </a:r>
            <a:r>
              <a:rPr lang="uk-UA" dirty="0"/>
              <a:t>Після зсуву </a:t>
            </a:r>
            <a:r>
              <a:rPr lang="uk-UA" dirty="0" err="1"/>
              <a:t>підблоки</a:t>
            </a:r>
            <a:r>
              <a:rPr lang="uk-UA" dirty="0"/>
              <a:t> </a:t>
            </a:r>
            <a:r>
              <a:rPr lang="uk-UA" i="1" dirty="0"/>
              <a:t>С</a:t>
            </a:r>
            <a:r>
              <a:rPr lang="uk-UA" dirty="0"/>
              <a:t>і </a:t>
            </a:r>
            <a:r>
              <a:rPr lang="uk-UA" dirty="0" err="1"/>
              <a:t>D</a:t>
            </a:r>
            <a:r>
              <a:rPr lang="uk-UA" baseline="-25000" dirty="0" err="1"/>
              <a:t>i</a:t>
            </a:r>
            <a:r>
              <a:rPr lang="uk-UA" dirty="0"/>
              <a:t> об’єднуються та з них за допомогою функції РС-2 (</a:t>
            </a:r>
            <a:r>
              <a:rPr lang="uk-UA" dirty="0" err="1"/>
              <a:t>Permuted</a:t>
            </a:r>
            <a:r>
              <a:rPr lang="uk-UA" dirty="0"/>
              <a:t> Choice-2) вибирається 48 бітів </a:t>
            </a:r>
            <a:r>
              <a:rPr lang="uk-UA" dirty="0" err="1"/>
              <a:t>раундового</a:t>
            </a:r>
            <a:r>
              <a:rPr lang="uk-UA" dirty="0"/>
              <a:t> </a:t>
            </a:r>
            <a:r>
              <a:rPr lang="uk-UA" dirty="0" err="1"/>
              <a:t>підключа</a:t>
            </a:r>
            <a:r>
              <a:rPr lang="uk-UA" dirty="0"/>
              <a:t> </a:t>
            </a:r>
            <a:r>
              <a:rPr lang="uk-UA" i="1" dirty="0" err="1"/>
              <a:t>Кі</a:t>
            </a:r>
            <a:r>
              <a:rPr lang="uk-UA" i="1" dirty="0"/>
              <a:t>.</a:t>
            </a:r>
            <a:r>
              <a:rPr lang="uk-UA" dirty="0"/>
              <a:t> Таблицю РС-2 подано у табл</a:t>
            </a:r>
            <a:r>
              <a:rPr lang="uk-UA" dirty="0" smtClean="0"/>
              <a:t>.</a:t>
            </a:r>
          </a:p>
          <a:p>
            <a:pPr marL="0" indent="0">
              <a:buNone/>
            </a:pPr>
            <a:endParaRPr lang="uk-UA" dirty="0"/>
          </a:p>
        </p:txBody>
      </p:sp>
      <p:graphicFrame>
        <p:nvGraphicFramePr>
          <p:cNvPr id="4" name="Таблиця 3"/>
          <p:cNvGraphicFramePr>
            <a:graphicFrameLocks noGrp="1"/>
          </p:cNvGraphicFramePr>
          <p:nvPr>
            <p:extLst>
              <p:ext uri="{D42A27DB-BD31-4B8C-83A1-F6EECF244321}">
                <p14:modId xmlns:p14="http://schemas.microsoft.com/office/powerpoint/2010/main" val="3036475268"/>
              </p:ext>
            </p:extLst>
          </p:nvPr>
        </p:nvGraphicFramePr>
        <p:xfrm>
          <a:off x="2164974" y="1963273"/>
          <a:ext cx="7987554" cy="3576915"/>
        </p:xfrm>
        <a:graphic>
          <a:graphicData uri="http://schemas.openxmlformats.org/drawingml/2006/table">
            <a:tbl>
              <a:tblPr firstRow="1" firstCol="1" bandRow="1">
                <a:tableStyleId>{5C22544A-7EE6-4342-B048-85BDC9FD1C3A}</a:tableStyleId>
              </a:tblPr>
              <a:tblGrid>
                <a:gridCol w="1008543"/>
                <a:gridCol w="995078"/>
                <a:gridCol w="995078"/>
                <a:gridCol w="995078"/>
                <a:gridCol w="988345"/>
                <a:gridCol w="995078"/>
                <a:gridCol w="995078"/>
                <a:gridCol w="1015276"/>
              </a:tblGrid>
              <a:tr h="604957">
                <a:tc>
                  <a:txBody>
                    <a:bodyPr/>
                    <a:lstStyle/>
                    <a:p>
                      <a:pPr algn="ctr">
                        <a:lnSpc>
                          <a:spcPts val="1100"/>
                        </a:lnSpc>
                        <a:spcAft>
                          <a:spcPts val="0"/>
                        </a:spcAft>
                      </a:pPr>
                      <a:r>
                        <a:rPr lang="uk-UA" sz="1800" spc="0" dirty="0">
                          <a:effectLst/>
                        </a:rPr>
                        <a:t>14</a:t>
                      </a:r>
                      <a:endParaRPr lang="uk-UA" sz="18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17</a:t>
                      </a:r>
                      <a:endParaRPr lang="uk-UA" sz="18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11</a:t>
                      </a:r>
                      <a:endParaRPr lang="uk-UA" sz="18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24</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5</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3</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28</a:t>
                      </a:r>
                      <a:endParaRPr lang="uk-UA" sz="1800">
                        <a:effectLst/>
                        <a:latin typeface="Arial" panose="020B0604020202020204" pitchFamily="34" charset="0"/>
                        <a:ea typeface="Arial" panose="020B0604020202020204" pitchFamily="34" charset="0"/>
                      </a:endParaRPr>
                    </a:p>
                  </a:txBody>
                  <a:tcPr marL="6350" marR="6350" marT="0" marB="0" anchor="ctr"/>
                </a:tc>
              </a:tr>
              <a:tr h="589620">
                <a:tc>
                  <a:txBody>
                    <a:bodyPr/>
                    <a:lstStyle/>
                    <a:p>
                      <a:pPr algn="ctr">
                        <a:lnSpc>
                          <a:spcPts val="1100"/>
                        </a:lnSpc>
                        <a:spcAft>
                          <a:spcPts val="0"/>
                        </a:spcAft>
                      </a:pPr>
                      <a:r>
                        <a:rPr lang="uk-UA" sz="1800" spc="0">
                          <a:effectLst/>
                        </a:rPr>
                        <a:t>15</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6</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21</a:t>
                      </a:r>
                      <a:endParaRPr lang="uk-UA" sz="18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10</a:t>
                      </a:r>
                      <a:endParaRPr lang="uk-UA" sz="18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23</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19</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12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4</a:t>
                      </a:r>
                      <a:endParaRPr lang="uk-UA" sz="1800">
                        <a:effectLst/>
                        <a:latin typeface="Arial" panose="020B0604020202020204" pitchFamily="34" charset="0"/>
                        <a:ea typeface="Arial" panose="020B0604020202020204" pitchFamily="34" charset="0"/>
                      </a:endParaRPr>
                    </a:p>
                  </a:txBody>
                  <a:tcPr marL="6350" marR="6350" marT="0" marB="0" anchor="ctr"/>
                </a:tc>
              </a:tr>
              <a:tr h="589620">
                <a:tc>
                  <a:txBody>
                    <a:bodyPr/>
                    <a:lstStyle/>
                    <a:p>
                      <a:pPr algn="ctr">
                        <a:lnSpc>
                          <a:spcPts val="1100"/>
                        </a:lnSpc>
                        <a:spcAft>
                          <a:spcPts val="0"/>
                        </a:spcAft>
                      </a:pPr>
                      <a:r>
                        <a:rPr lang="uk-UA" sz="1800" spc="0">
                          <a:effectLst/>
                        </a:rPr>
                        <a:t>26</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8</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16</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7</a:t>
                      </a:r>
                      <a:endParaRPr lang="uk-UA" sz="18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27</a:t>
                      </a:r>
                      <a:endParaRPr lang="uk-UA" sz="18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20</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13</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2</a:t>
                      </a:r>
                      <a:endParaRPr lang="uk-UA" sz="1800">
                        <a:effectLst/>
                        <a:latin typeface="Arial" panose="020B0604020202020204" pitchFamily="34" charset="0"/>
                        <a:ea typeface="Arial" panose="020B0604020202020204" pitchFamily="34" charset="0"/>
                      </a:endParaRPr>
                    </a:p>
                  </a:txBody>
                  <a:tcPr marL="6350" marR="6350" marT="0" marB="0" anchor="ctr"/>
                </a:tc>
              </a:tr>
              <a:tr h="589620">
                <a:tc>
                  <a:txBody>
                    <a:bodyPr/>
                    <a:lstStyle/>
                    <a:p>
                      <a:pPr algn="ctr">
                        <a:lnSpc>
                          <a:spcPts val="1100"/>
                        </a:lnSpc>
                        <a:spcAft>
                          <a:spcPts val="0"/>
                        </a:spcAft>
                      </a:pPr>
                      <a:r>
                        <a:rPr lang="uk-UA" sz="1800" spc="0">
                          <a:effectLst/>
                        </a:rPr>
                        <a:t>41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52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31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37</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47</a:t>
                      </a:r>
                      <a:endParaRPr lang="uk-UA" sz="18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55</a:t>
                      </a:r>
                      <a:endParaRPr lang="uk-UA" sz="18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30</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40</a:t>
                      </a:r>
                      <a:endParaRPr lang="uk-UA" sz="1800">
                        <a:effectLst/>
                        <a:latin typeface="Arial" panose="020B0604020202020204" pitchFamily="34" charset="0"/>
                        <a:ea typeface="Arial" panose="020B0604020202020204" pitchFamily="34" charset="0"/>
                      </a:endParaRPr>
                    </a:p>
                  </a:txBody>
                  <a:tcPr marL="6350" marR="6350" marT="0" marB="0" anchor="ctr"/>
                </a:tc>
              </a:tr>
              <a:tr h="589620">
                <a:tc>
                  <a:txBody>
                    <a:bodyPr/>
                    <a:lstStyle/>
                    <a:p>
                      <a:pPr algn="ctr">
                        <a:lnSpc>
                          <a:spcPts val="1100"/>
                        </a:lnSpc>
                        <a:spcAft>
                          <a:spcPts val="0"/>
                        </a:spcAft>
                      </a:pPr>
                      <a:r>
                        <a:rPr lang="uk-UA" sz="1800" spc="0">
                          <a:effectLst/>
                        </a:rPr>
                        <a:t>51</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45</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33</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48</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44</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49</a:t>
                      </a:r>
                      <a:endParaRPr lang="uk-UA" sz="18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39</a:t>
                      </a:r>
                      <a:endParaRPr lang="uk-UA" sz="1800" dirty="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56</a:t>
                      </a:r>
                      <a:endParaRPr lang="uk-UA" sz="1800" dirty="0">
                        <a:effectLst/>
                        <a:latin typeface="Arial" panose="020B0604020202020204" pitchFamily="34" charset="0"/>
                        <a:ea typeface="Arial" panose="020B0604020202020204" pitchFamily="34" charset="0"/>
                      </a:endParaRPr>
                    </a:p>
                  </a:txBody>
                  <a:tcPr marL="6350" marR="6350" marT="0" marB="0" anchor="ctr"/>
                </a:tc>
              </a:tr>
              <a:tr h="613478">
                <a:tc>
                  <a:txBody>
                    <a:bodyPr/>
                    <a:lstStyle/>
                    <a:p>
                      <a:pPr algn="ctr">
                        <a:lnSpc>
                          <a:spcPts val="1100"/>
                        </a:lnSpc>
                        <a:spcAft>
                          <a:spcPts val="0"/>
                        </a:spcAft>
                      </a:pPr>
                      <a:r>
                        <a:rPr lang="uk-UA" sz="1800" spc="0">
                          <a:effectLst/>
                        </a:rPr>
                        <a:t>34</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53</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46</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42</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50</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36</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a:effectLst/>
                        </a:rPr>
                        <a:t>29</a:t>
                      </a:r>
                      <a:endParaRPr lang="uk-UA" sz="18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1800" spc="0" dirty="0">
                          <a:effectLst/>
                        </a:rPr>
                        <a:t>32</a:t>
                      </a:r>
                      <a:endParaRPr lang="uk-UA" sz="1800" dirty="0">
                        <a:effectLst/>
                        <a:latin typeface="Arial" panose="020B0604020202020204" pitchFamily="34" charset="0"/>
                        <a:ea typeface="Arial" panose="020B0604020202020204" pitchFamily="34" charset="0"/>
                      </a:endParaRPr>
                    </a:p>
                  </a:txBody>
                  <a:tcPr marL="6350" marR="6350" marT="0" marB="0" anchor="ctr"/>
                </a:tc>
              </a:tr>
            </a:tbl>
          </a:graphicData>
        </a:graphic>
      </p:graphicFrame>
    </p:spTree>
    <p:extLst>
      <p:ext uri="{BB962C8B-B14F-4D97-AF65-F5344CB8AC3E}">
        <p14:creationId xmlns:p14="http://schemas.microsoft.com/office/powerpoint/2010/main" val="20487050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35828"/>
          </a:xfrm>
        </p:spPr>
        <p:txBody>
          <a:bodyPr>
            <a:normAutofit fontScale="90000"/>
          </a:bodyPr>
          <a:lstStyle/>
          <a:p>
            <a:pPr algn="ctr"/>
            <a:r>
              <a:rPr lang="uk-UA" sz="4000" b="1" dirty="0"/>
              <a:t>Б</a:t>
            </a:r>
            <a:r>
              <a:rPr lang="uk-UA" sz="4000" b="1" dirty="0" smtClean="0"/>
              <a:t>лок-схема </a:t>
            </a:r>
            <a:r>
              <a:rPr lang="uk-UA" sz="4000" b="1" dirty="0"/>
              <a:t>формування </a:t>
            </a:r>
            <a:r>
              <a:rPr lang="uk-UA" sz="4000" b="1" dirty="0" err="1"/>
              <a:t>раундових</a:t>
            </a:r>
            <a:r>
              <a:rPr lang="uk-UA" sz="4000" b="1" dirty="0"/>
              <a:t> ключів DES</a:t>
            </a:r>
          </a:p>
        </p:txBody>
      </p:sp>
      <p:pic>
        <p:nvPicPr>
          <p:cNvPr id="4" name="Місце для вмісту 3" descr="image11"/>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52482" y="900954"/>
            <a:ext cx="5903259" cy="5688105"/>
          </a:xfrm>
          <a:prstGeom prst="rect">
            <a:avLst/>
          </a:prstGeom>
          <a:noFill/>
          <a:ln>
            <a:noFill/>
          </a:ln>
        </p:spPr>
      </p:pic>
    </p:spTree>
    <p:extLst>
      <p:ext uri="{BB962C8B-B14F-4D97-AF65-F5344CB8AC3E}">
        <p14:creationId xmlns:p14="http://schemas.microsoft.com/office/powerpoint/2010/main" val="18995637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35827"/>
          </a:xfrm>
        </p:spPr>
        <p:txBody>
          <a:bodyPr>
            <a:normAutofit fontScale="90000"/>
          </a:bodyPr>
          <a:lstStyle/>
          <a:p>
            <a:pPr lvl="0" algn="ctr"/>
            <a:r>
              <a:rPr lang="uk-UA" b="1" dirty="0"/>
              <a:t>Операція </a:t>
            </a:r>
            <a:r>
              <a:rPr lang="uk-UA" b="1" dirty="0" smtClean="0"/>
              <a:t>розшифрування</a:t>
            </a:r>
            <a:endParaRPr lang="uk-UA" b="1" dirty="0"/>
          </a:p>
        </p:txBody>
      </p:sp>
      <p:sp>
        <p:nvSpPr>
          <p:cNvPr id="3" name="Місце для вмісту 2"/>
          <p:cNvSpPr>
            <a:spLocks noGrp="1"/>
          </p:cNvSpPr>
          <p:nvPr>
            <p:ph idx="1"/>
          </p:nvPr>
        </p:nvSpPr>
        <p:spPr>
          <a:xfrm>
            <a:off x="645459" y="995082"/>
            <a:ext cx="10708341" cy="5181881"/>
          </a:xfrm>
        </p:spPr>
        <p:txBody>
          <a:bodyPr>
            <a:normAutofit fontScale="85000" lnSpcReduction="20000"/>
          </a:bodyPr>
          <a:lstStyle/>
          <a:p>
            <a:r>
              <a:rPr lang="uk-UA" dirty="0"/>
              <a:t>Процес розшифрування аналогічний процесу шифрування. На вхід алгоритму подається зашифрований текст, але ключі </a:t>
            </a:r>
            <a:r>
              <a:rPr lang="uk-UA" i="1" dirty="0"/>
              <a:t>К\</a:t>
            </a:r>
            <a:r>
              <a:rPr lang="uk-UA" dirty="0"/>
              <a:t> використовуються в оберненій послідовності: </a:t>
            </a:r>
            <a:r>
              <a:rPr lang="uk-UA" i="1" dirty="0"/>
              <a:t>K</a:t>
            </a:r>
            <a:r>
              <a:rPr lang="uk-UA" i="1" baseline="-25000" dirty="0"/>
              <a:t>16</a:t>
            </a:r>
            <a:r>
              <a:rPr lang="uk-UA" dirty="0"/>
              <a:t> використовується на першому раунді, </a:t>
            </a:r>
            <a:r>
              <a:rPr lang="uk-UA" i="1" dirty="0"/>
              <a:t>K</a:t>
            </a:r>
            <a:r>
              <a:rPr lang="uk-UA" i="1" baseline="-25000" dirty="0"/>
              <a:t>1</a:t>
            </a:r>
            <a:r>
              <a:rPr lang="uk-UA" dirty="0"/>
              <a:t> - на останньому раунді. Нехай виходом </a:t>
            </a:r>
            <a:r>
              <a:rPr lang="uk-UA" i="1" dirty="0"/>
              <a:t>i-го</a:t>
            </a:r>
            <a:r>
              <a:rPr lang="uk-UA" dirty="0"/>
              <a:t> раунду шифрування буде </a:t>
            </a:r>
            <a:r>
              <a:rPr lang="uk-UA" i="1" dirty="0" err="1"/>
              <a:t>Lі</a:t>
            </a:r>
            <a:r>
              <a:rPr lang="uk-UA" i="1" dirty="0"/>
              <a:t> || </a:t>
            </a:r>
            <a:r>
              <a:rPr lang="uk-UA" i="1" dirty="0" err="1"/>
              <a:t>Ri</a:t>
            </a:r>
            <a:r>
              <a:rPr lang="uk-UA" i="1" dirty="0"/>
              <a:t>.</a:t>
            </a:r>
            <a:r>
              <a:rPr lang="uk-UA" dirty="0"/>
              <a:t> Тоді відповідний вхід 16-ого раунду </a:t>
            </a:r>
            <a:r>
              <a:rPr lang="uk-UA" dirty="0" err="1"/>
              <a:t>озшифрування</a:t>
            </a:r>
            <a:r>
              <a:rPr lang="uk-UA" dirty="0"/>
              <a:t> буде </a:t>
            </a:r>
            <a:r>
              <a:rPr lang="uk-UA" i="1" dirty="0"/>
              <a:t>R</a:t>
            </a:r>
            <a:r>
              <a:rPr lang="en-US" i="1" dirty="0" err="1"/>
              <a:t>i</a:t>
            </a:r>
            <a:r>
              <a:rPr lang="uk-UA" i="1" dirty="0"/>
              <a:t> || L</a:t>
            </a:r>
            <a:r>
              <a:rPr lang="en-US" i="1" dirty="0" err="1"/>
              <a:t>i</a:t>
            </a:r>
            <a:r>
              <a:rPr lang="uk-UA" i="1" dirty="0"/>
              <a:t>.</a:t>
            </a:r>
            <a:endParaRPr lang="uk-UA" dirty="0"/>
          </a:p>
          <a:p>
            <a:r>
              <a:rPr lang="uk-UA" dirty="0"/>
              <a:t>Після останнього раунду процесу розшифрування дві половини виходу міняються місцями так, щоб вхід заключної перестановки </a:t>
            </a:r>
            <a:r>
              <a:rPr lang="uk-UA" i="1" dirty="0"/>
              <a:t>IP</a:t>
            </a:r>
            <a:r>
              <a:rPr lang="uk-UA" i="1" baseline="30000" dirty="0"/>
              <a:t>-1</a:t>
            </a:r>
            <a:r>
              <a:rPr lang="uk-UA" dirty="0"/>
              <a:t> був R</a:t>
            </a:r>
            <a:r>
              <a:rPr lang="uk-UA" baseline="-25000" dirty="0"/>
              <a:t>16</a:t>
            </a:r>
            <a:r>
              <a:rPr lang="uk-UA" dirty="0"/>
              <a:t>\\L</a:t>
            </a:r>
            <a:r>
              <a:rPr lang="uk-UA" baseline="-25000" dirty="0"/>
              <a:t>16</a:t>
            </a:r>
            <a:r>
              <a:rPr lang="uk-UA" dirty="0"/>
              <a:t>. Виходом цієї стадії є незашифрований текст.</a:t>
            </a:r>
          </a:p>
          <a:p>
            <a:r>
              <a:rPr lang="uk-UA" dirty="0"/>
              <a:t>Перевіримо коректність процесу розшифрування. Використаємо зашифрований текст і ключ як вхідні параметри алгоритму. На першому кроці виконаємо початкову перестановку </a:t>
            </a:r>
            <a:r>
              <a:rPr lang="uk-UA" i="1" dirty="0"/>
              <a:t>IP</a:t>
            </a:r>
            <a:r>
              <a:rPr lang="uk-UA" dirty="0"/>
              <a:t> і одержимо 64-бітне значення </a:t>
            </a:r>
            <a:r>
              <a:rPr lang="uk-UA" i="1" dirty="0"/>
              <a:t>Ld</a:t>
            </a:r>
            <a:r>
              <a:rPr lang="uk-UA" i="1" baseline="-25000" dirty="0"/>
              <a:t>0</a:t>
            </a:r>
            <a:r>
              <a:rPr lang="uk-UA" i="1" dirty="0"/>
              <a:t>\\Rd</a:t>
            </a:r>
            <a:r>
              <a:rPr lang="uk-UA" i="1" baseline="-25000" dirty="0"/>
              <a:t>0</a:t>
            </a:r>
            <a:r>
              <a:rPr lang="uk-UA" i="1" dirty="0"/>
              <a:t>.</a:t>
            </a:r>
            <a:r>
              <a:rPr lang="uk-UA" dirty="0"/>
              <a:t> Відомо, що </a:t>
            </a:r>
            <a:r>
              <a:rPr lang="uk-UA" i="1" dirty="0"/>
              <a:t>IP</a:t>
            </a:r>
            <a:r>
              <a:rPr lang="uk-UA" dirty="0"/>
              <a:t> і </a:t>
            </a:r>
            <a:r>
              <a:rPr lang="uk-UA" i="1" dirty="0"/>
              <a:t>IP"</a:t>
            </a:r>
            <a:r>
              <a:rPr lang="uk-UA" baseline="30000" dirty="0"/>
              <a:t>1</a:t>
            </a:r>
            <a:r>
              <a:rPr lang="uk-UA" dirty="0"/>
              <a:t> протилежні. Отже, </a:t>
            </a:r>
            <a:r>
              <a:rPr lang="uk-UA" i="1" dirty="0"/>
              <a:t>Ld</a:t>
            </a:r>
            <a:r>
              <a:rPr lang="uk-UA" i="1" baseline="-25000" dirty="0"/>
              <a:t>0 </a:t>
            </a:r>
            <a:r>
              <a:rPr lang="ru-RU" i="1" dirty="0"/>
              <a:t>|| </a:t>
            </a:r>
            <a:r>
              <a:rPr lang="uk-UA" i="1" dirty="0"/>
              <a:t>Rd</a:t>
            </a:r>
            <a:r>
              <a:rPr lang="uk-UA" i="1" baseline="-25000" dirty="0"/>
              <a:t>0</a:t>
            </a:r>
            <a:r>
              <a:rPr lang="uk-UA" i="1" dirty="0"/>
              <a:t> - IP</a:t>
            </a:r>
            <a:r>
              <a:rPr lang="uk-UA" dirty="0"/>
              <a:t> (зашифрований текст).</a:t>
            </a:r>
          </a:p>
          <a:p>
            <a:r>
              <a:rPr lang="uk-UA" dirty="0"/>
              <a:t>Зашифрований текст = </a:t>
            </a:r>
            <a:r>
              <a:rPr lang="uk-UA" i="1" dirty="0"/>
              <a:t>IP</a:t>
            </a:r>
            <a:r>
              <a:rPr lang="ru-RU" i="1" dirty="0"/>
              <a:t> -1 (</a:t>
            </a:r>
            <a:r>
              <a:rPr lang="uk-UA" i="1" dirty="0"/>
              <a:t>R</a:t>
            </a:r>
            <a:r>
              <a:rPr lang="uk-UA" i="1" baseline="-25000" dirty="0"/>
              <a:t>16 </a:t>
            </a:r>
            <a:r>
              <a:rPr lang="ru-RU" i="1" dirty="0"/>
              <a:t>|| </a:t>
            </a:r>
            <a:r>
              <a:rPr lang="uk-UA" i="1" dirty="0"/>
              <a:t>L</a:t>
            </a:r>
            <a:r>
              <a:rPr lang="uk-UA" i="1" baseline="-25000" dirty="0"/>
              <a:t>16</a:t>
            </a:r>
            <a:r>
              <a:rPr lang="uk-UA" i="1" dirty="0"/>
              <a:t>)</a:t>
            </a:r>
            <a:endParaRPr lang="uk-UA" dirty="0"/>
          </a:p>
          <a:p>
            <a:r>
              <a:rPr lang="uk-UA" i="1" dirty="0" err="1"/>
              <a:t>Ldo</a:t>
            </a:r>
            <a:r>
              <a:rPr lang="en-US" i="1" dirty="0"/>
              <a:t> || </a:t>
            </a:r>
            <a:r>
              <a:rPr lang="uk-UA" i="1" dirty="0" err="1"/>
              <a:t>Rdo</a:t>
            </a:r>
            <a:r>
              <a:rPr lang="uk-UA" i="1" dirty="0"/>
              <a:t> = IP(IP\R</a:t>
            </a:r>
            <a:r>
              <a:rPr lang="uk-UA" i="1" baseline="-25000" dirty="0"/>
              <a:t>K </a:t>
            </a:r>
            <a:r>
              <a:rPr lang="en-US" i="1" dirty="0"/>
              <a:t>|| </a:t>
            </a:r>
            <a:r>
              <a:rPr lang="en-US" i="1" baseline="-25000" dirty="0"/>
              <a:t> </a:t>
            </a:r>
            <a:r>
              <a:rPr lang="uk-UA" i="1" dirty="0"/>
              <a:t>L</a:t>
            </a:r>
            <a:r>
              <a:rPr lang="uk-UA" i="1" baseline="-25000" dirty="0"/>
              <a:t>K</a:t>
            </a:r>
            <a:r>
              <a:rPr lang="uk-UA" i="1" dirty="0"/>
              <a:t>)) =</a:t>
            </a:r>
            <a:r>
              <a:rPr lang="uk-UA" dirty="0"/>
              <a:t> </a:t>
            </a:r>
            <a:r>
              <a:rPr lang="uk-UA" dirty="0" smtClean="0"/>
              <a:t>R1e</a:t>
            </a:r>
            <a:r>
              <a:rPr lang="en-US" dirty="0" smtClean="0"/>
              <a:t>|| </a:t>
            </a:r>
            <a:r>
              <a:rPr lang="uk-UA" dirty="0" err="1" smtClean="0"/>
              <a:t>L</a:t>
            </a:r>
            <a:r>
              <a:rPr lang="uk-UA" baseline="-25000" dirty="0" err="1" smtClean="0"/>
              <a:t>le</a:t>
            </a:r>
            <a:r>
              <a:rPr lang="uk-UA" dirty="0"/>
              <a:t>.</a:t>
            </a:r>
            <a:endParaRPr lang="uk-UA" i="1" dirty="0"/>
          </a:p>
          <a:p>
            <a:r>
              <a:rPr lang="uk-UA" dirty="0"/>
              <a:t>Таким чином, вхід першого раунду процесу розшифрування еквівалентний 32-бітному виходу 16-ого раунду процесу шифрування, у якого ліва і права частини записані у зворотному порядку.</a:t>
            </a:r>
          </a:p>
          <a:p>
            <a:pPr marL="0" indent="0">
              <a:buNone/>
            </a:pPr>
            <a:endParaRPr lang="uk-UA" dirty="0"/>
          </a:p>
        </p:txBody>
      </p:sp>
    </p:spTree>
    <p:extLst>
      <p:ext uri="{BB962C8B-B14F-4D97-AF65-F5344CB8AC3E}">
        <p14:creationId xmlns:p14="http://schemas.microsoft.com/office/powerpoint/2010/main" val="19239638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a:t>П</a:t>
            </a:r>
            <a:r>
              <a:rPr lang="uk-UA" b="1" dirty="0" smtClean="0"/>
              <a:t>ереваги </a:t>
            </a:r>
            <a:r>
              <a:rPr lang="uk-UA" b="1" dirty="0"/>
              <a:t>та недоліки DES</a:t>
            </a:r>
            <a:endParaRPr lang="uk-UA" dirty="0"/>
          </a:p>
        </p:txBody>
      </p:sp>
      <p:sp>
        <p:nvSpPr>
          <p:cNvPr id="3" name="Місце для вмісту 2"/>
          <p:cNvSpPr>
            <a:spLocks noGrp="1"/>
          </p:cNvSpPr>
          <p:nvPr>
            <p:ph idx="1"/>
          </p:nvPr>
        </p:nvSpPr>
        <p:spPr>
          <a:xfrm>
            <a:off x="838200" y="1385046"/>
            <a:ext cx="10515600" cy="5217459"/>
          </a:xfrm>
        </p:spPr>
        <p:txBody>
          <a:bodyPr>
            <a:normAutofit fontScale="62500" lnSpcReduction="20000"/>
          </a:bodyPr>
          <a:lstStyle/>
          <a:p>
            <a:pPr marL="0" indent="0">
              <a:buNone/>
            </a:pPr>
            <a:r>
              <a:rPr lang="uk-UA" dirty="0" smtClean="0">
                <a:solidFill>
                  <a:srgbClr val="0070C0"/>
                </a:solidFill>
              </a:rPr>
              <a:t>Переваги</a:t>
            </a:r>
            <a:r>
              <a:rPr lang="uk-UA" dirty="0" smtClean="0"/>
              <a:t>: </a:t>
            </a:r>
          </a:p>
          <a:p>
            <a:r>
              <a:rPr lang="uk-UA" dirty="0" smtClean="0"/>
              <a:t>висока </a:t>
            </a:r>
            <a:r>
              <a:rPr lang="uk-UA" dirty="0"/>
              <a:t>швидкодія як в апаратній, так і в програмній реалізації</a:t>
            </a:r>
            <a:r>
              <a:rPr lang="uk-UA" dirty="0" smtClean="0"/>
              <a:t>;</a:t>
            </a:r>
          </a:p>
          <a:p>
            <a:r>
              <a:rPr lang="uk-UA" dirty="0" smtClean="0"/>
              <a:t>можливість </a:t>
            </a:r>
            <a:r>
              <a:rPr lang="uk-UA" dirty="0"/>
              <a:t>використання одних і тих самих апаратних або </a:t>
            </a:r>
            <a:r>
              <a:rPr lang="uk-UA" dirty="0" smtClean="0"/>
              <a:t>програмних </a:t>
            </a:r>
            <a:r>
              <a:rPr lang="uk-UA" dirty="0"/>
              <a:t>блоків як для шифрування, так і для розшифрування інформації</a:t>
            </a:r>
            <a:r>
              <a:rPr lang="uk-UA" dirty="0" smtClean="0"/>
              <a:t>.</a:t>
            </a:r>
          </a:p>
          <a:p>
            <a:pPr marL="0" indent="0">
              <a:buNone/>
            </a:pPr>
            <a:r>
              <a:rPr lang="uk-UA" dirty="0" smtClean="0">
                <a:solidFill>
                  <a:srgbClr val="0070C0"/>
                </a:solidFill>
              </a:rPr>
              <a:t>Недоліки:</a:t>
            </a:r>
          </a:p>
          <a:p>
            <a:r>
              <a:rPr lang="uk-UA" dirty="0"/>
              <a:t>невелику довжину ключа, усього 56 бітів. При сучасному </a:t>
            </a:r>
            <a:r>
              <a:rPr lang="uk-UA" dirty="0" smtClean="0"/>
              <a:t>рівні розвитку </a:t>
            </a:r>
            <a:r>
              <a:rPr lang="uk-UA" dirty="0"/>
              <a:t>комп’ютерних засобів така довжина ключа не може </a:t>
            </a:r>
            <a:r>
              <a:rPr lang="uk-UA" dirty="0" smtClean="0"/>
              <a:t>забезпечувати </a:t>
            </a:r>
            <a:r>
              <a:rPr lang="uk-UA" dirty="0"/>
              <a:t>потрібний рівень захисту для деяких типів інформації;</a:t>
            </a:r>
          </a:p>
          <a:p>
            <a:r>
              <a:rPr lang="uk-UA" dirty="0"/>
              <a:t>наявність "слабких" ключів, викликана тим, що для генерування </a:t>
            </a:r>
            <a:r>
              <a:rPr lang="uk-UA" dirty="0" smtClean="0"/>
              <a:t>ключової </a:t>
            </a:r>
            <a:r>
              <a:rPr lang="uk-UA" dirty="0"/>
              <a:t>послідовності виконується два незалежних регістри зсуву. </a:t>
            </a:r>
            <a:r>
              <a:rPr lang="uk-UA" dirty="0" smtClean="0"/>
              <a:t>Прикладом </a:t>
            </a:r>
            <a:r>
              <a:rPr lang="uk-UA" dirty="0"/>
              <a:t>слабкого ключа може служити 1F1F1F1F0E0E0E0E. При цьому</a:t>
            </a:r>
            <a:br>
              <a:rPr lang="uk-UA" dirty="0"/>
            </a:br>
            <a:r>
              <a:rPr lang="uk-UA" dirty="0"/>
              <a:t>результатом генерування будуть ключові послідовності, однакові з </a:t>
            </a:r>
            <a:r>
              <a:rPr lang="uk-UA" dirty="0" smtClean="0"/>
              <a:t>вихідним </a:t>
            </a:r>
            <a:r>
              <a:rPr lang="uk-UA" dirty="0"/>
              <a:t>ключем, в усіх 16 раундах. Існують також різновиди слабких </a:t>
            </a:r>
            <a:r>
              <a:rPr lang="uk-UA" dirty="0" err="1" smtClean="0"/>
              <a:t>ключів,що</a:t>
            </a:r>
            <a:r>
              <a:rPr lang="uk-UA" dirty="0" smtClean="0"/>
              <a:t> </a:t>
            </a:r>
            <a:r>
              <a:rPr lang="uk-UA" dirty="0"/>
              <a:t>дають усього чотири ключові послідовності та "зв’язані" ключі, </a:t>
            </a:r>
            <a:r>
              <a:rPr lang="uk-UA" dirty="0" err="1" smtClean="0"/>
              <a:t>якіотримуються</a:t>
            </a:r>
            <a:r>
              <a:rPr lang="uk-UA" dirty="0" smtClean="0"/>
              <a:t> </a:t>
            </a:r>
            <a:r>
              <a:rPr lang="uk-UA" dirty="0"/>
              <a:t>один з одного інверсією одного біта;</a:t>
            </a:r>
          </a:p>
          <a:p>
            <a:r>
              <a:rPr lang="uk-UA" dirty="0"/>
              <a:t>надмірність ключа, що має біти контролю парності. </a:t>
            </a:r>
            <a:r>
              <a:rPr lang="uk-UA" dirty="0" smtClean="0"/>
              <a:t>Наявність </a:t>
            </a:r>
            <a:r>
              <a:rPr lang="uk-UA" dirty="0"/>
              <a:t>бітів </a:t>
            </a:r>
            <a:r>
              <a:rPr lang="uk-UA" dirty="0" smtClean="0"/>
              <a:t>контролю </a:t>
            </a:r>
            <a:r>
              <a:rPr lang="uk-UA" dirty="0"/>
              <a:t>парності дозволяє відновити ключ при втраті його частини внаслідок</a:t>
            </a:r>
            <a:br>
              <a:rPr lang="uk-UA" dirty="0"/>
            </a:br>
            <a:r>
              <a:rPr lang="uk-UA" dirty="0"/>
              <a:t>збоїв комірок пам’яті</a:t>
            </a:r>
            <a:r>
              <a:rPr lang="uk-UA" dirty="0" smtClean="0"/>
              <a:t>.</a:t>
            </a:r>
          </a:p>
          <a:p>
            <a:pPr marL="0" indent="0">
              <a:buNone/>
            </a:pPr>
            <a:r>
              <a:rPr lang="uk-UA" i="1" dirty="0"/>
              <a:t>Елі </a:t>
            </a:r>
            <a:r>
              <a:rPr lang="uk-UA" i="1" dirty="0" err="1"/>
              <a:t>Біхам</a:t>
            </a:r>
            <a:r>
              <a:rPr lang="uk-UA" i="1" dirty="0"/>
              <a:t> і Аді </a:t>
            </a:r>
            <a:r>
              <a:rPr lang="uk-UA" i="1" dirty="0" err="1"/>
              <a:t>Шамір</a:t>
            </a:r>
            <a:r>
              <a:rPr lang="uk-UA" i="1" dirty="0"/>
              <a:t> запропонували досить ефективну атаку на реалізацію DES у смарт-картах або банківських криптографічних модулях, що використовують EEPROM-пам’ять для зберігання ключів.</a:t>
            </a:r>
          </a:p>
        </p:txBody>
      </p:sp>
    </p:spTree>
    <p:extLst>
      <p:ext uri="{BB962C8B-B14F-4D97-AF65-F5344CB8AC3E}">
        <p14:creationId xmlns:p14="http://schemas.microsoft.com/office/powerpoint/2010/main" val="38580493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1006474"/>
          </a:xfrm>
        </p:spPr>
        <p:txBody>
          <a:bodyPr>
            <a:normAutofit fontScale="90000"/>
          </a:bodyPr>
          <a:lstStyle/>
          <a:p>
            <a:pPr lvl="0" algn="ctr"/>
            <a:r>
              <a:rPr lang="uk-UA" b="1" dirty="0">
                <a:solidFill>
                  <a:srgbClr val="FF0000"/>
                </a:solidFill>
              </a:rPr>
              <a:t>Алгоритм криптографічного перетворення ГОСТ 28147-89</a:t>
            </a:r>
          </a:p>
        </p:txBody>
      </p:sp>
      <p:sp>
        <p:nvSpPr>
          <p:cNvPr id="3" name="Місце для вмісту 2"/>
          <p:cNvSpPr>
            <a:spLocks noGrp="1"/>
          </p:cNvSpPr>
          <p:nvPr>
            <p:ph idx="1"/>
          </p:nvPr>
        </p:nvSpPr>
        <p:spPr>
          <a:xfrm>
            <a:off x="838200" y="1371600"/>
            <a:ext cx="10515600" cy="4805363"/>
          </a:xfrm>
        </p:spPr>
        <p:txBody>
          <a:bodyPr>
            <a:normAutofit lnSpcReduction="10000"/>
          </a:bodyPr>
          <a:lstStyle/>
          <a:p>
            <a:pPr marL="0" indent="0">
              <a:buNone/>
            </a:pPr>
            <a:r>
              <a:rPr lang="uk-UA" dirty="0"/>
              <a:t>Стандарт шифрування даних Радянського Союзу ГОСТ 28147-89</a:t>
            </a:r>
            <a:br>
              <a:rPr lang="uk-UA" dirty="0"/>
            </a:br>
            <a:r>
              <a:rPr lang="uk-UA" dirty="0"/>
              <a:t>було прийнято на озброєння у 1989 році. В основі цього стандарту </a:t>
            </a:r>
            <a:r>
              <a:rPr lang="uk-UA" dirty="0" smtClean="0"/>
              <a:t>лежить</a:t>
            </a:r>
            <a:r>
              <a:rPr lang="en-US" dirty="0" smtClean="0"/>
              <a:t> </a:t>
            </a:r>
            <a:r>
              <a:rPr lang="uk-UA" dirty="0" smtClean="0"/>
              <a:t>сітка </a:t>
            </a:r>
            <a:r>
              <a:rPr lang="uk-UA" dirty="0" err="1"/>
              <a:t>Фейстеля</a:t>
            </a:r>
            <a:r>
              <a:rPr lang="uk-UA" dirty="0"/>
              <a:t>. </a:t>
            </a:r>
            <a:endParaRPr lang="en-US" dirty="0" smtClean="0"/>
          </a:p>
          <a:p>
            <a:pPr marL="0" indent="0" algn="ctr">
              <a:buNone/>
            </a:pPr>
            <a:r>
              <a:rPr lang="uk-UA" dirty="0" smtClean="0">
                <a:solidFill>
                  <a:srgbClr val="0070C0"/>
                </a:solidFill>
              </a:rPr>
              <a:t>Параметри алгоритму </a:t>
            </a:r>
            <a:endParaRPr lang="en-US" dirty="0">
              <a:solidFill>
                <a:srgbClr val="0070C0"/>
              </a:solidFill>
            </a:endParaRPr>
          </a:p>
          <a:p>
            <a:pPr>
              <a:buFont typeface="Wingdings" panose="05000000000000000000" pitchFamily="2" charset="2"/>
              <a:buChar char="ü"/>
            </a:pPr>
            <a:r>
              <a:rPr lang="uk-UA" dirty="0" smtClean="0"/>
              <a:t>довжина </a:t>
            </a:r>
            <a:r>
              <a:rPr lang="uk-UA" dirty="0"/>
              <a:t>блоку - 64 </a:t>
            </a:r>
            <a:r>
              <a:rPr lang="uk-UA" dirty="0" smtClean="0"/>
              <a:t>біти;</a:t>
            </a:r>
            <a:endParaRPr lang="en-US" dirty="0" smtClean="0"/>
          </a:p>
          <a:p>
            <a:pPr>
              <a:buFont typeface="Wingdings" panose="05000000000000000000" pitchFamily="2" charset="2"/>
              <a:buChar char="ü"/>
            </a:pPr>
            <a:r>
              <a:rPr lang="uk-UA" dirty="0" smtClean="0"/>
              <a:t>довжина </a:t>
            </a:r>
            <a:r>
              <a:rPr lang="uk-UA" dirty="0"/>
              <a:t>ключа - 256 бітів; </a:t>
            </a:r>
            <a:endParaRPr lang="en-US" dirty="0" smtClean="0"/>
          </a:p>
          <a:p>
            <a:pPr>
              <a:buFont typeface="Wingdings" panose="05000000000000000000" pitchFamily="2" charset="2"/>
              <a:buChar char="ü"/>
            </a:pPr>
            <a:r>
              <a:rPr lang="uk-UA" dirty="0" smtClean="0"/>
              <a:t>кількість </a:t>
            </a:r>
            <a:r>
              <a:rPr lang="uk-UA" dirty="0"/>
              <a:t>раундів - 32.</a:t>
            </a:r>
          </a:p>
          <a:p>
            <a:pPr marL="0" indent="0">
              <a:buNone/>
            </a:pPr>
            <a:r>
              <a:rPr lang="uk-UA" dirty="0"/>
              <a:t>Алгоритм є класичною сіткою </a:t>
            </a:r>
            <a:r>
              <a:rPr lang="uk-UA" dirty="0" err="1"/>
              <a:t>Фейстеля</a:t>
            </a:r>
            <a:r>
              <a:rPr lang="uk-UA" dirty="0"/>
              <a:t>:</a:t>
            </a:r>
          </a:p>
          <a:p>
            <a:pPr marL="0" indent="0">
              <a:buNone/>
            </a:pPr>
            <a:r>
              <a:rPr lang="uk-UA" dirty="0"/>
              <a:t>L</a:t>
            </a:r>
            <a:r>
              <a:rPr lang="en-US" baseline="-25000" dirty="0" err="1"/>
              <a:t>i</a:t>
            </a:r>
            <a:r>
              <a:rPr lang="en-US" baseline="-25000" dirty="0"/>
              <a:t> </a:t>
            </a:r>
            <a:r>
              <a:rPr lang="uk-UA" dirty="0"/>
              <a:t>= R</a:t>
            </a:r>
            <a:r>
              <a:rPr lang="en-US" baseline="-25000" dirty="0" smtClean="0"/>
              <a:t>i-1</a:t>
            </a:r>
            <a:r>
              <a:rPr lang="uk-UA" dirty="0" smtClean="0"/>
              <a:t>;</a:t>
            </a:r>
            <a:endParaRPr lang="uk-UA" dirty="0"/>
          </a:p>
          <a:p>
            <a:pPr marL="0" indent="0">
              <a:buNone/>
            </a:pPr>
            <a:r>
              <a:rPr lang="uk-UA" dirty="0"/>
              <a:t>R</a:t>
            </a:r>
            <a:r>
              <a:rPr lang="en-US" dirty="0" err="1"/>
              <a:t>i</a:t>
            </a:r>
            <a:r>
              <a:rPr lang="en-US" dirty="0"/>
              <a:t> </a:t>
            </a:r>
            <a:r>
              <a:rPr lang="uk-UA" dirty="0"/>
              <a:t>= L</a:t>
            </a:r>
            <a:r>
              <a:rPr lang="en-US" dirty="0" err="1"/>
              <a:t>i</a:t>
            </a:r>
            <a:r>
              <a:rPr lang="en-US" dirty="0"/>
              <a:t> </a:t>
            </a:r>
            <a:r>
              <a:rPr lang="en-US" b="1" dirty="0" smtClean="0"/>
              <a:t>XOR</a:t>
            </a:r>
            <a:r>
              <a:rPr lang="en-US" dirty="0" smtClean="0"/>
              <a:t> </a:t>
            </a:r>
            <a:r>
              <a:rPr lang="uk-UA" dirty="0" smtClean="0">
                <a:solidFill>
                  <a:srgbClr val="C00000"/>
                </a:solidFill>
              </a:rPr>
              <a:t>F</a:t>
            </a:r>
            <a:r>
              <a:rPr lang="uk-UA" dirty="0" smtClean="0"/>
              <a:t>(R</a:t>
            </a:r>
            <a:r>
              <a:rPr lang="en-US" dirty="0" err="1"/>
              <a:t>i-i</a:t>
            </a:r>
            <a:r>
              <a:rPr lang="uk-UA" dirty="0"/>
              <a:t>, K</a:t>
            </a:r>
            <a:r>
              <a:rPr lang="en-US" dirty="0" err="1"/>
              <a:t>i</a:t>
            </a:r>
            <a:r>
              <a:rPr lang="uk-UA" dirty="0"/>
              <a:t>).</a:t>
            </a:r>
          </a:p>
          <a:p>
            <a:pPr marL="0" indent="0">
              <a:buNone/>
            </a:pPr>
            <a:endParaRPr lang="uk-UA" dirty="0"/>
          </a:p>
        </p:txBody>
      </p:sp>
    </p:spTree>
    <p:extLst>
      <p:ext uri="{BB962C8B-B14F-4D97-AF65-F5344CB8AC3E}">
        <p14:creationId xmlns:p14="http://schemas.microsoft.com/office/powerpoint/2010/main" val="22287460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24087"/>
          </a:xfrm>
        </p:spPr>
        <p:txBody>
          <a:bodyPr/>
          <a:lstStyle/>
          <a:p>
            <a:pPr algn="ctr"/>
            <a:r>
              <a:rPr lang="uk-UA" b="1" dirty="0">
                <a:solidFill>
                  <a:srgbClr val="0070C0"/>
                </a:solidFill>
              </a:rPr>
              <a:t>Функція </a:t>
            </a:r>
            <a:r>
              <a:rPr lang="uk-UA" b="1" i="1" dirty="0">
                <a:solidFill>
                  <a:srgbClr val="0070C0"/>
                </a:solidFill>
              </a:rPr>
              <a:t>F</a:t>
            </a:r>
            <a:r>
              <a:rPr lang="uk-UA" b="1" dirty="0">
                <a:solidFill>
                  <a:srgbClr val="0070C0"/>
                </a:solidFill>
              </a:rPr>
              <a:t> </a:t>
            </a:r>
          </a:p>
        </p:txBody>
      </p:sp>
      <p:sp>
        <p:nvSpPr>
          <p:cNvPr id="3" name="Місце для вмісту 2"/>
          <p:cNvSpPr>
            <a:spLocks noGrp="1"/>
          </p:cNvSpPr>
          <p:nvPr>
            <p:ph idx="1"/>
          </p:nvPr>
        </p:nvSpPr>
        <p:spPr>
          <a:xfrm>
            <a:off x="838200" y="1089212"/>
            <a:ext cx="10515600" cy="5087751"/>
          </a:xfrm>
        </p:spPr>
        <p:txBody>
          <a:bodyPr>
            <a:normAutofit fontScale="92500" lnSpcReduction="10000"/>
          </a:bodyPr>
          <a:lstStyle/>
          <a:p>
            <a:pPr marL="0" indent="0">
              <a:buNone/>
            </a:pPr>
            <a:r>
              <a:rPr lang="uk-UA" dirty="0"/>
              <a:t>Спочатку права половина та </a:t>
            </a:r>
            <a:r>
              <a:rPr lang="en-US" dirty="0" err="1" smtClean="0"/>
              <a:t>i</a:t>
            </a:r>
            <a:r>
              <a:rPr lang="uk-UA" dirty="0" smtClean="0"/>
              <a:t>-</a:t>
            </a:r>
            <a:r>
              <a:rPr lang="uk-UA" dirty="0" err="1" smtClean="0"/>
              <a:t>ий</a:t>
            </a:r>
            <a:r>
              <a:rPr lang="uk-UA" dirty="0" smtClean="0"/>
              <a:t> підключ</a:t>
            </a:r>
            <a:r>
              <a:rPr lang="en-US" dirty="0" smtClean="0"/>
              <a:t> </a:t>
            </a:r>
            <a:r>
              <a:rPr lang="uk-UA" dirty="0" smtClean="0"/>
              <a:t>додаються </a:t>
            </a:r>
            <a:r>
              <a:rPr lang="uk-UA" dirty="0"/>
              <a:t>за модулем 2</a:t>
            </a:r>
            <a:r>
              <a:rPr lang="en-US" baseline="30000" dirty="0"/>
              <a:t>32</a:t>
            </a:r>
            <a:r>
              <a:rPr lang="uk-UA" dirty="0"/>
              <a:t>. Потім результат розбивається на вісім </a:t>
            </a:r>
            <a:r>
              <a:rPr lang="uk-UA" dirty="0" smtClean="0"/>
              <a:t>4-бітових </a:t>
            </a:r>
            <a:r>
              <a:rPr lang="uk-UA" dirty="0"/>
              <a:t>частин, кожна з яких надходить на вхід свого S-блока. </a:t>
            </a:r>
            <a:endParaRPr lang="uk-UA" dirty="0" smtClean="0"/>
          </a:p>
          <a:p>
            <a:pPr marL="0" indent="0">
              <a:buNone/>
            </a:pPr>
            <a:r>
              <a:rPr lang="uk-UA" dirty="0" smtClean="0"/>
              <a:t>ГОСТ</a:t>
            </a:r>
            <a:r>
              <a:rPr lang="en-US" dirty="0" smtClean="0"/>
              <a:t> </a:t>
            </a:r>
            <a:r>
              <a:rPr lang="uk-UA" dirty="0" smtClean="0"/>
              <a:t>28147 </a:t>
            </a:r>
            <a:r>
              <a:rPr lang="uk-UA" dirty="0"/>
              <a:t>використовує вісім різних S-блоків, кожний з яких має </a:t>
            </a:r>
            <a:r>
              <a:rPr lang="uk-UA" dirty="0" smtClean="0"/>
              <a:t>4-бітовий</a:t>
            </a:r>
            <a:r>
              <a:rPr lang="en-US" dirty="0" smtClean="0"/>
              <a:t> </a:t>
            </a:r>
            <a:r>
              <a:rPr lang="uk-UA" dirty="0" smtClean="0"/>
              <a:t> вхід </a:t>
            </a:r>
            <a:r>
              <a:rPr lang="uk-UA" dirty="0"/>
              <a:t>і 4-бітовий вихід. Виходи всіх S-блоків об’єднуються в </a:t>
            </a:r>
            <a:r>
              <a:rPr lang="uk-UA" dirty="0" smtClean="0"/>
              <a:t>32-бітне слово</a:t>
            </a:r>
            <a:r>
              <a:rPr lang="uk-UA" dirty="0"/>
              <a:t>, яке потім циклічно зсувається на 11 бітів вліво. </a:t>
            </a:r>
            <a:endParaRPr lang="en-US" dirty="0" smtClean="0"/>
          </a:p>
          <a:p>
            <a:pPr marL="0" indent="0">
              <a:buNone/>
            </a:pPr>
            <a:r>
              <a:rPr lang="uk-UA" dirty="0" smtClean="0"/>
              <a:t>Нарешті за</a:t>
            </a:r>
            <a:r>
              <a:rPr lang="en-US" dirty="0" smtClean="0"/>
              <a:t> </a:t>
            </a:r>
            <a:r>
              <a:rPr lang="uk-UA" dirty="0" smtClean="0"/>
              <a:t>допомогою </a:t>
            </a:r>
            <a:r>
              <a:rPr lang="uk-UA" b="1" dirty="0"/>
              <a:t>XOR</a:t>
            </a:r>
            <a:r>
              <a:rPr lang="uk-UA" dirty="0"/>
              <a:t> результат додається до лівої половини, у </a:t>
            </a:r>
            <a:r>
              <a:rPr lang="uk-UA" dirty="0" smtClean="0"/>
              <a:t>результаті</a:t>
            </a:r>
            <a:r>
              <a:rPr lang="en-US" dirty="0" smtClean="0"/>
              <a:t> </a:t>
            </a:r>
            <a:r>
              <a:rPr lang="uk-UA" dirty="0" smtClean="0"/>
              <a:t>чого </a:t>
            </a:r>
            <a:r>
              <a:rPr lang="uk-UA" dirty="0"/>
              <a:t>виходить нова права </a:t>
            </a:r>
            <a:r>
              <a:rPr lang="uk-UA" dirty="0" smtClean="0"/>
              <a:t>половина.</a:t>
            </a:r>
            <a:endParaRPr lang="en-US" dirty="0" smtClean="0"/>
          </a:p>
          <a:p>
            <a:pPr marL="0" indent="0" algn="ctr">
              <a:buNone/>
            </a:pPr>
            <a:r>
              <a:rPr lang="uk-UA" dirty="0" smtClean="0"/>
              <a:t> </a:t>
            </a:r>
            <a:r>
              <a:rPr lang="uk-UA" dirty="0"/>
              <a:t>Генерування </a:t>
            </a:r>
            <a:r>
              <a:rPr lang="uk-UA" dirty="0" smtClean="0"/>
              <a:t>ключів</a:t>
            </a:r>
          </a:p>
          <a:p>
            <a:pPr marL="0" indent="0">
              <a:buNone/>
            </a:pPr>
            <a:r>
              <a:rPr lang="uk-UA" dirty="0" smtClean="0"/>
              <a:t/>
            </a:r>
            <a:br>
              <a:rPr lang="uk-UA" dirty="0" smtClean="0"/>
            </a:br>
            <a:r>
              <a:rPr lang="uk-UA" dirty="0" smtClean="0"/>
              <a:t>256-бітний </a:t>
            </a:r>
            <a:r>
              <a:rPr lang="uk-UA" dirty="0"/>
              <a:t>ключ розбивається на вісім </a:t>
            </a:r>
            <a:r>
              <a:rPr lang="uk-UA" dirty="0" smtClean="0"/>
              <a:t>32-</a:t>
            </a:r>
            <a:r>
              <a:rPr lang="en-US" dirty="0" smtClean="0"/>
              <a:t> </a:t>
            </a:r>
            <a:r>
              <a:rPr lang="uk-UA" dirty="0" smtClean="0"/>
              <a:t>бітних </a:t>
            </a:r>
            <a:r>
              <a:rPr lang="uk-UA" dirty="0" err="1"/>
              <a:t>підключів</a:t>
            </a:r>
            <a:r>
              <a:rPr lang="uk-UA" dirty="0"/>
              <a:t>. Алгоритм має 32 раунди, тому кожний </a:t>
            </a:r>
            <a:r>
              <a:rPr lang="uk-UA" dirty="0" smtClean="0"/>
              <a:t>підключ</a:t>
            </a:r>
            <a:r>
              <a:rPr lang="en-US" dirty="0" smtClean="0"/>
              <a:t> </a:t>
            </a:r>
            <a:r>
              <a:rPr lang="uk-UA" dirty="0" smtClean="0"/>
              <a:t>використовується </a:t>
            </a:r>
            <a:r>
              <a:rPr lang="uk-UA" dirty="0"/>
              <a:t>в чотирьох раундах за </a:t>
            </a:r>
            <a:r>
              <a:rPr lang="uk-UA" dirty="0" smtClean="0"/>
              <a:t>схемою:</a:t>
            </a:r>
            <a:r>
              <a:rPr lang="uk-UA" dirty="0"/>
              <a:t/>
            </a:r>
            <a:br>
              <a:rPr lang="uk-UA" dirty="0"/>
            </a:br>
            <a:endParaRPr lang="uk-UA" dirty="0"/>
          </a:p>
        </p:txBody>
      </p:sp>
    </p:spTree>
    <p:extLst>
      <p:ext uri="{BB962C8B-B14F-4D97-AF65-F5344CB8AC3E}">
        <p14:creationId xmlns:p14="http://schemas.microsoft.com/office/powerpoint/2010/main" val="1948364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16510"/>
          </a:xfrm>
        </p:spPr>
        <p:txBody>
          <a:bodyPr>
            <a:normAutofit/>
          </a:bodyPr>
          <a:lstStyle/>
          <a:p>
            <a:r>
              <a:rPr lang="uk-UA" sz="3200" dirty="0" smtClean="0">
                <a:solidFill>
                  <a:schemeClr val="accent5">
                    <a:lumMod val="75000"/>
                  </a:schemeClr>
                </a:solidFill>
              </a:rPr>
              <a:t>Властивості інформації</a:t>
            </a:r>
            <a:endParaRPr lang="uk-UA" sz="3200" dirty="0">
              <a:solidFill>
                <a:schemeClr val="accent5">
                  <a:lumMod val="75000"/>
                </a:schemeClr>
              </a:solidFill>
            </a:endParaRPr>
          </a:p>
        </p:txBody>
      </p:sp>
      <p:sp>
        <p:nvSpPr>
          <p:cNvPr id="3" name="Місце для вмісту 2"/>
          <p:cNvSpPr>
            <a:spLocks noGrp="1"/>
          </p:cNvSpPr>
          <p:nvPr>
            <p:ph idx="1"/>
          </p:nvPr>
        </p:nvSpPr>
        <p:spPr>
          <a:xfrm>
            <a:off x="430307" y="887506"/>
            <a:ext cx="11322422" cy="5688106"/>
          </a:xfrm>
        </p:spPr>
        <p:txBody>
          <a:bodyPr>
            <a:normAutofit/>
          </a:bodyPr>
          <a:lstStyle/>
          <a:p>
            <a:pPr>
              <a:lnSpc>
                <a:spcPct val="100000"/>
              </a:lnSpc>
            </a:pPr>
            <a:r>
              <a:rPr lang="uk-UA" b="1" dirty="0"/>
              <a:t>цінність інформації</a:t>
            </a:r>
            <a:r>
              <a:rPr lang="uk-UA" dirty="0"/>
              <a:t> визначається можливістю забезпечення </a:t>
            </a:r>
            <a:r>
              <a:rPr lang="uk-UA" dirty="0" smtClean="0"/>
              <a:t>досягнення </a:t>
            </a:r>
            <a:r>
              <a:rPr lang="uk-UA" dirty="0"/>
              <a:t>мети, поставленої її отримувачем; </a:t>
            </a:r>
            <a:endParaRPr lang="uk-UA" dirty="0" smtClean="0"/>
          </a:p>
          <a:p>
            <a:pPr>
              <a:lnSpc>
                <a:spcPct val="100000"/>
              </a:lnSpc>
            </a:pPr>
            <a:r>
              <a:rPr lang="uk-UA" b="1" dirty="0" smtClean="0"/>
              <a:t>достовірність</a:t>
            </a:r>
            <a:r>
              <a:rPr lang="uk-UA" dirty="0" smtClean="0"/>
              <a:t> </a:t>
            </a:r>
            <a:r>
              <a:rPr lang="uk-UA" dirty="0"/>
              <a:t>– відповідність отриманої інформації реальності </a:t>
            </a:r>
            <a:r>
              <a:rPr lang="uk-UA" dirty="0" smtClean="0"/>
              <a:t>навколишнього </a:t>
            </a:r>
            <a:r>
              <a:rPr lang="uk-UA" dirty="0"/>
              <a:t>світу; </a:t>
            </a:r>
            <a:endParaRPr lang="uk-UA" dirty="0" smtClean="0"/>
          </a:p>
          <a:p>
            <a:pPr>
              <a:lnSpc>
                <a:spcPct val="100000"/>
              </a:lnSpc>
            </a:pPr>
            <a:r>
              <a:rPr lang="uk-UA" b="1" dirty="0" smtClean="0"/>
              <a:t>актуальність</a:t>
            </a:r>
            <a:r>
              <a:rPr lang="uk-UA" dirty="0" smtClean="0"/>
              <a:t> </a:t>
            </a:r>
            <a:r>
              <a:rPr lang="uk-UA" dirty="0"/>
              <a:t>– відповідність цінності та достовірності </a:t>
            </a:r>
            <a:r>
              <a:rPr lang="uk-UA" dirty="0" smtClean="0"/>
              <a:t>отриманої інформації </a:t>
            </a:r>
            <a:r>
              <a:rPr lang="uk-UA" dirty="0"/>
              <a:t>поточному часу. </a:t>
            </a:r>
            <a:endParaRPr lang="uk-UA" dirty="0" smtClean="0"/>
          </a:p>
          <a:p>
            <a:pPr marL="0" indent="0">
              <a:buNone/>
            </a:pPr>
            <a:r>
              <a:rPr lang="uk-UA" dirty="0" smtClean="0">
                <a:solidFill>
                  <a:schemeClr val="accent5">
                    <a:lumMod val="75000"/>
                  </a:schemeClr>
                </a:solidFill>
              </a:rPr>
              <a:t>З точки зору захисту:</a:t>
            </a:r>
          </a:p>
          <a:p>
            <a:r>
              <a:rPr lang="uk-UA" b="1" dirty="0"/>
              <a:t>конфіденційність</a:t>
            </a:r>
            <a:r>
              <a:rPr lang="uk-UA" dirty="0"/>
              <a:t> </a:t>
            </a:r>
            <a:r>
              <a:rPr lang="uk-UA" dirty="0" smtClean="0"/>
              <a:t>–захищеність від несанкціонованого ознайомлення;</a:t>
            </a:r>
          </a:p>
          <a:p>
            <a:r>
              <a:rPr lang="uk-UA" b="1" dirty="0" smtClean="0"/>
              <a:t>цілісність</a:t>
            </a:r>
            <a:r>
              <a:rPr lang="uk-UA" dirty="0" smtClean="0"/>
              <a:t> –захищеність від несанкціонованої </a:t>
            </a:r>
            <a:r>
              <a:rPr lang="uk-UA" dirty="0"/>
              <a:t>зміни або знищення; </a:t>
            </a:r>
            <a:endParaRPr lang="uk-UA" dirty="0" smtClean="0"/>
          </a:p>
          <a:p>
            <a:r>
              <a:rPr lang="uk-UA" b="1" dirty="0"/>
              <a:t>д</a:t>
            </a:r>
            <a:r>
              <a:rPr lang="uk-UA" b="1" dirty="0" smtClean="0"/>
              <a:t>оступність</a:t>
            </a:r>
            <a:r>
              <a:rPr lang="uk-UA" dirty="0" smtClean="0"/>
              <a:t> –захищеність від несанкціонованого </a:t>
            </a:r>
            <a:r>
              <a:rPr lang="uk-UA" dirty="0"/>
              <a:t>блокування. </a:t>
            </a:r>
          </a:p>
          <a:p>
            <a:pPr marL="0" indent="0">
              <a:buNone/>
            </a:pPr>
            <a:endParaRPr lang="uk-UA" dirty="0">
              <a:solidFill>
                <a:schemeClr val="accent5">
                  <a:lumMod val="75000"/>
                </a:schemeClr>
              </a:solidFill>
            </a:endParaRPr>
          </a:p>
          <a:p>
            <a:pPr marL="0" indent="0">
              <a:buNone/>
            </a:pPr>
            <a:endParaRPr lang="uk-UA" dirty="0"/>
          </a:p>
        </p:txBody>
      </p:sp>
    </p:spTree>
    <p:extLst>
      <p:ext uri="{BB962C8B-B14F-4D97-AF65-F5344CB8AC3E}">
        <p14:creationId xmlns:p14="http://schemas.microsoft.com/office/powerpoint/2010/main" val="407250816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a:t>Використання </a:t>
            </a:r>
            <a:r>
              <a:rPr lang="uk-UA" b="1" dirty="0" err="1"/>
              <a:t>підключів</a:t>
            </a:r>
            <a:r>
              <a:rPr lang="uk-UA" b="1" dirty="0"/>
              <a:t> у ГОСТ </a:t>
            </a:r>
            <a:r>
              <a:rPr lang="uk-UA" b="1" dirty="0" smtClean="0"/>
              <a:t>38147-89</a:t>
            </a:r>
            <a:endParaRPr lang="uk-UA" dirty="0"/>
          </a:p>
        </p:txBody>
      </p:sp>
      <p:graphicFrame>
        <p:nvGraphicFramePr>
          <p:cNvPr id="6" name="Місце для вмісту 5"/>
          <p:cNvGraphicFramePr>
            <a:graphicFrameLocks noGrp="1"/>
          </p:cNvGraphicFramePr>
          <p:nvPr>
            <p:ph idx="1"/>
            <p:extLst>
              <p:ext uri="{D42A27DB-BD31-4B8C-83A1-F6EECF244321}">
                <p14:modId xmlns:p14="http://schemas.microsoft.com/office/powerpoint/2010/main" val="56316566"/>
              </p:ext>
            </p:extLst>
          </p:nvPr>
        </p:nvGraphicFramePr>
        <p:xfrm>
          <a:off x="838200" y="1690687"/>
          <a:ext cx="10390096" cy="4683217"/>
        </p:xfrm>
        <a:graphic>
          <a:graphicData uri="http://schemas.openxmlformats.org/drawingml/2006/table">
            <a:tbl>
              <a:tblPr firstRow="1" firstCol="1" bandRow="1">
                <a:tableStyleId>{5C22544A-7EE6-4342-B048-85BDC9FD1C3A}</a:tableStyleId>
              </a:tblPr>
              <a:tblGrid>
                <a:gridCol w="2864590"/>
                <a:gridCol w="981272"/>
                <a:gridCol w="876507"/>
                <a:gridCol w="757218"/>
                <a:gridCol w="981272"/>
                <a:gridCol w="981272"/>
                <a:gridCol w="981272"/>
                <a:gridCol w="976086"/>
                <a:gridCol w="990607"/>
              </a:tblGrid>
              <a:tr h="596221">
                <a:tc>
                  <a:txBody>
                    <a:bodyPr/>
                    <a:lstStyle/>
                    <a:p>
                      <a:pPr algn="ctr">
                        <a:lnSpc>
                          <a:spcPts val="1920"/>
                        </a:lnSpc>
                        <a:spcAft>
                          <a:spcPts val="0"/>
                        </a:spcAft>
                      </a:pPr>
                      <a:r>
                        <a:rPr lang="uk-UA" sz="2000" spc="0" dirty="0">
                          <a:effectLst/>
                        </a:rPr>
                        <a:t>Раунд</a:t>
                      </a:r>
                      <a:endParaRPr lang="uk-UA" sz="3600" dirty="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dirty="0">
                          <a:effectLst/>
                        </a:rPr>
                        <a:t>1</a:t>
                      </a:r>
                      <a:endParaRPr lang="uk-UA" sz="3600" dirty="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8580" marR="68580" marT="0" marB="0"/>
                </a:tc>
              </a:tr>
              <a:tr h="578911">
                <a:tc>
                  <a:txBody>
                    <a:bodyPr/>
                    <a:lstStyle/>
                    <a:p>
                      <a:pPr algn="ctr">
                        <a:lnSpc>
                          <a:spcPts val="1920"/>
                        </a:lnSpc>
                        <a:spcAft>
                          <a:spcPts val="0"/>
                        </a:spcAft>
                      </a:pPr>
                      <a:r>
                        <a:rPr lang="uk-UA" sz="2000" spc="0">
                          <a:effectLst/>
                        </a:rPr>
                        <a:t>Підключ</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dirty="0">
                          <a:effectLst/>
                        </a:rPr>
                        <a:t>1</a:t>
                      </a:r>
                      <a:endParaRPr lang="uk-UA" sz="3600" dirty="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8580" marR="68580" marT="0" marB="0"/>
                </a:tc>
              </a:tr>
              <a:tr h="578911">
                <a:tc>
                  <a:txBody>
                    <a:bodyPr/>
                    <a:lstStyle/>
                    <a:p>
                      <a:pPr algn="ctr">
                        <a:lnSpc>
                          <a:spcPts val="1920"/>
                        </a:lnSpc>
                        <a:spcAft>
                          <a:spcPts val="0"/>
                        </a:spcAft>
                      </a:pPr>
                      <a:r>
                        <a:rPr lang="uk-UA" sz="2000" spc="0">
                          <a:effectLst/>
                        </a:rPr>
                        <a:t>Раунд</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9</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10</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11</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12</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13</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14</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15</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16</a:t>
                      </a:r>
                      <a:endParaRPr lang="uk-UA" sz="3600">
                        <a:effectLst/>
                        <a:latin typeface="Arial" panose="020B0604020202020204" pitchFamily="34" charset="0"/>
                        <a:ea typeface="Arial" panose="020B0604020202020204" pitchFamily="34" charset="0"/>
                      </a:endParaRPr>
                    </a:p>
                  </a:txBody>
                  <a:tcPr marL="68580" marR="68580" marT="0" marB="0"/>
                </a:tc>
              </a:tr>
              <a:tr h="578911">
                <a:tc>
                  <a:txBody>
                    <a:bodyPr/>
                    <a:lstStyle/>
                    <a:p>
                      <a:pPr algn="ctr">
                        <a:lnSpc>
                          <a:spcPts val="1920"/>
                        </a:lnSpc>
                        <a:spcAft>
                          <a:spcPts val="0"/>
                        </a:spcAft>
                      </a:pPr>
                      <a:r>
                        <a:rPr lang="uk-UA" sz="2000" spc="0">
                          <a:effectLst/>
                        </a:rPr>
                        <a:t>Підключ</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8580" marR="68580" marT="0" marB="0"/>
                </a:tc>
              </a:tr>
              <a:tr h="578911">
                <a:tc>
                  <a:txBody>
                    <a:bodyPr/>
                    <a:lstStyle/>
                    <a:p>
                      <a:pPr algn="ctr">
                        <a:lnSpc>
                          <a:spcPts val="1920"/>
                        </a:lnSpc>
                        <a:spcAft>
                          <a:spcPts val="0"/>
                        </a:spcAft>
                      </a:pPr>
                      <a:r>
                        <a:rPr lang="uk-UA" sz="2000" spc="0">
                          <a:effectLst/>
                        </a:rPr>
                        <a:t>Раунд</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17</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18</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19</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20</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21</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22</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23</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24</a:t>
                      </a:r>
                      <a:endParaRPr lang="uk-UA" sz="3600">
                        <a:effectLst/>
                        <a:latin typeface="Arial" panose="020B0604020202020204" pitchFamily="34" charset="0"/>
                        <a:ea typeface="Arial" panose="020B0604020202020204" pitchFamily="34" charset="0"/>
                      </a:endParaRPr>
                    </a:p>
                  </a:txBody>
                  <a:tcPr marL="68580" marR="68580" marT="0" marB="0"/>
                </a:tc>
              </a:tr>
              <a:tr h="578911">
                <a:tc>
                  <a:txBody>
                    <a:bodyPr/>
                    <a:lstStyle/>
                    <a:p>
                      <a:pPr algn="ctr">
                        <a:lnSpc>
                          <a:spcPts val="1920"/>
                        </a:lnSpc>
                        <a:spcAft>
                          <a:spcPts val="0"/>
                        </a:spcAft>
                      </a:pPr>
                      <a:r>
                        <a:rPr lang="uk-UA" sz="2000" spc="0">
                          <a:effectLst/>
                        </a:rPr>
                        <a:t>Підключ</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1</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8580" marR="68580" marT="0" marB="0"/>
                </a:tc>
              </a:tr>
              <a:tr h="587479">
                <a:tc>
                  <a:txBody>
                    <a:bodyPr/>
                    <a:lstStyle/>
                    <a:p>
                      <a:pPr algn="ctr">
                        <a:lnSpc>
                          <a:spcPts val="1920"/>
                        </a:lnSpc>
                        <a:spcAft>
                          <a:spcPts val="0"/>
                        </a:spcAft>
                      </a:pPr>
                      <a:r>
                        <a:rPr lang="uk-UA" sz="2000" spc="0">
                          <a:effectLst/>
                        </a:rPr>
                        <a:t>Раунд</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25</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26</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27</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28</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29</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30</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31</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32</a:t>
                      </a:r>
                      <a:endParaRPr lang="uk-UA" sz="3600">
                        <a:effectLst/>
                        <a:latin typeface="Arial" panose="020B0604020202020204" pitchFamily="34" charset="0"/>
                        <a:ea typeface="Arial" panose="020B0604020202020204" pitchFamily="34" charset="0"/>
                      </a:endParaRPr>
                    </a:p>
                  </a:txBody>
                  <a:tcPr marL="68580" marR="68580" marT="0" marB="0"/>
                </a:tc>
              </a:tr>
              <a:tr h="604962">
                <a:tc>
                  <a:txBody>
                    <a:bodyPr/>
                    <a:lstStyle/>
                    <a:p>
                      <a:pPr algn="ctr">
                        <a:lnSpc>
                          <a:spcPts val="1920"/>
                        </a:lnSpc>
                        <a:spcAft>
                          <a:spcPts val="0"/>
                        </a:spcAft>
                      </a:pPr>
                      <a:r>
                        <a:rPr lang="uk-UA" sz="2000" spc="0">
                          <a:effectLst/>
                        </a:rPr>
                        <a:t>Підключ</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8580" marR="68580" marT="0" marB="0"/>
                </a:tc>
                <a:tc>
                  <a:txBody>
                    <a:bodyPr/>
                    <a:lstStyle/>
                    <a:p>
                      <a:pPr algn="ctr">
                        <a:lnSpc>
                          <a:spcPts val="1920"/>
                        </a:lnSpc>
                        <a:spcAft>
                          <a:spcPts val="0"/>
                        </a:spcAft>
                      </a:pPr>
                      <a:r>
                        <a:rPr lang="uk-UA" sz="2000" spc="0" dirty="0">
                          <a:effectLst/>
                        </a:rPr>
                        <a:t>1</a:t>
                      </a:r>
                      <a:endParaRPr lang="uk-UA" sz="3600" dirty="0">
                        <a:effectLst/>
                        <a:latin typeface="Arial" panose="020B0604020202020204" pitchFamily="34" charset="0"/>
                        <a:ea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7898774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845110"/>
          </a:xfrm>
        </p:spPr>
        <p:txBody>
          <a:bodyPr/>
          <a:lstStyle/>
          <a:p>
            <a:r>
              <a:rPr lang="ru-RU" dirty="0" err="1" smtClean="0"/>
              <a:t>Діаграма</a:t>
            </a:r>
            <a:r>
              <a:rPr lang="ru-RU" dirty="0" smtClean="0"/>
              <a:t> д</a:t>
            </a:r>
            <a:r>
              <a:rPr lang="uk-UA" dirty="0" err="1" smtClean="0"/>
              <a:t>ії</a:t>
            </a:r>
            <a:r>
              <a:rPr lang="uk-UA" dirty="0" smtClean="0"/>
              <a:t> </a:t>
            </a:r>
            <a:r>
              <a:rPr lang="uk-UA" b="1" dirty="0" smtClean="0">
                <a:solidFill>
                  <a:srgbClr val="FF0000"/>
                </a:solidFill>
              </a:rPr>
              <a:t>ГОСТ </a:t>
            </a:r>
            <a:r>
              <a:rPr lang="uk-UA" b="1" dirty="0">
                <a:solidFill>
                  <a:srgbClr val="FF0000"/>
                </a:solidFill>
              </a:rPr>
              <a:t>28147-89</a:t>
            </a:r>
            <a:endParaRPr lang="uk-UA" dirty="0"/>
          </a:p>
        </p:txBody>
      </p:sp>
      <p:pic>
        <p:nvPicPr>
          <p:cNvPr id="4" name="Місце для вмісту 3" descr="image1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50776" y="1210236"/>
            <a:ext cx="5015753" cy="4966727"/>
          </a:xfrm>
          <a:prstGeom prst="rect">
            <a:avLst/>
          </a:prstGeom>
          <a:noFill/>
          <a:ln>
            <a:noFill/>
          </a:ln>
        </p:spPr>
      </p:pic>
    </p:spTree>
    <p:extLst>
      <p:ext uri="{BB962C8B-B14F-4D97-AF65-F5344CB8AC3E}">
        <p14:creationId xmlns:p14="http://schemas.microsoft.com/office/powerpoint/2010/main" val="10407440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24087"/>
          </a:xfrm>
        </p:spPr>
        <p:txBody>
          <a:bodyPr/>
          <a:lstStyle/>
          <a:p>
            <a:pPr algn="ctr"/>
            <a:r>
              <a:rPr lang="uk-UA" b="1" dirty="0"/>
              <a:t>S-блоки алгоритму ГОСТ </a:t>
            </a:r>
            <a:r>
              <a:rPr lang="uk-UA" b="1" dirty="0" smtClean="0"/>
              <a:t>28147-89</a:t>
            </a:r>
            <a:endParaRPr lang="uk-UA" b="1" dirty="0"/>
          </a:p>
        </p:txBody>
      </p:sp>
      <p:graphicFrame>
        <p:nvGraphicFramePr>
          <p:cNvPr id="4" name="Місце для вмісту 3"/>
          <p:cNvGraphicFramePr>
            <a:graphicFrameLocks noGrp="1"/>
          </p:cNvGraphicFramePr>
          <p:nvPr>
            <p:ph idx="1"/>
            <p:extLst>
              <p:ext uri="{D42A27DB-BD31-4B8C-83A1-F6EECF244321}">
                <p14:modId xmlns:p14="http://schemas.microsoft.com/office/powerpoint/2010/main" val="3000901766"/>
              </p:ext>
            </p:extLst>
          </p:nvPr>
        </p:nvGraphicFramePr>
        <p:xfrm>
          <a:off x="1667436" y="1089210"/>
          <a:ext cx="9291917" cy="5325039"/>
        </p:xfrm>
        <a:graphic>
          <a:graphicData uri="http://schemas.openxmlformats.org/drawingml/2006/table">
            <a:tbl>
              <a:tblPr firstRow="1" firstCol="1" bandRow="1">
                <a:tableStyleId>{5C22544A-7EE6-4342-B048-85BDC9FD1C3A}</a:tableStyleId>
              </a:tblPr>
              <a:tblGrid>
                <a:gridCol w="1914908"/>
                <a:gridCol w="982448"/>
                <a:gridCol w="945918"/>
                <a:gridCol w="941112"/>
                <a:gridCol w="945918"/>
                <a:gridCol w="945918"/>
                <a:gridCol w="941112"/>
                <a:gridCol w="945918"/>
                <a:gridCol w="728665"/>
              </a:tblGrid>
              <a:tr h="339835">
                <a:tc>
                  <a:txBody>
                    <a:bodyPr/>
                    <a:lstStyle/>
                    <a:p>
                      <a:pPr algn="ctr">
                        <a:lnSpc>
                          <a:spcPts val="1100"/>
                        </a:lnSpc>
                        <a:spcAft>
                          <a:spcPts val="0"/>
                        </a:spcAft>
                      </a:pPr>
                      <a:r>
                        <a:rPr lang="uk-UA" sz="2000" spc="0">
                          <a:effectLst/>
                        </a:rPr>
                        <a:t>1-ий S-блок</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9</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13</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14</a:t>
                      </a:r>
                      <a:endParaRPr lang="uk-UA" sz="3600">
                        <a:effectLst/>
                        <a:latin typeface="Arial" panose="020B0604020202020204" pitchFamily="34" charset="0"/>
                        <a:ea typeface="Arial" panose="020B0604020202020204" pitchFamily="34" charset="0"/>
                      </a:endParaRPr>
                    </a:p>
                  </a:txBody>
                  <a:tcPr marL="6350" marR="6350" marT="0" marB="0" anchor="ctr"/>
                </a:tc>
              </a:tr>
              <a:tr h="330396">
                <a:tc>
                  <a:txBody>
                    <a:bodyPr/>
                    <a:lstStyle/>
                    <a:p>
                      <a:pPr algn="ctr">
                        <a:spcAft>
                          <a:spcPts val="0"/>
                        </a:spcAft>
                      </a:pPr>
                      <a:r>
                        <a:rPr lang="uk-UA" sz="2000">
                          <a:effectLst/>
                        </a:rPr>
                        <a:t> </a:t>
                      </a:r>
                      <a:endParaRPr lang="uk-UA" sz="3600">
                        <a:solidFill>
                          <a:srgbClr val="000000"/>
                        </a:solidFill>
                        <a:effectLst/>
                        <a:latin typeface="Arial Unicode MS" panose="020B0604020202020204" pitchFamily="34" charset="-128"/>
                        <a:ea typeface="Arial Unicode MS" panose="020B0604020202020204" pitchFamily="34" charset="-128"/>
                      </a:endParaRPr>
                    </a:p>
                  </a:txBody>
                  <a:tcPr marL="6350" marR="6350" marT="0" marB="0"/>
                </a:tc>
                <a:tc>
                  <a:txBody>
                    <a:bodyPr/>
                    <a:lstStyle/>
                    <a:p>
                      <a:pPr algn="ctr">
                        <a:lnSpc>
                          <a:spcPts val="110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350" marR="6350" marT="0" marB="0" anchor="b"/>
                </a:tc>
                <a:tc>
                  <a:txBody>
                    <a:bodyPr/>
                    <a:lstStyle/>
                    <a:p>
                      <a:pPr algn="ctr">
                        <a:lnSpc>
                          <a:spcPts val="1100"/>
                        </a:lnSpc>
                        <a:spcAft>
                          <a:spcPts val="0"/>
                        </a:spcAft>
                      </a:pPr>
                      <a:r>
                        <a:rPr lang="uk-UA" sz="2000" spc="0">
                          <a:effectLst/>
                        </a:rPr>
                        <a:t>11</a:t>
                      </a:r>
                      <a:endParaRPr lang="uk-UA" sz="3600">
                        <a:effectLst/>
                        <a:latin typeface="Arial" panose="020B0604020202020204" pitchFamily="34" charset="0"/>
                        <a:ea typeface="Arial" panose="020B0604020202020204" pitchFamily="34" charset="0"/>
                      </a:endParaRPr>
                    </a:p>
                  </a:txBody>
                  <a:tcPr marL="6350" marR="6350" marT="0" marB="0" anchor="b"/>
                </a:tc>
                <a:tc>
                  <a:txBody>
                    <a:bodyPr/>
                    <a:lstStyle/>
                    <a:p>
                      <a:pPr algn="ctr">
                        <a:lnSpc>
                          <a:spcPts val="1100"/>
                        </a:lnSpc>
                        <a:spcAft>
                          <a:spcPts val="0"/>
                        </a:spcAft>
                      </a:pPr>
                      <a:r>
                        <a:rPr lang="uk-UA" sz="2000" spc="0">
                          <a:effectLst/>
                        </a:rPr>
                        <a:t>1</a:t>
                      </a:r>
                      <a:endParaRPr lang="uk-UA" sz="3600">
                        <a:effectLst/>
                        <a:latin typeface="Arial" panose="020B0604020202020204" pitchFamily="34" charset="0"/>
                        <a:ea typeface="Arial" panose="020B0604020202020204" pitchFamily="34" charset="0"/>
                      </a:endParaRPr>
                    </a:p>
                  </a:txBody>
                  <a:tcPr marL="6350" marR="6350" marT="0" marB="0" anchor="b"/>
                </a:tc>
                <a:tc>
                  <a:txBody>
                    <a:bodyPr/>
                    <a:lstStyle/>
                    <a:p>
                      <a:pPr algn="ctr">
                        <a:lnSpc>
                          <a:spcPts val="1100"/>
                        </a:lnSpc>
                        <a:spcAft>
                          <a:spcPts val="0"/>
                        </a:spcAft>
                      </a:pPr>
                      <a:r>
                        <a:rPr lang="uk-UA" sz="2000" spc="0">
                          <a:effectLst/>
                        </a:rPr>
                        <a:t>12</a:t>
                      </a:r>
                      <a:endParaRPr lang="uk-UA" sz="3600">
                        <a:effectLst/>
                        <a:latin typeface="Arial" panose="020B0604020202020204" pitchFamily="34" charset="0"/>
                        <a:ea typeface="Arial" panose="020B0604020202020204" pitchFamily="34" charset="0"/>
                      </a:endParaRPr>
                    </a:p>
                  </a:txBody>
                  <a:tcPr marL="6350" marR="6350" marT="0" marB="0" anchor="b"/>
                </a:tc>
                <a:tc>
                  <a:txBody>
                    <a:bodyPr/>
                    <a:lstStyle/>
                    <a:p>
                      <a:pPr algn="ctr">
                        <a:lnSpc>
                          <a:spcPts val="110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15</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350" marR="6350" marT="0" marB="0" anchor="ctr"/>
                </a:tc>
              </a:tr>
              <a:tr h="330396">
                <a:tc>
                  <a:txBody>
                    <a:bodyPr/>
                    <a:lstStyle/>
                    <a:p>
                      <a:pPr algn="ctr">
                        <a:lnSpc>
                          <a:spcPts val="1100"/>
                        </a:lnSpc>
                        <a:spcAft>
                          <a:spcPts val="0"/>
                        </a:spcAft>
                      </a:pPr>
                      <a:r>
                        <a:rPr lang="uk-UA" sz="2000" spc="0">
                          <a:effectLst/>
                        </a:rPr>
                        <a:t>2-ий S-блок</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14</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12</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13</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15</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10</a:t>
                      </a:r>
                      <a:endParaRPr lang="uk-UA" sz="3600">
                        <a:effectLst/>
                        <a:latin typeface="Arial" panose="020B0604020202020204" pitchFamily="34" charset="0"/>
                        <a:ea typeface="Arial" panose="020B0604020202020204" pitchFamily="34" charset="0"/>
                      </a:endParaRPr>
                    </a:p>
                  </a:txBody>
                  <a:tcPr marL="6350" marR="6350" marT="0" marB="0" anchor="ctr"/>
                </a:tc>
              </a:tr>
              <a:tr h="335116">
                <a:tc>
                  <a:txBody>
                    <a:bodyPr/>
                    <a:lstStyle/>
                    <a:p>
                      <a:pPr algn="ctr">
                        <a:spcAft>
                          <a:spcPts val="0"/>
                        </a:spcAft>
                      </a:pPr>
                      <a:r>
                        <a:rPr lang="uk-UA" sz="2000">
                          <a:effectLst/>
                        </a:rPr>
                        <a:t> </a:t>
                      </a:r>
                      <a:endParaRPr lang="uk-UA" sz="3600">
                        <a:solidFill>
                          <a:srgbClr val="000000"/>
                        </a:solidFill>
                        <a:effectLst/>
                        <a:latin typeface="Arial Unicode MS" panose="020B0604020202020204" pitchFamily="34" charset="-128"/>
                        <a:ea typeface="Arial Unicode MS" panose="020B0604020202020204" pitchFamily="34" charset="-128"/>
                      </a:endParaRPr>
                    </a:p>
                  </a:txBody>
                  <a:tcPr marL="6350" marR="6350" marT="0" marB="0"/>
                </a:tc>
                <a:tc>
                  <a:txBody>
                    <a:bodyPr/>
                    <a:lstStyle/>
                    <a:p>
                      <a:pPr algn="ctr">
                        <a:lnSpc>
                          <a:spcPts val="110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9</a:t>
                      </a:r>
                      <a:endParaRPr lang="uk-UA" sz="3600">
                        <a:effectLst/>
                        <a:latin typeface="Arial" panose="020B0604020202020204" pitchFamily="34" charset="0"/>
                        <a:ea typeface="Arial" panose="020B0604020202020204" pitchFamily="34" charset="0"/>
                      </a:endParaRPr>
                    </a:p>
                  </a:txBody>
                  <a:tcPr marL="6350" marR="6350" marT="0" marB="0" anchor="ctr"/>
                </a:tc>
              </a:tr>
              <a:tr h="330396">
                <a:tc>
                  <a:txBody>
                    <a:bodyPr/>
                    <a:lstStyle/>
                    <a:p>
                      <a:pPr algn="ctr">
                        <a:lnSpc>
                          <a:spcPts val="1100"/>
                        </a:lnSpc>
                        <a:spcAft>
                          <a:spcPts val="0"/>
                        </a:spcAft>
                      </a:pPr>
                      <a:r>
                        <a:rPr lang="uk-UA" sz="2000" spc="0">
                          <a:effectLst/>
                        </a:rPr>
                        <a:t>3-ий S-блок</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13</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350" marR="6350" marT="0" marB="0" anchor="ctr"/>
                </a:tc>
              </a:tr>
              <a:tr h="330396">
                <a:tc>
                  <a:txBody>
                    <a:bodyPr/>
                    <a:lstStyle/>
                    <a:p>
                      <a:pPr algn="ctr">
                        <a:spcAft>
                          <a:spcPts val="0"/>
                        </a:spcAft>
                      </a:pPr>
                      <a:r>
                        <a:rPr lang="uk-UA" sz="2000">
                          <a:effectLst/>
                        </a:rPr>
                        <a:t> </a:t>
                      </a:r>
                      <a:endParaRPr lang="uk-UA" sz="3600">
                        <a:solidFill>
                          <a:srgbClr val="000000"/>
                        </a:solidFill>
                        <a:effectLst/>
                        <a:latin typeface="Arial Unicode MS" panose="020B0604020202020204" pitchFamily="34" charset="-128"/>
                        <a:ea typeface="Arial Unicode MS" panose="020B0604020202020204" pitchFamily="34" charset="-128"/>
                      </a:endParaRPr>
                    </a:p>
                  </a:txBody>
                  <a:tcPr marL="6350" marR="6350" marT="0" marB="0"/>
                </a:tc>
                <a:tc>
                  <a:txBody>
                    <a:bodyPr/>
                    <a:lstStyle/>
                    <a:p>
                      <a:pPr algn="ctr">
                        <a:lnSpc>
                          <a:spcPts val="1100"/>
                        </a:lnSpc>
                        <a:spcAft>
                          <a:spcPts val="0"/>
                        </a:spcAft>
                      </a:pPr>
                      <a:r>
                        <a:rPr lang="uk-UA" sz="2000" spc="0">
                          <a:effectLst/>
                        </a:rPr>
                        <a:t>14</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15</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12</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9</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11</a:t>
                      </a:r>
                      <a:endParaRPr lang="uk-UA" sz="3600">
                        <a:effectLst/>
                        <a:latin typeface="Arial" panose="020B0604020202020204" pitchFamily="34" charset="0"/>
                        <a:ea typeface="Arial" panose="020B0604020202020204" pitchFamily="34" charset="0"/>
                      </a:endParaRPr>
                    </a:p>
                  </a:txBody>
                  <a:tcPr marL="6350" marR="6350" marT="0" marB="0" anchor="ctr"/>
                </a:tc>
              </a:tr>
              <a:tr h="330396">
                <a:tc>
                  <a:txBody>
                    <a:bodyPr/>
                    <a:lstStyle/>
                    <a:p>
                      <a:pPr algn="ctr">
                        <a:lnSpc>
                          <a:spcPts val="1100"/>
                        </a:lnSpc>
                        <a:spcAft>
                          <a:spcPts val="0"/>
                        </a:spcAft>
                      </a:pPr>
                      <a:r>
                        <a:rPr lang="uk-UA" sz="2000" spc="0">
                          <a:effectLst/>
                        </a:rPr>
                        <a:t>4-ий S-блок</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13</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9</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15</a:t>
                      </a:r>
                      <a:endParaRPr lang="uk-UA" sz="3600">
                        <a:effectLst/>
                        <a:latin typeface="Arial" panose="020B0604020202020204" pitchFamily="34" charset="0"/>
                        <a:ea typeface="Arial" panose="020B0604020202020204" pitchFamily="34" charset="0"/>
                      </a:endParaRPr>
                    </a:p>
                  </a:txBody>
                  <a:tcPr marL="6350" marR="6350" marT="0" marB="0"/>
                </a:tc>
              </a:tr>
              <a:tr h="330396">
                <a:tc>
                  <a:txBody>
                    <a:bodyPr/>
                    <a:lstStyle/>
                    <a:p>
                      <a:pPr algn="ctr">
                        <a:spcAft>
                          <a:spcPts val="0"/>
                        </a:spcAft>
                      </a:pPr>
                      <a:r>
                        <a:rPr lang="uk-UA" sz="2000">
                          <a:effectLst/>
                        </a:rPr>
                        <a:t> </a:t>
                      </a:r>
                      <a:endParaRPr lang="uk-UA" sz="3600">
                        <a:solidFill>
                          <a:srgbClr val="000000"/>
                        </a:solidFill>
                        <a:effectLst/>
                        <a:latin typeface="Arial Unicode MS" panose="020B0604020202020204" pitchFamily="34" charset="-128"/>
                        <a:ea typeface="Arial Unicode MS" panose="020B0604020202020204" pitchFamily="34" charset="-128"/>
                      </a:endParaRPr>
                    </a:p>
                  </a:txBody>
                  <a:tcPr marL="6350" marR="6350" marT="0" marB="0"/>
                </a:tc>
                <a:tc>
                  <a:txBody>
                    <a:bodyPr/>
                    <a:lstStyle/>
                    <a:p>
                      <a:pPr algn="ctr">
                        <a:lnSpc>
                          <a:spcPts val="1100"/>
                        </a:lnSpc>
                        <a:spcAft>
                          <a:spcPts val="0"/>
                        </a:spcAft>
                      </a:pPr>
                      <a:r>
                        <a:rPr lang="uk-UA" sz="2000" spc="0">
                          <a:effectLst/>
                        </a:rPr>
                        <a:t>14</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350" marR="6350" marT="0" marB="0" anchor="b"/>
                </a:tc>
                <a:tc>
                  <a:txBody>
                    <a:bodyPr/>
                    <a:lstStyle/>
                    <a:p>
                      <a:pPr algn="ctr">
                        <a:lnSpc>
                          <a:spcPts val="1100"/>
                        </a:lnSpc>
                        <a:spcAft>
                          <a:spcPts val="0"/>
                        </a:spcAft>
                      </a:pPr>
                      <a:r>
                        <a:rPr lang="uk-UA" sz="2000" spc="0">
                          <a:effectLst/>
                        </a:rPr>
                        <a:t>12</a:t>
                      </a:r>
                      <a:endParaRPr lang="uk-UA" sz="3600">
                        <a:effectLst/>
                        <a:latin typeface="Arial" panose="020B0604020202020204" pitchFamily="34" charset="0"/>
                        <a:ea typeface="Arial" panose="020B0604020202020204" pitchFamily="34" charset="0"/>
                      </a:endParaRPr>
                    </a:p>
                  </a:txBody>
                  <a:tcPr marL="6350" marR="6350" marT="0" marB="0" anchor="b"/>
                </a:tc>
                <a:tc>
                  <a:txBody>
                    <a:bodyPr/>
                    <a:lstStyle/>
                    <a:p>
                      <a:pPr algn="ctr">
                        <a:lnSpc>
                          <a:spcPts val="1100"/>
                        </a:lnSpc>
                        <a:spcAft>
                          <a:spcPts val="0"/>
                        </a:spcAft>
                      </a:pPr>
                      <a:r>
                        <a:rPr lang="uk-UA" sz="2000" spc="0">
                          <a:effectLst/>
                        </a:rPr>
                        <a:t>11</a:t>
                      </a:r>
                      <a:endParaRPr lang="uk-UA" sz="3600">
                        <a:effectLst/>
                        <a:latin typeface="Arial" panose="020B0604020202020204" pitchFamily="34" charset="0"/>
                        <a:ea typeface="Arial" panose="020B0604020202020204" pitchFamily="34" charset="0"/>
                      </a:endParaRPr>
                    </a:p>
                  </a:txBody>
                  <a:tcPr marL="6350" marR="6350" marT="0" marB="0" anchor="b"/>
                </a:tc>
                <a:tc>
                  <a:txBody>
                    <a:bodyPr/>
                    <a:lstStyle/>
                    <a:p>
                      <a:pPr algn="ctr">
                        <a:lnSpc>
                          <a:spcPts val="110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350" marR="6350" marT="0" marB="0" anchor="b"/>
                </a:tc>
                <a:tc>
                  <a:txBody>
                    <a:bodyPr/>
                    <a:lstStyle/>
                    <a:p>
                      <a:pPr algn="ctr">
                        <a:lnSpc>
                          <a:spcPts val="110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350" marR="6350" marT="0" marB="0" anchor="ctr"/>
                </a:tc>
              </a:tr>
              <a:tr h="330396">
                <a:tc>
                  <a:txBody>
                    <a:bodyPr/>
                    <a:lstStyle/>
                    <a:p>
                      <a:pPr algn="ctr">
                        <a:lnSpc>
                          <a:spcPts val="1100"/>
                        </a:lnSpc>
                        <a:spcAft>
                          <a:spcPts val="0"/>
                        </a:spcAft>
                      </a:pPr>
                      <a:r>
                        <a:rPr lang="uk-UA" sz="2000" spc="0">
                          <a:effectLst/>
                        </a:rPr>
                        <a:t>5-ий S-блок</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12</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15</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13</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350" marR="6350" marT="0" marB="0" anchor="ctr"/>
                </a:tc>
              </a:tr>
              <a:tr h="335116">
                <a:tc>
                  <a:txBody>
                    <a:bodyPr/>
                    <a:lstStyle/>
                    <a:p>
                      <a:pPr algn="ctr">
                        <a:spcAft>
                          <a:spcPts val="0"/>
                        </a:spcAft>
                      </a:pPr>
                      <a:r>
                        <a:rPr lang="uk-UA" sz="2000">
                          <a:effectLst/>
                        </a:rPr>
                        <a:t> </a:t>
                      </a:r>
                      <a:endParaRPr lang="uk-UA" sz="3600">
                        <a:solidFill>
                          <a:srgbClr val="000000"/>
                        </a:solidFill>
                        <a:effectLst/>
                        <a:latin typeface="Arial Unicode MS" panose="020B0604020202020204" pitchFamily="34" charset="-128"/>
                        <a:ea typeface="Arial Unicode MS" panose="020B0604020202020204" pitchFamily="34" charset="-128"/>
                      </a:endParaRPr>
                    </a:p>
                  </a:txBody>
                  <a:tcPr marL="6350" marR="6350" marT="0" marB="0"/>
                </a:tc>
                <a:tc>
                  <a:txBody>
                    <a:bodyPr/>
                    <a:lstStyle/>
                    <a:p>
                      <a:pPr algn="ctr">
                        <a:lnSpc>
                          <a:spcPts val="110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9</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14</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350" marR="6350" marT="0" marB="0" anchor="ctr"/>
                </a:tc>
              </a:tr>
              <a:tr h="330396">
                <a:tc>
                  <a:txBody>
                    <a:bodyPr/>
                    <a:lstStyle/>
                    <a:p>
                      <a:pPr algn="ctr">
                        <a:lnSpc>
                          <a:spcPts val="1100"/>
                        </a:lnSpc>
                        <a:spcAft>
                          <a:spcPts val="0"/>
                        </a:spcAft>
                      </a:pPr>
                      <a:r>
                        <a:rPr lang="uk-UA" sz="2000" spc="0">
                          <a:effectLst/>
                        </a:rPr>
                        <a:t>6-ий S-блок</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13</a:t>
                      </a:r>
                      <a:endParaRPr lang="uk-UA" sz="3600">
                        <a:effectLst/>
                        <a:latin typeface="Arial" panose="020B0604020202020204" pitchFamily="34" charset="0"/>
                        <a:ea typeface="Arial" panose="020B0604020202020204" pitchFamily="34" charset="0"/>
                      </a:endParaRPr>
                    </a:p>
                  </a:txBody>
                  <a:tcPr marL="6350" marR="6350" marT="0" marB="0" anchor="ctr"/>
                </a:tc>
              </a:tr>
              <a:tr h="330396">
                <a:tc>
                  <a:txBody>
                    <a:bodyPr/>
                    <a:lstStyle/>
                    <a:p>
                      <a:pPr algn="ctr">
                        <a:spcAft>
                          <a:spcPts val="0"/>
                        </a:spcAft>
                      </a:pPr>
                      <a:r>
                        <a:rPr lang="uk-UA" sz="2000">
                          <a:effectLst/>
                        </a:rPr>
                        <a:t> </a:t>
                      </a:r>
                      <a:endParaRPr lang="uk-UA" sz="3600">
                        <a:solidFill>
                          <a:srgbClr val="000000"/>
                        </a:solidFill>
                        <a:effectLst/>
                        <a:latin typeface="Arial Unicode MS" panose="020B0604020202020204" pitchFamily="34" charset="-128"/>
                        <a:ea typeface="Arial Unicode MS" panose="020B0604020202020204" pitchFamily="34" charset="-128"/>
                      </a:endParaRPr>
                    </a:p>
                  </a:txBody>
                  <a:tcPr marL="6350" marR="6350" marT="0" marB="0"/>
                </a:tc>
                <a:tc>
                  <a:txBody>
                    <a:bodyPr/>
                    <a:lstStyle/>
                    <a:p>
                      <a:pPr algn="ctr">
                        <a:lnSpc>
                          <a:spcPts val="110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9</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12</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15</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14</a:t>
                      </a:r>
                      <a:endParaRPr lang="uk-UA" sz="3600">
                        <a:effectLst/>
                        <a:latin typeface="Arial" panose="020B0604020202020204" pitchFamily="34" charset="0"/>
                        <a:ea typeface="Arial" panose="020B0604020202020204" pitchFamily="34" charset="0"/>
                      </a:endParaRPr>
                    </a:p>
                  </a:txBody>
                  <a:tcPr marL="6350" marR="6350" marT="0" marB="0"/>
                </a:tc>
              </a:tr>
              <a:tr h="330396">
                <a:tc>
                  <a:txBody>
                    <a:bodyPr/>
                    <a:lstStyle/>
                    <a:p>
                      <a:pPr algn="ctr">
                        <a:lnSpc>
                          <a:spcPts val="1100"/>
                        </a:lnSpc>
                        <a:spcAft>
                          <a:spcPts val="0"/>
                        </a:spcAft>
                      </a:pPr>
                      <a:r>
                        <a:rPr lang="uk-UA" sz="2000" spc="0">
                          <a:effectLst/>
                        </a:rPr>
                        <a:t>7-ий S-блок</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13</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15</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9</a:t>
                      </a:r>
                      <a:endParaRPr lang="uk-UA" sz="3600">
                        <a:effectLst/>
                        <a:latin typeface="Arial" panose="020B0604020202020204" pitchFamily="34" charset="0"/>
                        <a:ea typeface="Arial" panose="020B0604020202020204" pitchFamily="34" charset="0"/>
                      </a:endParaRPr>
                    </a:p>
                  </a:txBody>
                  <a:tcPr marL="6350" marR="6350" marT="0" marB="0"/>
                </a:tc>
              </a:tr>
              <a:tr h="335116">
                <a:tc>
                  <a:txBody>
                    <a:bodyPr/>
                    <a:lstStyle/>
                    <a:p>
                      <a:pPr algn="ctr">
                        <a:spcAft>
                          <a:spcPts val="0"/>
                        </a:spcAft>
                      </a:pPr>
                      <a:r>
                        <a:rPr lang="uk-UA" sz="2000">
                          <a:effectLst/>
                        </a:rPr>
                        <a:t> </a:t>
                      </a:r>
                      <a:endParaRPr lang="uk-UA" sz="3600">
                        <a:solidFill>
                          <a:srgbClr val="000000"/>
                        </a:solidFill>
                        <a:effectLst/>
                        <a:latin typeface="Arial Unicode MS" panose="020B0604020202020204" pitchFamily="34" charset="-128"/>
                        <a:ea typeface="Arial Unicode MS" panose="020B0604020202020204" pitchFamily="34" charset="-128"/>
                      </a:endParaRPr>
                    </a:p>
                  </a:txBody>
                  <a:tcPr marL="6350" marR="6350" marT="0" marB="0"/>
                </a:tc>
                <a:tc>
                  <a:txBody>
                    <a:bodyPr/>
                    <a:lstStyle/>
                    <a:p>
                      <a:pPr algn="ctr">
                        <a:lnSpc>
                          <a:spcPts val="1100"/>
                        </a:lnSpc>
                        <a:spcAft>
                          <a:spcPts val="0"/>
                        </a:spcAft>
                      </a:pPr>
                      <a:r>
                        <a:rPr lang="uk-UA" sz="2000" spc="0">
                          <a:effectLst/>
                        </a:rPr>
                        <a:t>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14</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12</a:t>
                      </a:r>
                      <a:endParaRPr lang="uk-UA" sz="3600">
                        <a:effectLst/>
                        <a:latin typeface="Arial" panose="020B0604020202020204" pitchFamily="34" charset="0"/>
                        <a:ea typeface="Arial" panose="020B0604020202020204" pitchFamily="34" charset="0"/>
                      </a:endParaRPr>
                    </a:p>
                  </a:txBody>
                  <a:tcPr marL="6350" marR="6350" marT="0" marB="0" anchor="ctr"/>
                </a:tc>
              </a:tr>
              <a:tr h="326620">
                <a:tc>
                  <a:txBody>
                    <a:bodyPr/>
                    <a:lstStyle/>
                    <a:p>
                      <a:pPr algn="ctr">
                        <a:lnSpc>
                          <a:spcPts val="1100"/>
                        </a:lnSpc>
                        <a:spcAft>
                          <a:spcPts val="0"/>
                        </a:spcAft>
                      </a:pPr>
                      <a:r>
                        <a:rPr lang="uk-UA" sz="2000" spc="0">
                          <a:effectLst/>
                        </a:rPr>
                        <a:t>8-ий S-блок</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15</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13</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5</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7</a:t>
                      </a:r>
                      <a:endParaRPr lang="uk-UA" sz="3600">
                        <a:effectLst/>
                        <a:latin typeface="Arial" panose="020B0604020202020204" pitchFamily="34" charset="0"/>
                        <a:ea typeface="Arial" panose="020B0604020202020204" pitchFamily="34" charset="0"/>
                      </a:endParaRPr>
                    </a:p>
                  </a:txBody>
                  <a:tcPr marL="6350" marR="6350" marT="0" marB="0"/>
                </a:tc>
                <a:tc>
                  <a:txBody>
                    <a:bodyPr/>
                    <a:lstStyle/>
                    <a:p>
                      <a:pPr algn="ctr">
                        <a:lnSpc>
                          <a:spcPts val="1100"/>
                        </a:lnSpc>
                        <a:spcAft>
                          <a:spcPts val="0"/>
                        </a:spcAft>
                      </a:pPr>
                      <a:r>
                        <a:rPr lang="uk-UA" sz="2000" spc="0">
                          <a:effectLst/>
                        </a:rPr>
                        <a:t>10</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4</a:t>
                      </a:r>
                      <a:endParaRPr lang="uk-UA" sz="3600">
                        <a:effectLst/>
                        <a:latin typeface="Arial" panose="020B0604020202020204" pitchFamily="34" charset="0"/>
                        <a:ea typeface="Arial" panose="020B0604020202020204" pitchFamily="34" charset="0"/>
                      </a:endParaRPr>
                    </a:p>
                  </a:txBody>
                  <a:tcPr marL="6350" marR="6350" marT="0" marB="0"/>
                </a:tc>
              </a:tr>
              <a:tr h="349276">
                <a:tc>
                  <a:txBody>
                    <a:bodyPr/>
                    <a:lstStyle/>
                    <a:p>
                      <a:pPr algn="ctr">
                        <a:spcAft>
                          <a:spcPts val="0"/>
                        </a:spcAft>
                      </a:pPr>
                      <a:r>
                        <a:rPr lang="uk-UA" sz="2000">
                          <a:effectLst/>
                        </a:rPr>
                        <a:t> </a:t>
                      </a:r>
                      <a:endParaRPr lang="uk-UA" sz="3600">
                        <a:solidFill>
                          <a:srgbClr val="000000"/>
                        </a:solidFill>
                        <a:effectLst/>
                        <a:latin typeface="Arial Unicode MS" panose="020B0604020202020204" pitchFamily="34" charset="-128"/>
                        <a:ea typeface="Arial Unicode MS" panose="020B0604020202020204" pitchFamily="34" charset="-128"/>
                      </a:endParaRPr>
                    </a:p>
                  </a:txBody>
                  <a:tcPr marL="6350" marR="6350" marT="0" marB="0"/>
                </a:tc>
                <a:tc>
                  <a:txBody>
                    <a:bodyPr/>
                    <a:lstStyle/>
                    <a:p>
                      <a:pPr algn="ctr">
                        <a:lnSpc>
                          <a:spcPts val="1100"/>
                        </a:lnSpc>
                        <a:spcAft>
                          <a:spcPts val="0"/>
                        </a:spcAft>
                      </a:pPr>
                      <a:r>
                        <a:rPr lang="uk-UA" sz="2000" spc="0">
                          <a:effectLst/>
                        </a:rPr>
                        <a:t>9</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2</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3</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14</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6</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11</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a:effectLst/>
                        </a:rPr>
                        <a:t>8</a:t>
                      </a:r>
                      <a:endParaRPr lang="uk-UA" sz="3600">
                        <a:effectLst/>
                        <a:latin typeface="Arial" panose="020B0604020202020204" pitchFamily="34" charset="0"/>
                        <a:ea typeface="Arial" panose="020B0604020202020204" pitchFamily="34" charset="0"/>
                      </a:endParaRPr>
                    </a:p>
                  </a:txBody>
                  <a:tcPr marL="6350" marR="6350" marT="0" marB="0" anchor="ctr"/>
                </a:tc>
                <a:tc>
                  <a:txBody>
                    <a:bodyPr/>
                    <a:lstStyle/>
                    <a:p>
                      <a:pPr algn="ctr">
                        <a:lnSpc>
                          <a:spcPts val="1100"/>
                        </a:lnSpc>
                        <a:spcAft>
                          <a:spcPts val="0"/>
                        </a:spcAft>
                      </a:pPr>
                      <a:r>
                        <a:rPr lang="uk-UA" sz="2000" spc="0" dirty="0">
                          <a:effectLst/>
                        </a:rPr>
                        <a:t>12</a:t>
                      </a:r>
                      <a:endParaRPr lang="uk-UA" sz="3600" dirty="0">
                        <a:effectLst/>
                        <a:latin typeface="Arial" panose="020B0604020202020204" pitchFamily="34" charset="0"/>
                        <a:ea typeface="Arial" panose="020B0604020202020204" pitchFamily="34" charset="0"/>
                      </a:endParaRPr>
                    </a:p>
                  </a:txBody>
                  <a:tcPr marL="6350" marR="6350" marT="0" marB="0" anchor="ctr"/>
                </a:tc>
              </a:tr>
            </a:tbl>
          </a:graphicData>
        </a:graphic>
      </p:graphicFrame>
    </p:spTree>
    <p:extLst>
      <p:ext uri="{BB962C8B-B14F-4D97-AF65-F5344CB8AC3E}">
        <p14:creationId xmlns:p14="http://schemas.microsoft.com/office/powerpoint/2010/main" val="250749964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10640"/>
          </a:xfrm>
        </p:spPr>
        <p:txBody>
          <a:bodyPr/>
          <a:lstStyle/>
          <a:p>
            <a:pPr algn="ctr"/>
            <a:r>
              <a:rPr lang="uk-UA" b="1" dirty="0"/>
              <a:t>В</a:t>
            </a:r>
            <a:r>
              <a:rPr lang="uk-UA" b="1" dirty="0" smtClean="0"/>
              <a:t>ідмінності </a:t>
            </a:r>
            <a:r>
              <a:rPr lang="uk-UA" b="1" dirty="0"/>
              <a:t>між DES і ГОСТ 28147</a:t>
            </a:r>
          </a:p>
        </p:txBody>
      </p:sp>
      <p:sp>
        <p:nvSpPr>
          <p:cNvPr id="3" name="Місце для вмісту 2"/>
          <p:cNvSpPr>
            <a:spLocks noGrp="1"/>
          </p:cNvSpPr>
          <p:nvPr>
            <p:ph idx="1"/>
          </p:nvPr>
        </p:nvSpPr>
        <p:spPr>
          <a:xfrm>
            <a:off x="838200" y="1075766"/>
            <a:ext cx="10515600" cy="5101197"/>
          </a:xfrm>
        </p:spPr>
        <p:txBody>
          <a:bodyPr>
            <a:normAutofit fontScale="77500" lnSpcReduction="20000"/>
          </a:bodyPr>
          <a:lstStyle/>
          <a:p>
            <a:r>
              <a:rPr lang="uk-UA" dirty="0"/>
              <a:t>DES використовує більш складну процедуру створення </a:t>
            </a:r>
            <a:r>
              <a:rPr lang="uk-UA" dirty="0" err="1"/>
              <a:t>підключів</a:t>
            </a:r>
            <a:r>
              <a:rPr lang="uk-UA" dirty="0" smtClean="0"/>
              <a:t>, ніж </a:t>
            </a:r>
            <a:r>
              <a:rPr lang="uk-UA" dirty="0"/>
              <a:t>ГОСТ 28147. У ГОСТ ця процедура дуже проста: загальний </a:t>
            </a:r>
            <a:r>
              <a:rPr lang="uk-UA" dirty="0" smtClean="0"/>
              <a:t>256-бітний </a:t>
            </a:r>
            <a:r>
              <a:rPr lang="uk-UA" dirty="0"/>
              <a:t>ключ просто ділиться на вісім 32-бітних </a:t>
            </a:r>
            <a:r>
              <a:rPr lang="uk-UA" dirty="0" err="1"/>
              <a:t>підключів</a:t>
            </a:r>
            <a:r>
              <a:rPr lang="uk-UA" dirty="0"/>
              <a:t>.</a:t>
            </a:r>
          </a:p>
          <a:p>
            <a:r>
              <a:rPr lang="uk-UA" dirty="0"/>
              <a:t>При виборі сильних S-</a:t>
            </a:r>
            <a:r>
              <a:rPr lang="uk-UA" dirty="0" err="1"/>
              <a:t>boxes</a:t>
            </a:r>
            <a:r>
              <a:rPr lang="uk-UA" dirty="0"/>
              <a:t> ГОСТ 28147 вважається дуже стійким</a:t>
            </a:r>
            <a:r>
              <a:rPr lang="uk-UA" dirty="0" smtClean="0"/>
              <a:t>. У </a:t>
            </a:r>
            <a:r>
              <a:rPr lang="uk-UA" dirty="0"/>
              <a:t>S-</a:t>
            </a:r>
            <a:r>
              <a:rPr lang="uk-UA" dirty="0" err="1"/>
              <a:t>boxes</a:t>
            </a:r>
            <a:r>
              <a:rPr lang="uk-UA" dirty="0"/>
              <a:t> DES 6-бітові входи й 4-бітові виходи, а в S-</a:t>
            </a:r>
            <a:r>
              <a:rPr lang="uk-UA" dirty="0" err="1"/>
              <a:t>boxes</a:t>
            </a:r>
            <a:r>
              <a:rPr lang="uk-UA" dirty="0"/>
              <a:t> ГОСТ </a:t>
            </a:r>
            <a:r>
              <a:rPr lang="uk-UA" dirty="0" smtClean="0"/>
              <a:t>4-бітові входи </a:t>
            </a:r>
            <a:r>
              <a:rPr lang="uk-UA" dirty="0"/>
              <a:t>й виходи. В обох алгоритмах використовується по вісім S-</a:t>
            </a:r>
            <a:r>
              <a:rPr lang="uk-UA" dirty="0" err="1"/>
              <a:t>boxes</a:t>
            </a:r>
            <a:r>
              <a:rPr lang="uk-UA" dirty="0" smtClean="0"/>
              <a:t>, але </a:t>
            </a:r>
            <a:r>
              <a:rPr lang="uk-UA" dirty="0"/>
              <a:t>розмір S-</a:t>
            </a:r>
            <a:r>
              <a:rPr lang="uk-UA" dirty="0" err="1"/>
              <a:t>box</a:t>
            </a:r>
            <a:r>
              <a:rPr lang="uk-UA" dirty="0"/>
              <a:t> ГОСТ суттєво менший від розміру S-</a:t>
            </a:r>
            <a:r>
              <a:rPr lang="uk-UA" dirty="0" err="1"/>
              <a:t>box</a:t>
            </a:r>
            <a:r>
              <a:rPr lang="uk-UA" dirty="0"/>
              <a:t> DES</a:t>
            </a:r>
            <a:r>
              <a:rPr lang="uk-UA" dirty="0" smtClean="0"/>
              <a:t>. У </a:t>
            </a:r>
            <a:r>
              <a:rPr lang="uk-UA" dirty="0"/>
              <a:t>DES застосовуються нерегулярні перестановки Р, у </a:t>
            </a:r>
            <a:r>
              <a:rPr lang="uk-UA" dirty="0" smtClean="0"/>
              <a:t>ГОСТ використовується </a:t>
            </a:r>
            <a:r>
              <a:rPr lang="uk-UA" dirty="0"/>
              <a:t>11-бітний циклічний зсув вліво. Перестановка </a:t>
            </a:r>
            <a:r>
              <a:rPr lang="uk-UA" dirty="0" smtClean="0"/>
              <a:t>DES збільшує </a:t>
            </a:r>
            <a:r>
              <a:rPr lang="uk-UA" dirty="0"/>
              <a:t>лавинний ефект, коли зміна одного біту на вході призводить </a:t>
            </a:r>
            <a:r>
              <a:rPr lang="uk-UA" dirty="0" smtClean="0"/>
              <a:t>до зміни </a:t>
            </a:r>
            <a:r>
              <a:rPr lang="uk-UA" dirty="0"/>
              <a:t>багатьох бітів на виході. В ГОСТ зміна одного вхідного біта </a:t>
            </a:r>
            <a:r>
              <a:rPr lang="uk-UA" dirty="0" smtClean="0"/>
              <a:t>впливає на </a:t>
            </a:r>
            <a:r>
              <a:rPr lang="uk-UA" dirty="0"/>
              <a:t>один S-</a:t>
            </a:r>
            <a:r>
              <a:rPr lang="uk-UA" dirty="0" err="1"/>
              <a:t>box</a:t>
            </a:r>
            <a:r>
              <a:rPr lang="uk-UA" dirty="0"/>
              <a:t> одного раунду, який потім впливає на два </a:t>
            </a:r>
            <a:r>
              <a:rPr lang="uk-UA" dirty="0" smtClean="0"/>
              <a:t>S-</a:t>
            </a:r>
            <a:r>
              <a:rPr lang="uk-UA" dirty="0" err="1" smtClean="0"/>
              <a:t>boxes</a:t>
            </a:r>
            <a:r>
              <a:rPr lang="uk-UA" dirty="0" smtClean="0"/>
              <a:t> наступного </a:t>
            </a:r>
            <a:r>
              <a:rPr lang="uk-UA" dirty="0"/>
              <a:t>раунду, три S-</a:t>
            </a:r>
            <a:r>
              <a:rPr lang="uk-UA" dirty="0" err="1"/>
              <a:t>boxes</a:t>
            </a:r>
            <a:r>
              <a:rPr lang="uk-UA" dirty="0"/>
              <a:t> наступного і т. д.</a:t>
            </a:r>
          </a:p>
          <a:p>
            <a:pPr marL="0" indent="0">
              <a:buNone/>
            </a:pPr>
            <a:r>
              <a:rPr lang="uk-UA" b="1" dirty="0"/>
              <a:t>Таким чином,</a:t>
            </a:r>
            <a:r>
              <a:rPr lang="uk-UA" dirty="0"/>
              <a:t> для того, щоби зміна одного біту на вході </a:t>
            </a:r>
            <a:r>
              <a:rPr lang="uk-UA" dirty="0" smtClean="0"/>
              <a:t>вплинула на </a:t>
            </a:r>
            <a:r>
              <a:rPr lang="uk-UA" dirty="0"/>
              <a:t>кожен вихідний біт, DES вистачає 5 раундів, а ГОСТ для </a:t>
            </a:r>
            <a:r>
              <a:rPr lang="uk-UA" dirty="0" smtClean="0"/>
              <a:t>цього потрібно </a:t>
            </a:r>
            <a:r>
              <a:rPr lang="uk-UA" dirty="0"/>
              <a:t>8 раундів [23]. Однак DES має 16 раундів, а ГОСТ - 32, </a:t>
            </a:r>
            <a:r>
              <a:rPr lang="uk-UA" dirty="0" smtClean="0"/>
              <a:t>що робить </a:t>
            </a:r>
            <a:r>
              <a:rPr lang="uk-UA" dirty="0"/>
              <a:t>його більш стійким до диференціального і </a:t>
            </a:r>
            <a:r>
              <a:rPr lang="uk-UA" dirty="0" smtClean="0"/>
              <a:t>лінійного </a:t>
            </a:r>
            <a:r>
              <a:rPr lang="uk-UA" dirty="0" err="1" smtClean="0"/>
              <a:t>криптоаналізу</a:t>
            </a:r>
            <a:r>
              <a:rPr lang="uk-UA" dirty="0"/>
              <a:t>. </a:t>
            </a:r>
            <a:endParaRPr lang="uk-UA" dirty="0" smtClean="0"/>
          </a:p>
          <a:p>
            <a:pPr marL="0" indent="0">
              <a:buNone/>
            </a:pPr>
            <a:r>
              <a:rPr lang="uk-UA" dirty="0" smtClean="0"/>
              <a:t>У </a:t>
            </a:r>
            <a:r>
              <a:rPr lang="uk-UA" dirty="0"/>
              <a:t>2011 році з’явилися повідомлення про те, що </a:t>
            </a:r>
            <a:r>
              <a:rPr lang="uk-UA" dirty="0" smtClean="0"/>
              <a:t>за допомогою </a:t>
            </a:r>
            <a:r>
              <a:rPr lang="uk-UA" dirty="0"/>
              <a:t>алгебраїчного </a:t>
            </a:r>
            <a:r>
              <a:rPr lang="uk-UA" dirty="0" err="1"/>
              <a:t>криптоаналізу</a:t>
            </a:r>
            <a:r>
              <a:rPr lang="uk-UA" dirty="0"/>
              <a:t> в ГОСТ 28147-89 було </a:t>
            </a:r>
            <a:r>
              <a:rPr lang="uk-UA" dirty="0" smtClean="0"/>
              <a:t>знайдено серйозні вразливості. </a:t>
            </a:r>
            <a:r>
              <a:rPr lang="uk-UA" dirty="0"/>
              <a:t>До практичного застосування цього</a:t>
            </a:r>
            <a:br>
              <a:rPr lang="uk-UA" dirty="0"/>
            </a:br>
            <a:r>
              <a:rPr lang="uk-UA" dirty="0"/>
              <a:t>типу атак ще далеко, але безпека ГОСТ 28147-89 постраждала </a:t>
            </a:r>
            <a:r>
              <a:rPr lang="uk-UA" dirty="0" smtClean="0"/>
              <a:t>досить суттєво</a:t>
            </a:r>
            <a:r>
              <a:rPr lang="uk-UA" dirty="0"/>
              <a:t>.</a:t>
            </a:r>
          </a:p>
          <a:p>
            <a:pPr marL="0" indent="0">
              <a:buNone/>
            </a:pPr>
            <a:endParaRPr lang="uk-UA" dirty="0"/>
          </a:p>
        </p:txBody>
      </p:sp>
    </p:spTree>
    <p:extLst>
      <p:ext uri="{BB962C8B-B14F-4D97-AF65-F5344CB8AC3E}">
        <p14:creationId xmlns:p14="http://schemas.microsoft.com/office/powerpoint/2010/main" val="20211397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82625"/>
          </a:xfrm>
        </p:spPr>
        <p:txBody>
          <a:bodyPr>
            <a:normAutofit/>
          </a:bodyPr>
          <a:lstStyle/>
          <a:p>
            <a:pPr algn="ctr"/>
            <a:r>
              <a:rPr lang="uk-UA" sz="3200" b="1" dirty="0" smtClean="0">
                <a:solidFill>
                  <a:srgbClr val="0070C0"/>
                </a:solidFill>
              </a:rPr>
              <a:t>Основні алгоритми генерації псевдовипадкових чисел</a:t>
            </a:r>
            <a:endParaRPr lang="uk-UA" sz="3200" b="1" dirty="0">
              <a:solidFill>
                <a:srgbClr val="0070C0"/>
              </a:solidFill>
            </a:endParaRPr>
          </a:p>
        </p:txBody>
      </p:sp>
      <p:sp>
        <p:nvSpPr>
          <p:cNvPr id="3" name="Місце для вмісту 2"/>
          <p:cNvSpPr>
            <a:spLocks noGrp="1"/>
          </p:cNvSpPr>
          <p:nvPr>
            <p:ph idx="1"/>
          </p:nvPr>
        </p:nvSpPr>
        <p:spPr>
          <a:xfrm>
            <a:off x="838200" y="904875"/>
            <a:ext cx="10515600" cy="5272088"/>
          </a:xfrm>
        </p:spPr>
        <p:txBody>
          <a:bodyPr/>
          <a:lstStyle/>
          <a:p>
            <a:pPr marL="0" indent="0">
              <a:buNone/>
            </a:pPr>
            <a:endParaRPr lang="uk-UA" dirty="0" smtClean="0"/>
          </a:p>
          <a:p>
            <a:pPr marL="0" indent="0">
              <a:buNone/>
            </a:pPr>
            <a:endParaRPr lang="uk-UA" dirty="0"/>
          </a:p>
        </p:txBody>
      </p:sp>
      <p:sp>
        <p:nvSpPr>
          <p:cNvPr id="4" name="Прямокутник 3"/>
          <p:cNvSpPr/>
          <p:nvPr/>
        </p:nvSpPr>
        <p:spPr>
          <a:xfrm>
            <a:off x="838199" y="1047751"/>
            <a:ext cx="9382125" cy="7848302"/>
          </a:xfrm>
          <a:prstGeom prst="rect">
            <a:avLst/>
          </a:prstGeom>
        </p:spPr>
        <p:txBody>
          <a:bodyPr wrap="square">
            <a:spAutoFit/>
          </a:bodyPr>
          <a:lstStyle/>
          <a:p>
            <a:r>
              <a:rPr lang="uk-UA" sz="2400" b="1" dirty="0"/>
              <a:t>Псевдовипадкові числа </a:t>
            </a:r>
            <a:r>
              <a:rPr lang="uk-UA" sz="2400" dirty="0"/>
              <a:t>— числа, які отримують в ЕОМ програмним способом </a:t>
            </a:r>
            <a:r>
              <a:rPr lang="uk-UA" sz="2400" dirty="0" smtClean="0"/>
              <a:t>використовуючи </a:t>
            </a:r>
            <a:r>
              <a:rPr lang="uk-UA" sz="2400" dirty="0"/>
              <a:t>деяке рекурентне співвідношення</a:t>
            </a:r>
            <a:r>
              <a:rPr lang="uk-UA" sz="2400" dirty="0" smtClean="0"/>
              <a:t>.</a:t>
            </a:r>
          </a:p>
          <a:p>
            <a:endParaRPr lang="uk-UA" sz="2400" dirty="0" smtClean="0"/>
          </a:p>
          <a:p>
            <a:r>
              <a:rPr lang="uk-UA" sz="2400" dirty="0"/>
              <a:t>А</a:t>
            </a:r>
            <a:r>
              <a:rPr lang="ru-RU" sz="2400" dirty="0" err="1" smtClean="0"/>
              <a:t>лгоритми</a:t>
            </a:r>
            <a:r>
              <a:rPr lang="ru-RU" sz="2400" dirty="0" smtClean="0"/>
              <a:t> </a:t>
            </a:r>
            <a:r>
              <a:rPr lang="ru-RU" sz="2400" dirty="0" err="1"/>
              <a:t>заздалегідь</a:t>
            </a:r>
            <a:r>
              <a:rPr lang="ru-RU" sz="2400" dirty="0"/>
              <a:t> </a:t>
            </a:r>
            <a:r>
              <a:rPr lang="ru-RU" sz="2400" dirty="0" err="1" smtClean="0"/>
              <a:t>визначен</a:t>
            </a:r>
            <a:r>
              <a:rPr lang="ru-RU" sz="2400" dirty="0" smtClean="0"/>
              <a:t> </a:t>
            </a:r>
            <a:r>
              <a:rPr lang="ru-RU" sz="2400" dirty="0"/>
              <a:t>і, </a:t>
            </a:r>
            <a:r>
              <a:rPr lang="ru-RU" sz="2400" dirty="0" err="1"/>
              <a:t>отже</a:t>
            </a:r>
            <a:r>
              <a:rPr lang="ru-RU" sz="2400" dirty="0"/>
              <a:t>, </a:t>
            </a:r>
            <a:r>
              <a:rPr lang="ru-RU" sz="2400" dirty="0" err="1"/>
              <a:t>генерують</a:t>
            </a:r>
            <a:r>
              <a:rPr lang="ru-RU" sz="2400" dirty="0"/>
              <a:t> </a:t>
            </a:r>
            <a:r>
              <a:rPr lang="ru-RU" sz="2400" dirty="0" err="1"/>
              <a:t>послідовність</a:t>
            </a:r>
            <a:r>
              <a:rPr lang="ru-RU" sz="2400" dirty="0"/>
              <a:t> чисел, яка теоретично не </a:t>
            </a:r>
            <a:r>
              <a:rPr lang="ru-RU" sz="2400" dirty="0" err="1"/>
              <a:t>може</a:t>
            </a:r>
            <a:r>
              <a:rPr lang="ru-RU" sz="2400" dirty="0"/>
              <a:t> бути </a:t>
            </a:r>
            <a:r>
              <a:rPr lang="ru-RU" sz="2400" dirty="0" err="1"/>
              <a:t>статистично</a:t>
            </a:r>
            <a:r>
              <a:rPr lang="ru-RU" sz="2400" dirty="0"/>
              <a:t> </a:t>
            </a:r>
            <a:r>
              <a:rPr lang="ru-RU" sz="2400" dirty="0" err="1" smtClean="0"/>
              <a:t>випадковою</a:t>
            </a:r>
            <a:r>
              <a:rPr lang="ru-RU" sz="2400" dirty="0" smtClean="0"/>
              <a:t>.</a:t>
            </a:r>
            <a:endParaRPr lang="ru-RU" sz="2400" dirty="0"/>
          </a:p>
          <a:p>
            <a:endParaRPr lang="uk-UA" sz="2400" dirty="0" smtClean="0"/>
          </a:p>
          <a:p>
            <a:r>
              <a:rPr lang="ru-RU" sz="2400" dirty="0" err="1"/>
              <a:t>Найбільш</a:t>
            </a:r>
            <a:r>
              <a:rPr lang="ru-RU" sz="2400" dirty="0"/>
              <a:t> </a:t>
            </a:r>
            <a:r>
              <a:rPr lang="ru-RU" sz="2400" dirty="0" err="1"/>
              <a:t>поширені</a:t>
            </a:r>
            <a:r>
              <a:rPr lang="ru-RU" sz="2400" dirty="0"/>
              <a:t> </a:t>
            </a:r>
            <a:endParaRPr lang="ru-RU" sz="2400" dirty="0" smtClean="0"/>
          </a:p>
          <a:p>
            <a:pPr marL="990600" indent="-285750">
              <a:buFont typeface="Arial" panose="020B0604020202020204" pitchFamily="34" charset="0"/>
              <a:buChar char="•"/>
            </a:pPr>
            <a:r>
              <a:rPr lang="ru-RU" sz="2400" dirty="0" err="1" smtClean="0"/>
              <a:t>лінійний</a:t>
            </a:r>
            <a:r>
              <a:rPr lang="ru-RU" sz="2400" dirty="0" smtClean="0"/>
              <a:t> </a:t>
            </a:r>
            <a:r>
              <a:rPr lang="ru-RU" sz="2400" dirty="0" err="1"/>
              <a:t>конгруентний</a:t>
            </a:r>
            <a:r>
              <a:rPr lang="ru-RU" sz="2400" dirty="0"/>
              <a:t> </a:t>
            </a:r>
            <a:r>
              <a:rPr lang="ru-RU" sz="2400" dirty="0" smtClean="0"/>
              <a:t>метод</a:t>
            </a:r>
          </a:p>
          <a:p>
            <a:pPr marL="990600" indent="-285750">
              <a:buFont typeface="Arial" panose="020B0604020202020204" pitchFamily="34" charset="0"/>
              <a:buChar char="•"/>
            </a:pPr>
            <a:r>
              <a:rPr lang="ru-RU" sz="2400" dirty="0" smtClean="0"/>
              <a:t>метод </a:t>
            </a:r>
            <a:r>
              <a:rPr lang="ru-RU" sz="2400" dirty="0" err="1"/>
              <a:t>Фібоначчі</a:t>
            </a:r>
            <a:r>
              <a:rPr lang="ru-RU" sz="2400" dirty="0"/>
              <a:t> з </a:t>
            </a:r>
            <a:r>
              <a:rPr lang="ru-RU" sz="2400" dirty="0" err="1" smtClean="0"/>
              <a:t>запізнюваннями</a:t>
            </a:r>
            <a:r>
              <a:rPr lang="ru-RU" sz="2400" dirty="0" smtClean="0"/>
              <a:t>;</a:t>
            </a:r>
          </a:p>
          <a:p>
            <a:pPr marL="990600" indent="-285750">
              <a:buFont typeface="Arial" panose="020B0604020202020204" pitchFamily="34" charset="0"/>
              <a:buChar char="•"/>
            </a:pPr>
            <a:r>
              <a:rPr lang="ru-RU" sz="2400" dirty="0" err="1" smtClean="0"/>
              <a:t>регістр</a:t>
            </a:r>
            <a:r>
              <a:rPr lang="ru-RU" sz="2400" dirty="0" smtClean="0"/>
              <a:t> </a:t>
            </a:r>
            <a:r>
              <a:rPr lang="ru-RU" sz="2400" dirty="0" err="1"/>
              <a:t>зсуву</a:t>
            </a:r>
            <a:r>
              <a:rPr lang="ru-RU" sz="2400" dirty="0"/>
              <a:t> з </a:t>
            </a:r>
            <a:r>
              <a:rPr lang="ru-RU" sz="2400" dirty="0" err="1"/>
              <a:t>лінійної</a:t>
            </a:r>
            <a:r>
              <a:rPr lang="ru-RU" sz="2400" dirty="0"/>
              <a:t> </a:t>
            </a:r>
            <a:r>
              <a:rPr lang="ru-RU" sz="2400" dirty="0" err="1"/>
              <a:t>зворотним</a:t>
            </a:r>
            <a:r>
              <a:rPr lang="ru-RU" sz="2400" dirty="0"/>
              <a:t> </a:t>
            </a:r>
            <a:r>
              <a:rPr lang="ru-RU" sz="2400" dirty="0" err="1" smtClean="0"/>
              <a:t>зв'язком</a:t>
            </a:r>
            <a:r>
              <a:rPr lang="ru-RU" sz="2400" dirty="0" smtClean="0"/>
              <a:t>;</a:t>
            </a:r>
          </a:p>
          <a:p>
            <a:pPr marL="990600" indent="-285750">
              <a:buFont typeface="Arial" panose="020B0604020202020204" pitchFamily="34" charset="0"/>
              <a:buChar char="•"/>
            </a:pPr>
            <a:r>
              <a:rPr lang="ru-RU" sz="2400" dirty="0" err="1" smtClean="0"/>
              <a:t>регістр</a:t>
            </a:r>
            <a:r>
              <a:rPr lang="ru-RU" sz="2400" dirty="0" smtClean="0"/>
              <a:t> </a:t>
            </a:r>
            <a:r>
              <a:rPr lang="ru-RU" sz="2400" dirty="0" err="1"/>
              <a:t>зсуву</a:t>
            </a:r>
            <a:r>
              <a:rPr lang="ru-RU" sz="2400" dirty="0"/>
              <a:t> з </a:t>
            </a:r>
            <a:r>
              <a:rPr lang="ru-RU" sz="2400" dirty="0" err="1"/>
              <a:t>узагальненої</a:t>
            </a:r>
            <a:r>
              <a:rPr lang="ru-RU" sz="2400" dirty="0"/>
              <a:t> </a:t>
            </a:r>
            <a:r>
              <a:rPr lang="ru-RU" sz="2400" dirty="0" err="1"/>
              <a:t>зворотним</a:t>
            </a:r>
            <a:r>
              <a:rPr lang="ru-RU" sz="2400" dirty="0"/>
              <a:t> </a:t>
            </a:r>
            <a:r>
              <a:rPr lang="ru-RU" sz="2400" dirty="0" err="1" smtClean="0"/>
              <a:t>зв'язком</a:t>
            </a:r>
            <a:r>
              <a:rPr lang="ru-RU" sz="2400" dirty="0" smtClean="0"/>
              <a:t>;</a:t>
            </a:r>
          </a:p>
          <a:p>
            <a:pPr marL="990600" indent="-285750">
              <a:buFont typeface="Arial" panose="020B0604020202020204" pitchFamily="34" charset="0"/>
              <a:buChar char="•"/>
            </a:pPr>
            <a:r>
              <a:rPr lang="uk-UA" sz="2400" dirty="0"/>
              <a:t>в</a:t>
            </a:r>
            <a:r>
              <a:rPr lang="uk-UA" sz="2400" dirty="0" smtClean="0"/>
              <a:t>ихор </a:t>
            </a:r>
            <a:r>
              <a:rPr lang="uk-UA" sz="2400" dirty="0" err="1" smtClean="0"/>
              <a:t>Мерсена</a:t>
            </a:r>
            <a:r>
              <a:rPr lang="uk-UA" sz="2400" dirty="0" smtClean="0"/>
              <a:t>.</a:t>
            </a:r>
            <a:endParaRPr lang="uk-UA" sz="2400" dirty="0"/>
          </a:p>
          <a:p>
            <a:pPr marL="990600" indent="-285750">
              <a:buFont typeface="Arial" panose="020B0604020202020204" pitchFamily="34" charset="0"/>
              <a:buChar char="•"/>
            </a:pPr>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uk-UA" dirty="0"/>
          </a:p>
        </p:txBody>
      </p:sp>
    </p:spTree>
    <p:extLst>
      <p:ext uri="{BB962C8B-B14F-4D97-AF65-F5344CB8AC3E}">
        <p14:creationId xmlns:p14="http://schemas.microsoft.com/office/powerpoint/2010/main" val="289919649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838200" y="1223963"/>
            <a:ext cx="10515600" cy="4953000"/>
          </a:xfrm>
        </p:spPr>
        <p:txBody>
          <a:bodyPr>
            <a:normAutofit fontScale="62500" lnSpcReduction="20000"/>
          </a:bodyPr>
          <a:lstStyle/>
          <a:p>
            <a:pPr marL="704850" indent="0">
              <a:buNone/>
            </a:pPr>
            <a:endParaRPr lang="ru-RU" sz="3600" b="1" dirty="0"/>
          </a:p>
          <a:p>
            <a:pPr marL="476250" indent="0">
              <a:buNone/>
            </a:pPr>
            <a:r>
              <a:rPr lang="ru-RU" dirty="0" smtClean="0"/>
              <a:t> </a:t>
            </a:r>
            <a:r>
              <a:rPr lang="ru-RU" dirty="0" err="1"/>
              <a:t>Основна</a:t>
            </a:r>
            <a:r>
              <a:rPr lang="ru-RU" dirty="0"/>
              <a:t> </a:t>
            </a:r>
            <a:r>
              <a:rPr lang="ru-RU" dirty="0" err="1"/>
              <a:t>обчислювальна</a:t>
            </a:r>
            <a:r>
              <a:rPr lang="ru-RU" dirty="0"/>
              <a:t> формула</a:t>
            </a:r>
            <a:r>
              <a:rPr lang="ru-RU" dirty="0" smtClean="0"/>
              <a:t>: </a:t>
            </a:r>
            <a:endParaRPr lang="ru-RU" dirty="0"/>
          </a:p>
          <a:p>
            <a:pPr marL="476250" indent="0">
              <a:buNone/>
            </a:pPr>
            <a:r>
              <a:rPr lang="ru-RU" dirty="0"/>
              <a:t>Алгоритм </a:t>
            </a:r>
            <a:r>
              <a:rPr lang="ru-RU" dirty="0" err="1"/>
              <a:t>зациклюється</a:t>
            </a:r>
            <a:r>
              <a:rPr lang="ru-RU" dirty="0"/>
              <a:t> з </a:t>
            </a:r>
            <a:r>
              <a:rPr lang="ru-RU" dirty="0" err="1"/>
              <a:t>періодом</a:t>
            </a:r>
            <a:r>
              <a:rPr lang="ru-RU" dirty="0"/>
              <a:t>, </a:t>
            </a:r>
            <a:r>
              <a:rPr lang="ru-RU" dirty="0" err="1"/>
              <a:t>що</a:t>
            </a:r>
            <a:r>
              <a:rPr lang="ru-RU" dirty="0"/>
              <a:t> не </a:t>
            </a:r>
            <a:r>
              <a:rPr lang="ru-RU" dirty="0" err="1"/>
              <a:t>перевищує</a:t>
            </a:r>
            <a:r>
              <a:rPr lang="ru-RU" dirty="0"/>
              <a:t> </a:t>
            </a:r>
            <a:r>
              <a:rPr lang="ru-RU" dirty="0" err="1"/>
              <a:t>деякого</a:t>
            </a:r>
            <a:r>
              <a:rPr lang="ru-RU" dirty="0"/>
              <a:t> m. </a:t>
            </a:r>
            <a:r>
              <a:rPr lang="ru-RU" dirty="0" err="1"/>
              <a:t>Коефіцієнти</a:t>
            </a:r>
            <a:r>
              <a:rPr lang="ru-RU" dirty="0"/>
              <a:t> а, m і x(0) </a:t>
            </a:r>
            <a:r>
              <a:rPr lang="ru-RU" dirty="0" err="1"/>
              <a:t>можуть</a:t>
            </a:r>
            <a:r>
              <a:rPr lang="ru-RU" dirty="0"/>
              <a:t> </a:t>
            </a:r>
            <a:r>
              <a:rPr lang="ru-RU" dirty="0" err="1"/>
              <a:t>приймати</a:t>
            </a:r>
            <a:r>
              <a:rPr lang="ru-RU" dirty="0"/>
              <a:t> </a:t>
            </a:r>
            <a:r>
              <a:rPr lang="ru-RU" dirty="0" err="1"/>
              <a:t>довільні</a:t>
            </a:r>
            <a:r>
              <a:rPr lang="ru-RU" dirty="0"/>
              <a:t> </a:t>
            </a:r>
            <a:r>
              <a:rPr lang="ru-RU" dirty="0" err="1"/>
              <a:t>цілі</a:t>
            </a:r>
            <a:r>
              <a:rPr lang="ru-RU" dirty="0"/>
              <a:t> </a:t>
            </a:r>
            <a:r>
              <a:rPr lang="ru-RU" dirty="0" err="1"/>
              <a:t>значення</a:t>
            </a:r>
            <a:r>
              <a:rPr lang="ru-RU" dirty="0"/>
              <a:t>, за </a:t>
            </a:r>
            <a:r>
              <a:rPr lang="ru-RU" dirty="0" err="1"/>
              <a:t>винятком</a:t>
            </a:r>
            <a:r>
              <a:rPr lang="ru-RU" dirty="0"/>
              <a:t> 0. Параметр </a:t>
            </a:r>
            <a:r>
              <a:rPr lang="ru-RU" b="1" dirty="0"/>
              <a:t>с</a:t>
            </a:r>
            <a:r>
              <a:rPr lang="ru-RU" dirty="0"/>
              <a:t> </a:t>
            </a:r>
            <a:r>
              <a:rPr lang="ru-RU" dirty="0" err="1"/>
              <a:t>може</a:t>
            </a:r>
            <a:r>
              <a:rPr lang="ru-RU" dirty="0"/>
              <a:t> бути </a:t>
            </a:r>
            <a:r>
              <a:rPr lang="ru-RU" dirty="0" err="1"/>
              <a:t>також</a:t>
            </a:r>
            <a:r>
              <a:rPr lang="ru-RU" dirty="0"/>
              <a:t> і 0, але в </a:t>
            </a:r>
            <a:r>
              <a:rPr lang="ru-RU" dirty="0" err="1"/>
              <a:t>цьому</a:t>
            </a:r>
            <a:r>
              <a:rPr lang="ru-RU" dirty="0"/>
              <a:t> </a:t>
            </a:r>
            <a:r>
              <a:rPr lang="ru-RU" dirty="0" err="1"/>
              <a:t>випадку</a:t>
            </a:r>
            <a:r>
              <a:rPr lang="ru-RU" dirty="0"/>
              <a:t> </a:t>
            </a:r>
            <a:r>
              <a:rPr lang="ru-RU" dirty="0" err="1"/>
              <a:t>скорочується</a:t>
            </a:r>
            <a:r>
              <a:rPr lang="ru-RU" dirty="0"/>
              <a:t> </a:t>
            </a:r>
            <a:r>
              <a:rPr lang="ru-RU" dirty="0" err="1"/>
              <a:t>період</a:t>
            </a:r>
            <a:r>
              <a:rPr lang="ru-RU" dirty="0" smtClean="0"/>
              <a:t>.</a:t>
            </a:r>
          </a:p>
          <a:p>
            <a:pPr marL="476250" indent="0">
              <a:buNone/>
            </a:pPr>
            <a:r>
              <a:rPr lang="ru-RU" b="1" dirty="0" err="1"/>
              <a:t>Вибір</a:t>
            </a:r>
            <a:r>
              <a:rPr lang="ru-RU" b="1" dirty="0"/>
              <a:t> модуля</a:t>
            </a:r>
            <a:r>
              <a:rPr lang="ru-RU" dirty="0"/>
              <a:t>. Модуль повинен бути </a:t>
            </a:r>
            <a:r>
              <a:rPr lang="ru-RU" dirty="0" err="1"/>
              <a:t>достатньо</a:t>
            </a:r>
            <a:r>
              <a:rPr lang="ru-RU" dirty="0"/>
              <a:t> великим, </a:t>
            </a:r>
            <a:r>
              <a:rPr lang="ru-RU" dirty="0" err="1"/>
              <a:t>оскільки</a:t>
            </a:r>
            <a:r>
              <a:rPr lang="ru-RU" dirty="0"/>
              <a:t> </a:t>
            </a:r>
            <a:r>
              <a:rPr lang="ru-RU" dirty="0" err="1"/>
              <a:t>період</a:t>
            </a:r>
            <a:r>
              <a:rPr lang="ru-RU" dirty="0"/>
              <a:t> не </a:t>
            </a:r>
            <a:r>
              <a:rPr lang="ru-RU" dirty="0" err="1" smtClean="0"/>
              <a:t>може</a:t>
            </a:r>
            <a:r>
              <a:rPr lang="ru-RU" dirty="0" smtClean="0"/>
              <a:t> </a:t>
            </a:r>
            <a:r>
              <a:rPr lang="ru-RU" dirty="0" err="1" smtClean="0"/>
              <a:t>містить</a:t>
            </a:r>
            <a:r>
              <a:rPr lang="ru-RU" dirty="0" smtClean="0"/>
              <a:t> </a:t>
            </a:r>
            <a:r>
              <a:rPr lang="ru-RU" dirty="0" err="1"/>
              <a:t>менше</a:t>
            </a:r>
            <a:r>
              <a:rPr lang="ru-RU" dirty="0"/>
              <a:t> </a:t>
            </a:r>
            <a:r>
              <a:rPr lang="en-US" dirty="0"/>
              <a:t>m </a:t>
            </a:r>
            <a:r>
              <a:rPr lang="ru-RU" dirty="0"/>
              <a:t>чисел. Нехай </a:t>
            </a:r>
            <a:r>
              <a:rPr lang="en-US" dirty="0"/>
              <a:t>w – </a:t>
            </a:r>
            <a:r>
              <a:rPr lang="ru-RU" dirty="0" err="1"/>
              <a:t>довжина</a:t>
            </a:r>
            <a:r>
              <a:rPr lang="ru-RU" dirty="0"/>
              <a:t> </a:t>
            </a:r>
            <a:r>
              <a:rPr lang="ru-RU" dirty="0" err="1"/>
              <a:t>комп’ютерного</a:t>
            </a:r>
            <a:r>
              <a:rPr lang="ru-RU" dirty="0"/>
              <a:t> слова, </a:t>
            </a:r>
            <a:r>
              <a:rPr lang="ru-RU" dirty="0" err="1"/>
              <a:t>наприклад</a:t>
            </a:r>
            <a:r>
              <a:rPr lang="ru-RU" dirty="0"/>
              <a:t>, 2</a:t>
            </a:r>
            <a:r>
              <a:rPr lang="ru-RU" baseline="30000" dirty="0"/>
              <a:t>32</a:t>
            </a:r>
          </a:p>
          <a:p>
            <a:pPr marL="476250" indent="0">
              <a:buNone/>
            </a:pPr>
            <a:r>
              <a:rPr lang="ru-RU" dirty="0" smtClean="0"/>
              <a:t> В </a:t>
            </a:r>
            <a:r>
              <a:rPr lang="ru-RU" dirty="0" err="1" smtClean="0"/>
              <a:t>якості</a:t>
            </a:r>
            <a:r>
              <a:rPr lang="ru-RU" dirty="0" smtClean="0"/>
              <a:t> </a:t>
            </a:r>
            <a:r>
              <a:rPr lang="en-US" dirty="0"/>
              <a:t>m </a:t>
            </a:r>
            <a:r>
              <a:rPr lang="ru-RU" dirty="0" err="1"/>
              <a:t>рекомендується</a:t>
            </a:r>
            <a:r>
              <a:rPr lang="ru-RU" dirty="0"/>
              <a:t> </a:t>
            </a:r>
            <a:r>
              <a:rPr lang="ru-RU" dirty="0" err="1"/>
              <a:t>брати</a:t>
            </a:r>
            <a:r>
              <a:rPr lang="ru-RU" dirty="0"/>
              <a:t> </a:t>
            </a:r>
            <a:r>
              <a:rPr lang="ru-RU" dirty="0" err="1"/>
              <a:t>найбільше</a:t>
            </a:r>
            <a:r>
              <a:rPr lang="ru-RU" dirty="0"/>
              <a:t> </a:t>
            </a:r>
            <a:r>
              <a:rPr lang="ru-RU" dirty="0" err="1"/>
              <a:t>просте</a:t>
            </a:r>
            <a:r>
              <a:rPr lang="ru-RU" dirty="0"/>
              <a:t> число, яке не </a:t>
            </a:r>
            <a:r>
              <a:rPr lang="ru-RU" dirty="0" err="1"/>
              <a:t>перевищує</a:t>
            </a:r>
            <a:r>
              <a:rPr lang="ru-RU" dirty="0"/>
              <a:t> </a:t>
            </a:r>
            <a:r>
              <a:rPr lang="en-US" dirty="0"/>
              <a:t>w.</a:t>
            </a:r>
          </a:p>
          <a:p>
            <a:pPr marL="476250" indent="0">
              <a:buNone/>
            </a:pPr>
            <a:r>
              <a:rPr lang="ru-RU" b="1" dirty="0" err="1"/>
              <a:t>Вибір</a:t>
            </a:r>
            <a:r>
              <a:rPr lang="ru-RU" b="1" dirty="0"/>
              <a:t> </a:t>
            </a:r>
            <a:r>
              <a:rPr lang="ru-RU" b="1" dirty="0" err="1"/>
              <a:t>множника</a:t>
            </a:r>
            <a:r>
              <a:rPr lang="ru-RU" dirty="0"/>
              <a:t>. </a:t>
            </a:r>
            <a:r>
              <a:rPr lang="ru-RU" dirty="0" err="1"/>
              <a:t>Цей</a:t>
            </a:r>
            <a:r>
              <a:rPr lang="ru-RU" dirty="0"/>
              <a:t> </a:t>
            </a:r>
            <a:r>
              <a:rPr lang="ru-RU" dirty="0" err="1"/>
              <a:t>вибір</a:t>
            </a:r>
            <a:r>
              <a:rPr lang="ru-RU" dirty="0"/>
              <a:t> </a:t>
            </a:r>
            <a:r>
              <a:rPr lang="ru-RU" dirty="0" err="1"/>
              <a:t>визначається</a:t>
            </a:r>
            <a:r>
              <a:rPr lang="ru-RU" dirty="0"/>
              <a:t> </a:t>
            </a:r>
            <a:r>
              <a:rPr lang="ru-RU" dirty="0" err="1"/>
              <a:t>наступною</a:t>
            </a:r>
            <a:r>
              <a:rPr lang="ru-RU" dirty="0"/>
              <a:t> теоремою: </a:t>
            </a:r>
            <a:r>
              <a:rPr lang="ru-RU" dirty="0" err="1" smtClean="0"/>
              <a:t>лінійна</a:t>
            </a:r>
            <a:r>
              <a:rPr lang="ru-RU" dirty="0" smtClean="0"/>
              <a:t> </a:t>
            </a:r>
            <a:r>
              <a:rPr lang="ru-RU" dirty="0" err="1" smtClean="0"/>
              <a:t>конгруентна</a:t>
            </a:r>
            <a:r>
              <a:rPr lang="ru-RU" dirty="0" smtClean="0"/>
              <a:t> </a:t>
            </a:r>
            <a:r>
              <a:rPr lang="ru-RU" dirty="0" err="1"/>
              <a:t>послідовність</a:t>
            </a:r>
            <a:r>
              <a:rPr lang="ru-RU" dirty="0"/>
              <a:t>, </a:t>
            </a:r>
            <a:r>
              <a:rPr lang="ru-RU" dirty="0" err="1"/>
              <a:t>визначена</a:t>
            </a:r>
            <a:r>
              <a:rPr lang="ru-RU" dirty="0"/>
              <a:t> числами </a:t>
            </a:r>
            <a:r>
              <a:rPr lang="en-US" dirty="0"/>
              <a:t>m, a, c </a:t>
            </a:r>
            <a:r>
              <a:rPr lang="ru-RU" dirty="0"/>
              <a:t>і </a:t>
            </a:r>
            <a:r>
              <a:rPr lang="en-US" dirty="0"/>
              <a:t>X0 </a:t>
            </a:r>
            <a:r>
              <a:rPr lang="ru-RU" dirty="0" err="1"/>
              <a:t>має</a:t>
            </a:r>
            <a:r>
              <a:rPr lang="ru-RU" dirty="0"/>
              <a:t> </a:t>
            </a:r>
            <a:r>
              <a:rPr lang="ru-RU" dirty="0" err="1"/>
              <a:t>період</a:t>
            </a:r>
            <a:r>
              <a:rPr lang="ru-RU" dirty="0"/>
              <a:t> </a:t>
            </a:r>
            <a:r>
              <a:rPr lang="en-US" dirty="0"/>
              <a:t>m </a:t>
            </a:r>
            <a:r>
              <a:rPr lang="ru-RU" dirty="0" err="1"/>
              <a:t>тоді</a:t>
            </a:r>
            <a:r>
              <a:rPr lang="ru-RU" dirty="0"/>
              <a:t> і </a:t>
            </a:r>
            <a:r>
              <a:rPr lang="ru-RU" dirty="0" err="1"/>
              <a:t>лише</a:t>
            </a:r>
            <a:r>
              <a:rPr lang="ru-RU" dirty="0"/>
              <a:t> </a:t>
            </a:r>
            <a:r>
              <a:rPr lang="ru-RU" dirty="0" err="1"/>
              <a:t>тоді</a:t>
            </a:r>
            <a:r>
              <a:rPr lang="ru-RU" dirty="0"/>
              <a:t>,</a:t>
            </a:r>
          </a:p>
          <a:p>
            <a:pPr marL="476250" indent="0">
              <a:buNone/>
            </a:pPr>
            <a:r>
              <a:rPr lang="ru-RU" dirty="0"/>
              <a:t>коли </a:t>
            </a:r>
            <a:r>
              <a:rPr lang="ru-RU" dirty="0" err="1"/>
              <a:t>виконуються</a:t>
            </a:r>
            <a:r>
              <a:rPr lang="ru-RU" dirty="0"/>
              <a:t> три </a:t>
            </a:r>
            <a:r>
              <a:rPr lang="ru-RU" dirty="0" err="1"/>
              <a:t>умови</a:t>
            </a:r>
            <a:r>
              <a:rPr lang="ru-RU" dirty="0"/>
              <a:t>: </a:t>
            </a:r>
          </a:p>
          <a:p>
            <a:pPr marL="476250" indent="0">
              <a:buNone/>
            </a:pPr>
            <a:r>
              <a:rPr lang="ru-RU" dirty="0"/>
              <a:t>1) числа </a:t>
            </a:r>
            <a:r>
              <a:rPr lang="en-US" dirty="0"/>
              <a:t>c </a:t>
            </a:r>
            <a:r>
              <a:rPr lang="ru-RU" dirty="0"/>
              <a:t>і </a:t>
            </a:r>
            <a:r>
              <a:rPr lang="en-US" dirty="0"/>
              <a:t>m </a:t>
            </a:r>
            <a:r>
              <a:rPr lang="ru-RU" dirty="0"/>
              <a:t>є </a:t>
            </a:r>
            <a:r>
              <a:rPr lang="ru-RU" dirty="0" err="1"/>
              <a:t>взаємно</a:t>
            </a:r>
            <a:r>
              <a:rPr lang="ru-RU" dirty="0"/>
              <a:t> </a:t>
            </a:r>
            <a:r>
              <a:rPr lang="ru-RU" dirty="0" err="1"/>
              <a:t>простими</a:t>
            </a:r>
            <a:r>
              <a:rPr lang="ru-RU" dirty="0"/>
              <a:t>;</a:t>
            </a:r>
          </a:p>
          <a:p>
            <a:pPr marL="476250" indent="0">
              <a:buNone/>
            </a:pPr>
            <a:r>
              <a:rPr lang="ru-RU" dirty="0"/>
              <a:t>2) число </a:t>
            </a:r>
            <a:r>
              <a:rPr lang="en-US" dirty="0"/>
              <a:t>b = a–1 </a:t>
            </a:r>
            <a:r>
              <a:rPr lang="ru-RU" dirty="0"/>
              <a:t>є </a:t>
            </a:r>
            <a:r>
              <a:rPr lang="ru-RU" dirty="0" err="1"/>
              <a:t>кратним</a:t>
            </a:r>
            <a:r>
              <a:rPr lang="ru-RU" dirty="0"/>
              <a:t> числу </a:t>
            </a:r>
            <a:r>
              <a:rPr lang="en-US" dirty="0"/>
              <a:t>p </a:t>
            </a:r>
            <a:r>
              <a:rPr lang="ru-RU" dirty="0"/>
              <a:t>для кожного простого числа </a:t>
            </a:r>
            <a:r>
              <a:rPr lang="en-US" dirty="0"/>
              <a:t>p, </a:t>
            </a:r>
            <a:r>
              <a:rPr lang="ru-RU" dirty="0"/>
              <a:t>яке є </a:t>
            </a:r>
            <a:r>
              <a:rPr lang="ru-RU" dirty="0" err="1" smtClean="0"/>
              <a:t>дільником</a:t>
            </a:r>
            <a:r>
              <a:rPr lang="ru-RU" dirty="0" smtClean="0"/>
              <a:t> числа </a:t>
            </a:r>
            <a:r>
              <a:rPr lang="en-US" dirty="0"/>
              <a:t>m;</a:t>
            </a:r>
          </a:p>
          <a:p>
            <a:pPr marL="476250" indent="0">
              <a:buNone/>
            </a:pPr>
            <a:r>
              <a:rPr lang="en-US" dirty="0"/>
              <a:t>3) </a:t>
            </a:r>
            <a:r>
              <a:rPr lang="ru-RU" dirty="0"/>
              <a:t>число </a:t>
            </a:r>
            <a:r>
              <a:rPr lang="en-US" dirty="0"/>
              <a:t>b </a:t>
            </a:r>
            <a:r>
              <a:rPr lang="ru-RU" dirty="0"/>
              <a:t>є </a:t>
            </a:r>
            <a:r>
              <a:rPr lang="ru-RU" dirty="0" err="1"/>
              <a:t>кратним</a:t>
            </a:r>
            <a:r>
              <a:rPr lang="ru-RU" dirty="0"/>
              <a:t> 4, </a:t>
            </a:r>
            <a:r>
              <a:rPr lang="ru-RU" dirty="0" err="1"/>
              <a:t>якщо</a:t>
            </a:r>
            <a:r>
              <a:rPr lang="ru-RU" dirty="0"/>
              <a:t> число </a:t>
            </a:r>
            <a:r>
              <a:rPr lang="en-US" dirty="0"/>
              <a:t>m </a:t>
            </a:r>
            <a:r>
              <a:rPr lang="ru-RU" dirty="0"/>
              <a:t>є </a:t>
            </a:r>
            <a:r>
              <a:rPr lang="ru-RU" dirty="0" err="1"/>
              <a:t>кратним</a:t>
            </a:r>
            <a:r>
              <a:rPr lang="ru-RU" dirty="0"/>
              <a:t> 4. </a:t>
            </a:r>
          </a:p>
          <a:p>
            <a:pPr marL="476250" indent="0">
              <a:buNone/>
            </a:pPr>
            <a:endParaRPr lang="ru-RU" dirty="0"/>
          </a:p>
          <a:p>
            <a:pPr marL="704850" indent="0">
              <a:buNone/>
            </a:pPr>
            <a:endParaRPr lang="ru-RU" dirty="0"/>
          </a:p>
          <a:p>
            <a:pPr marL="990600" indent="-285750"/>
            <a:r>
              <a:rPr lang="ru-RU" b="1" dirty="0"/>
              <a:t>метод </a:t>
            </a:r>
            <a:r>
              <a:rPr lang="ru-RU" b="1" dirty="0" err="1"/>
              <a:t>Фібоначчі</a:t>
            </a:r>
            <a:r>
              <a:rPr lang="ru-RU" b="1" dirty="0"/>
              <a:t> з </a:t>
            </a:r>
            <a:r>
              <a:rPr lang="ru-RU" b="1" dirty="0" err="1" smtClean="0"/>
              <a:t>запізнюваннями</a:t>
            </a:r>
            <a:r>
              <a:rPr lang="ru-RU" b="1" dirty="0" smtClean="0"/>
              <a:t> ;</a:t>
            </a:r>
            <a:endParaRPr lang="ru-RU" b="1" dirty="0"/>
          </a:p>
          <a:p>
            <a:pPr marL="704850" indent="0">
              <a:buNone/>
            </a:pPr>
            <a:endParaRPr lang="ru-RU" dirty="0" smtClean="0"/>
          </a:p>
        </p:txBody>
      </p:sp>
      <p:pic>
        <p:nvPicPr>
          <p:cNvPr id="4" name="Picture 2" descr="x_{n+1} = (a x_n + c) \mod 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3100" y="1462842"/>
            <a:ext cx="3393279" cy="31670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X_{n+1}=(X_n+X_{n-1}) \mod (2^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0791" y="5837238"/>
            <a:ext cx="3418484" cy="339725"/>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1"/>
          <p:cNvSpPr>
            <a:spLocks noGrp="1"/>
          </p:cNvSpPr>
          <p:nvPr>
            <p:ph type="title"/>
          </p:nvPr>
        </p:nvSpPr>
        <p:spPr>
          <a:xfrm>
            <a:off x="838200" y="365125"/>
            <a:ext cx="10515600" cy="594995"/>
          </a:xfrm>
        </p:spPr>
        <p:txBody>
          <a:bodyPr>
            <a:normAutofit fontScale="90000"/>
          </a:bodyPr>
          <a:lstStyle/>
          <a:p>
            <a:pPr marL="704850" algn="ctr"/>
            <a:r>
              <a:rPr lang="ru-RU" sz="4000" b="1" dirty="0" err="1" smtClean="0">
                <a:solidFill>
                  <a:srgbClr val="0070C0"/>
                </a:solidFill>
              </a:rPr>
              <a:t>Лінійний</a:t>
            </a:r>
            <a:r>
              <a:rPr lang="ru-RU" sz="4000" b="1" dirty="0" smtClean="0">
                <a:solidFill>
                  <a:srgbClr val="0070C0"/>
                </a:solidFill>
              </a:rPr>
              <a:t> </a:t>
            </a:r>
            <a:r>
              <a:rPr lang="ru-RU" sz="4000" b="1" dirty="0" err="1">
                <a:solidFill>
                  <a:srgbClr val="0070C0"/>
                </a:solidFill>
              </a:rPr>
              <a:t>конгруентний</a:t>
            </a:r>
            <a:r>
              <a:rPr lang="ru-RU" sz="4000" b="1" dirty="0">
                <a:solidFill>
                  <a:srgbClr val="0070C0"/>
                </a:solidFill>
              </a:rPr>
              <a:t> метод</a:t>
            </a:r>
          </a:p>
        </p:txBody>
      </p:sp>
    </p:spTree>
    <p:extLst>
      <p:ext uri="{BB962C8B-B14F-4D97-AF65-F5344CB8AC3E}">
        <p14:creationId xmlns:p14="http://schemas.microsoft.com/office/powerpoint/2010/main" val="5535946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94995"/>
          </a:xfrm>
        </p:spPr>
        <p:txBody>
          <a:bodyPr>
            <a:normAutofit fontScale="90000"/>
          </a:bodyPr>
          <a:lstStyle/>
          <a:p>
            <a:pPr algn="ctr"/>
            <a:r>
              <a:rPr lang="uk-UA" sz="4000" b="1" dirty="0">
                <a:solidFill>
                  <a:srgbClr val="0070C0"/>
                </a:solidFill>
              </a:rPr>
              <a:t>Регістр зсуву з лінійним зворотним зв'язком</a:t>
            </a:r>
            <a:endParaRPr lang="uk-UA" b="1" dirty="0">
              <a:solidFill>
                <a:srgbClr val="0070C0"/>
              </a:solidFill>
            </a:endParaRPr>
          </a:p>
        </p:txBody>
      </p:sp>
      <p:sp>
        <p:nvSpPr>
          <p:cNvPr id="3" name="Місце для вмісту 2"/>
          <p:cNvSpPr>
            <a:spLocks noGrp="1"/>
          </p:cNvSpPr>
          <p:nvPr>
            <p:ph idx="1"/>
          </p:nvPr>
        </p:nvSpPr>
        <p:spPr>
          <a:xfrm>
            <a:off x="441960" y="960120"/>
            <a:ext cx="11247120" cy="5669280"/>
          </a:xfrm>
        </p:spPr>
        <p:txBody>
          <a:bodyPr>
            <a:normAutofit fontScale="85000" lnSpcReduction="10000"/>
          </a:bodyPr>
          <a:lstStyle/>
          <a:p>
            <a:pPr marL="0" indent="0">
              <a:buNone/>
            </a:pPr>
            <a:r>
              <a:rPr lang="uk-UA" dirty="0"/>
              <a:t>Регістр зсуву з лінійним зворотним зв'язком містить </a:t>
            </a:r>
            <a:r>
              <a:rPr lang="en-US" b="1" dirty="0"/>
              <a:t>L</a:t>
            </a:r>
            <a:r>
              <a:rPr lang="en-US" dirty="0"/>
              <a:t> </a:t>
            </a:r>
            <a:r>
              <a:rPr lang="uk-UA" dirty="0"/>
              <a:t>комірок </a:t>
            </a:r>
            <a:r>
              <a:rPr lang="uk-UA" dirty="0" smtClean="0"/>
              <a:t>пронумерованих </a:t>
            </a:r>
            <a:r>
              <a:rPr lang="uk-UA" dirty="0"/>
              <a:t>0, 1, </a:t>
            </a:r>
            <a:r>
              <a:rPr lang="en-US" dirty="0" smtClean="0"/>
              <a:t>…, </a:t>
            </a:r>
            <a:r>
              <a:rPr lang="en-US" b="1" dirty="0"/>
              <a:t>L - 1</a:t>
            </a:r>
            <a:r>
              <a:rPr lang="en-US" dirty="0"/>
              <a:t>, </a:t>
            </a:r>
            <a:r>
              <a:rPr lang="uk-UA" dirty="0"/>
              <a:t>кожна з яких може зберігати 1 біт </a:t>
            </a:r>
            <a:r>
              <a:rPr lang="uk-UA" dirty="0" smtClean="0"/>
              <a:t>інформації</a:t>
            </a:r>
            <a:r>
              <a:rPr lang="en-US" dirty="0" smtClean="0"/>
              <a:t>.</a:t>
            </a:r>
            <a:endParaRPr lang="uk-UA" dirty="0" smtClean="0"/>
          </a:p>
          <a:p>
            <a:pPr marL="0" indent="0">
              <a:buNone/>
            </a:pPr>
            <a:r>
              <a:rPr lang="uk-UA" sz="3500" b="1" dirty="0" smtClean="0"/>
              <a:t>Впродовж </a:t>
            </a:r>
            <a:r>
              <a:rPr lang="uk-UA" sz="3500" b="1" dirty="0"/>
              <a:t>кожного такту виконуються такі операції:</a:t>
            </a:r>
          </a:p>
          <a:p>
            <a:r>
              <a:rPr lang="uk-UA" dirty="0" smtClean="0"/>
              <a:t>вміст </a:t>
            </a:r>
            <a:r>
              <a:rPr lang="uk-UA" dirty="0"/>
              <a:t>комірки 0 подається на вихід і стає частиною </a:t>
            </a:r>
            <a:r>
              <a:rPr lang="uk-UA" dirty="0" smtClean="0"/>
              <a:t>вихідної послідовності</a:t>
            </a:r>
            <a:r>
              <a:rPr lang="uk-UA" dirty="0"/>
              <a:t>;</a:t>
            </a:r>
          </a:p>
          <a:p>
            <a:r>
              <a:rPr lang="uk-UA" dirty="0"/>
              <a:t>вміст комірки </a:t>
            </a:r>
            <a:r>
              <a:rPr lang="en-US" b="1" dirty="0" err="1"/>
              <a:t>i</a:t>
            </a:r>
            <a:r>
              <a:rPr lang="en-US" dirty="0"/>
              <a:t> </a:t>
            </a:r>
            <a:r>
              <a:rPr lang="uk-UA" dirty="0"/>
              <a:t>пересувається в комірку </a:t>
            </a:r>
            <a:r>
              <a:rPr lang="en-US" dirty="0"/>
              <a:t>i-1 </a:t>
            </a:r>
            <a:r>
              <a:rPr lang="uk-UA" dirty="0"/>
              <a:t>для </a:t>
            </a:r>
            <a:r>
              <a:rPr lang="uk-UA" sz="3200" dirty="0"/>
              <a:t>1 </a:t>
            </a:r>
            <a:r>
              <a:rPr lang="en-US" sz="3200" dirty="0" smtClean="0"/>
              <a:t>&lt;= </a:t>
            </a:r>
            <a:r>
              <a:rPr lang="en-US" sz="3200" dirty="0" err="1"/>
              <a:t>i</a:t>
            </a:r>
            <a:r>
              <a:rPr lang="en-US" sz="3200" dirty="0"/>
              <a:t> </a:t>
            </a:r>
            <a:r>
              <a:rPr lang="en-US" sz="3200" dirty="0" smtClean="0"/>
              <a:t>&lt;= L-1</a:t>
            </a:r>
            <a:r>
              <a:rPr lang="en-US" dirty="0"/>
              <a:t>; </a:t>
            </a:r>
            <a:endParaRPr lang="uk-UA" dirty="0"/>
          </a:p>
          <a:p>
            <a:r>
              <a:rPr lang="uk-UA" dirty="0"/>
              <a:t>новим значенням комірки </a:t>
            </a:r>
            <a:r>
              <a:rPr lang="en-US" sz="3200" dirty="0"/>
              <a:t>L-1</a:t>
            </a:r>
            <a:r>
              <a:rPr lang="en-US" dirty="0"/>
              <a:t> </a:t>
            </a:r>
            <a:r>
              <a:rPr lang="uk-UA" dirty="0"/>
              <a:t>стає біт зворотного зв'язку </a:t>
            </a:r>
            <a:r>
              <a:rPr lang="en-US" dirty="0" err="1" smtClean="0"/>
              <a:t>s</a:t>
            </a:r>
            <a:r>
              <a:rPr lang="en-US" baseline="-25000" dirty="0" err="1" smtClean="0"/>
              <a:t>j</a:t>
            </a:r>
            <a:r>
              <a:rPr lang="en-US" dirty="0"/>
              <a:t>, </a:t>
            </a:r>
            <a:r>
              <a:rPr lang="uk-UA" dirty="0"/>
              <a:t>який обчислюється додаванням за модулем 2 попередніх значень певної підмножини з </a:t>
            </a:r>
            <a:r>
              <a:rPr lang="uk-UA" sz="3200" dirty="0"/>
              <a:t>0, 1, </a:t>
            </a:r>
            <a:r>
              <a:rPr lang="uk-UA" sz="3200" dirty="0" smtClean="0"/>
              <a:t>… </a:t>
            </a:r>
            <a:r>
              <a:rPr lang="en-US" sz="3200" dirty="0" smtClean="0"/>
              <a:t>, </a:t>
            </a:r>
            <a:r>
              <a:rPr lang="en-US" sz="3200" dirty="0"/>
              <a:t>L - 1</a:t>
            </a:r>
            <a:r>
              <a:rPr lang="en-US" sz="3200" dirty="0" smtClean="0"/>
              <a:t>.</a:t>
            </a:r>
            <a:endParaRPr lang="uk-UA" sz="3200" dirty="0" smtClean="0"/>
          </a:p>
          <a:p>
            <a:pPr marL="0" indent="0">
              <a:buNone/>
            </a:pPr>
            <a:r>
              <a:rPr lang="uk-UA" sz="3200" b="1" dirty="0"/>
              <a:t>Переваги:</a:t>
            </a:r>
          </a:p>
          <a:p>
            <a:r>
              <a:rPr lang="en-US" sz="3200" dirty="0" smtClean="0"/>
              <a:t> </a:t>
            </a:r>
            <a:r>
              <a:rPr lang="uk-UA" dirty="0"/>
              <a:t>добре втілюються на апаратному рівні;</a:t>
            </a:r>
          </a:p>
          <a:p>
            <a:r>
              <a:rPr lang="uk-UA" dirty="0"/>
              <a:t>вони можуть утворювати послідовності із великими періодами;</a:t>
            </a:r>
          </a:p>
          <a:p>
            <a:r>
              <a:rPr lang="uk-UA" dirty="0"/>
              <a:t>вони можуть утворювати послідовності з хорошими статистичними властивостями; і</a:t>
            </a:r>
          </a:p>
          <a:p>
            <a:r>
              <a:rPr lang="uk-UA" dirty="0"/>
              <a:t>завдяки своїй будові, вони легко піддаються аналізу за допомогою алгебраїчних технік.</a:t>
            </a:r>
          </a:p>
          <a:p>
            <a:pPr marL="0" indent="0">
              <a:buNone/>
            </a:pPr>
            <a:endParaRPr lang="uk-UA" sz="3200" dirty="0" smtClean="0"/>
          </a:p>
          <a:p>
            <a:endParaRPr lang="uk-UA" sz="3200" dirty="0"/>
          </a:p>
        </p:txBody>
      </p:sp>
      <p:graphicFrame>
        <p:nvGraphicFramePr>
          <p:cNvPr id="39" name="Об'єкт 38"/>
          <p:cNvGraphicFramePr>
            <a:graphicFrameLocks noChangeAspect="1"/>
          </p:cNvGraphicFramePr>
          <p:nvPr>
            <p:extLst>
              <p:ext uri="{D42A27DB-BD31-4B8C-83A1-F6EECF244321}">
                <p14:modId xmlns:p14="http://schemas.microsoft.com/office/powerpoint/2010/main" val="3342631183"/>
              </p:ext>
            </p:extLst>
          </p:nvPr>
        </p:nvGraphicFramePr>
        <p:xfrm>
          <a:off x="10452249" y="1627729"/>
          <a:ext cx="709613" cy="490537"/>
        </p:xfrm>
        <a:graphic>
          <a:graphicData uri="http://schemas.openxmlformats.org/presentationml/2006/ole">
            <mc:AlternateContent xmlns:mc="http://schemas.openxmlformats.org/markup-compatibility/2006">
              <mc:Choice xmlns:v="urn:schemas-microsoft-com:vml" Requires="v">
                <p:oleObj spid="_x0000_s1099" name="Об’єкт оболонки Пакувальника" showAsIcon="1" r:id="rId3" imgW="709200" imgH="491040" progId="Package">
                  <p:embed/>
                </p:oleObj>
              </mc:Choice>
              <mc:Fallback>
                <p:oleObj name="Об’єкт оболонки Пакувальника" showAsIcon="1" r:id="rId3" imgW="709200" imgH="491040" progId="Package">
                  <p:embed/>
                  <p:pic>
                    <p:nvPicPr>
                      <p:cNvPr id="0" name=""/>
                      <p:cNvPicPr/>
                      <p:nvPr/>
                    </p:nvPicPr>
                    <p:blipFill>
                      <a:blip r:embed="rId4"/>
                      <a:stretch>
                        <a:fillRect/>
                      </a:stretch>
                    </p:blipFill>
                    <p:spPr>
                      <a:xfrm>
                        <a:off x="10452249" y="1627729"/>
                        <a:ext cx="709613" cy="490537"/>
                      </a:xfrm>
                      <a:prstGeom prst="rect">
                        <a:avLst/>
                      </a:prstGeom>
                    </p:spPr>
                  </p:pic>
                </p:oleObj>
              </mc:Fallback>
            </mc:AlternateContent>
          </a:graphicData>
        </a:graphic>
      </p:graphicFrame>
    </p:spTree>
    <p:extLst>
      <p:ext uri="{BB962C8B-B14F-4D97-AF65-F5344CB8AC3E}">
        <p14:creationId xmlns:p14="http://schemas.microsoft.com/office/powerpoint/2010/main" val="27555137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3131110"/>
          </a:xfrm>
        </p:spPr>
        <p:txBody>
          <a:bodyPr>
            <a:noAutofit/>
          </a:bodyPr>
          <a:lstStyle/>
          <a:p>
            <a:r>
              <a:rPr lang="uk-UA" sz="3200" dirty="0"/>
              <a:t>Для того, щоб </a:t>
            </a:r>
            <a:r>
              <a:rPr lang="uk-UA" sz="3200" dirty="0" smtClean="0"/>
              <a:t>конкретний генератор мав максимальний </a:t>
            </a:r>
            <a:r>
              <a:rPr lang="uk-UA" sz="3200" dirty="0"/>
              <a:t>період, многочлен, </a:t>
            </a:r>
            <a:r>
              <a:rPr lang="uk-UA" sz="3200" dirty="0" smtClean="0"/>
              <a:t>асоційований </a:t>
            </a:r>
            <a:r>
              <a:rPr lang="uk-UA" sz="3200" i="1" smtClean="0"/>
              <a:t>з </a:t>
            </a:r>
            <a:r>
              <a:rPr lang="uk-UA" sz="3200" smtClean="0"/>
              <a:t>відвідною послідовністю</a:t>
            </a:r>
            <a:r>
              <a:rPr lang="uk-UA" sz="3200" dirty="0"/>
              <a:t>, повинен бути примітивним за модулем </a:t>
            </a:r>
            <a:r>
              <a:rPr lang="uk-UA" sz="3200" b="1" dirty="0"/>
              <a:t>2</a:t>
            </a:r>
            <a:r>
              <a:rPr lang="uk-UA" sz="3200" dirty="0"/>
              <a:t>, - тобто </a:t>
            </a:r>
            <a:r>
              <a:rPr lang="uk-UA" sz="3200" dirty="0" smtClean="0"/>
              <a:t>не розкладатись </a:t>
            </a:r>
            <a:r>
              <a:rPr lang="uk-UA" sz="3200" dirty="0"/>
              <a:t>на добуток двійкових многочленів меншого </a:t>
            </a:r>
            <a:r>
              <a:rPr lang="uk-UA" sz="3200" dirty="0" err="1"/>
              <a:t>степеня</a:t>
            </a:r>
            <a:r>
              <a:rPr lang="uk-UA" sz="3200" dirty="0"/>
              <a:t>.</a:t>
            </a:r>
            <a:br>
              <a:rPr lang="uk-UA" sz="3200" dirty="0"/>
            </a:br>
            <a:r>
              <a:rPr lang="uk-UA" sz="3200" dirty="0"/>
              <a:t/>
            </a:r>
            <a:br>
              <a:rPr lang="uk-UA" sz="3200" dirty="0"/>
            </a:br>
            <a:r>
              <a:rPr lang="uk-UA" sz="3200" dirty="0"/>
              <a:t>Наприклад, многочлен </a:t>
            </a:r>
            <a:r>
              <a:rPr lang="uk-UA" sz="3200" dirty="0" smtClean="0"/>
              <a:t>х</a:t>
            </a:r>
            <a:r>
              <a:rPr lang="uk-UA" sz="3200" baseline="30000" dirty="0" smtClean="0"/>
              <a:t>32</a:t>
            </a:r>
            <a:r>
              <a:rPr lang="uk-UA" sz="3200" dirty="0" smtClean="0"/>
              <a:t> </a:t>
            </a:r>
            <a:r>
              <a:rPr lang="uk-UA" sz="3200" dirty="0"/>
              <a:t>+ х</a:t>
            </a:r>
            <a:r>
              <a:rPr lang="uk-UA" sz="3200" b="1" baseline="30000" dirty="0"/>
              <a:t>7</a:t>
            </a:r>
            <a:r>
              <a:rPr lang="uk-UA" sz="3200" dirty="0"/>
              <a:t> + х</a:t>
            </a:r>
            <a:r>
              <a:rPr lang="uk-UA" sz="3200" b="1" baseline="30000" dirty="0"/>
              <a:t>5</a:t>
            </a:r>
            <a:r>
              <a:rPr lang="uk-UA" sz="3200" dirty="0"/>
              <a:t> + х</a:t>
            </a:r>
            <a:r>
              <a:rPr lang="uk-UA" sz="3200" b="1" baseline="30000" dirty="0"/>
              <a:t>3</a:t>
            </a:r>
            <a:r>
              <a:rPr lang="uk-UA" sz="3200" dirty="0"/>
              <a:t> + х</a:t>
            </a:r>
            <a:r>
              <a:rPr lang="uk-UA" sz="3200" b="1" baseline="30000" dirty="0"/>
              <a:t>2</a:t>
            </a:r>
            <a:r>
              <a:rPr lang="uk-UA" sz="3200" dirty="0"/>
              <a:t> + х + 1 </a:t>
            </a:r>
            <a:r>
              <a:rPr lang="uk-UA" sz="3200" dirty="0" smtClean="0"/>
              <a:t>примітивний за модулем </a:t>
            </a:r>
            <a:r>
              <a:rPr lang="uk-UA" sz="3200" b="1" dirty="0"/>
              <a:t>2</a:t>
            </a:r>
            <a:r>
              <a:rPr lang="uk-UA" sz="3200" dirty="0"/>
              <a:t>.</a:t>
            </a:r>
          </a:p>
        </p:txBody>
      </p:sp>
      <p:pic>
        <p:nvPicPr>
          <p:cNvPr id="4" name="Місце для вмісту 3" descr="image41"/>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7581" y="3873346"/>
            <a:ext cx="8582937" cy="2688820"/>
          </a:xfrm>
          <a:prstGeom prst="rect">
            <a:avLst/>
          </a:prstGeom>
          <a:noFill/>
          <a:ln>
            <a:noFill/>
          </a:ln>
        </p:spPr>
      </p:pic>
    </p:spTree>
    <p:extLst>
      <p:ext uri="{BB962C8B-B14F-4D97-AF65-F5344CB8AC3E}">
        <p14:creationId xmlns:p14="http://schemas.microsoft.com/office/powerpoint/2010/main" val="125877062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87375"/>
          </a:xfrm>
        </p:spPr>
        <p:txBody>
          <a:bodyPr>
            <a:normAutofit fontScale="90000"/>
          </a:bodyPr>
          <a:lstStyle/>
          <a:p>
            <a:pPr algn="ctr"/>
            <a:r>
              <a:rPr lang="uk-UA" b="1" dirty="0" smtClean="0"/>
              <a:t>Потокові шифри</a:t>
            </a:r>
            <a:endParaRPr lang="uk-UA" b="1" dirty="0"/>
          </a:p>
        </p:txBody>
      </p:sp>
      <p:sp>
        <p:nvSpPr>
          <p:cNvPr id="3" name="Місце для вмісту 2"/>
          <p:cNvSpPr>
            <a:spLocks noGrp="1"/>
          </p:cNvSpPr>
          <p:nvPr>
            <p:ph idx="1"/>
          </p:nvPr>
        </p:nvSpPr>
        <p:spPr>
          <a:xfrm>
            <a:off x="904875" y="809626"/>
            <a:ext cx="10515600" cy="5386388"/>
          </a:xfrm>
        </p:spPr>
        <p:txBody>
          <a:bodyPr>
            <a:noAutofit/>
          </a:bodyPr>
          <a:lstStyle/>
          <a:p>
            <a:pPr marL="0" indent="0">
              <a:lnSpc>
                <a:spcPct val="120000"/>
              </a:lnSpc>
              <a:spcBef>
                <a:spcPts val="0"/>
              </a:spcBef>
              <a:buNone/>
            </a:pPr>
            <a:r>
              <a:rPr lang="ru-RU" sz="1600" b="1" dirty="0" err="1"/>
              <a:t>Потоковий</a:t>
            </a:r>
            <a:r>
              <a:rPr lang="ru-RU" sz="1600" b="1" dirty="0"/>
              <a:t> шифр</a:t>
            </a:r>
            <a:r>
              <a:rPr lang="ru-RU" sz="1600" dirty="0"/>
              <a:t> - </a:t>
            </a:r>
            <a:r>
              <a:rPr lang="ru-RU" sz="1600" dirty="0" err="1"/>
              <a:t>група</a:t>
            </a:r>
            <a:r>
              <a:rPr lang="ru-RU" sz="1600" dirty="0"/>
              <a:t> </a:t>
            </a:r>
            <a:r>
              <a:rPr lang="ru-RU" sz="1600" dirty="0" err="1">
                <a:hlinkClick r:id="rId2" tooltip="Симетричний шифр"/>
              </a:rPr>
              <a:t>симетричних</a:t>
            </a:r>
            <a:r>
              <a:rPr lang="ru-RU" sz="1600" dirty="0">
                <a:hlinkClick r:id="rId2" tooltip="Симетричний шифр"/>
              </a:rPr>
              <a:t> </a:t>
            </a:r>
            <a:r>
              <a:rPr lang="ru-RU" sz="1600" dirty="0" err="1">
                <a:hlinkClick r:id="rId2" tooltip="Симетричний шифр"/>
              </a:rPr>
              <a:t>шифрів</a:t>
            </a:r>
            <a:r>
              <a:rPr lang="ru-RU" sz="1600" dirty="0"/>
              <a:t>, </a:t>
            </a:r>
            <a:r>
              <a:rPr lang="ru-RU" sz="1600" dirty="0" err="1"/>
              <a:t>які</a:t>
            </a:r>
            <a:r>
              <a:rPr lang="ru-RU" sz="1600" dirty="0"/>
              <a:t> </a:t>
            </a:r>
            <a:r>
              <a:rPr lang="ru-RU" sz="1600" dirty="0" err="1"/>
              <a:t>шифрують</a:t>
            </a:r>
            <a:r>
              <a:rPr lang="ru-RU" sz="1600" dirty="0"/>
              <a:t> </a:t>
            </a:r>
            <a:r>
              <a:rPr lang="ru-RU" sz="1600" dirty="0" err="1"/>
              <a:t>кожен</a:t>
            </a:r>
            <a:r>
              <a:rPr lang="ru-RU" sz="1600" dirty="0"/>
              <a:t> </a:t>
            </a:r>
            <a:r>
              <a:rPr lang="ru-RU" sz="1600" dirty="0">
                <a:hlinkClick r:id="rId3" tooltip="Символ"/>
              </a:rPr>
              <a:t>символ</a:t>
            </a:r>
            <a:r>
              <a:rPr lang="ru-RU" sz="1600" dirty="0"/>
              <a:t> </a:t>
            </a:r>
            <a:r>
              <a:rPr lang="ru-RU" sz="1600" dirty="0" err="1">
                <a:hlinkClick r:id="rId4" tooltip="Відкритий текст"/>
              </a:rPr>
              <a:t>відкритого</a:t>
            </a:r>
            <a:r>
              <a:rPr lang="ru-RU" sz="1600" dirty="0">
                <a:hlinkClick r:id="rId4" tooltip="Відкритий текст"/>
              </a:rPr>
              <a:t> тексту</a:t>
            </a:r>
            <a:r>
              <a:rPr lang="ru-RU" sz="1600" dirty="0"/>
              <a:t> </a:t>
            </a:r>
            <a:r>
              <a:rPr lang="ru-RU" sz="1600" dirty="0" err="1"/>
              <a:t>незалежно</a:t>
            </a:r>
            <a:r>
              <a:rPr lang="ru-RU" sz="1600" dirty="0"/>
              <a:t> </a:t>
            </a:r>
            <a:r>
              <a:rPr lang="ru-RU" sz="1600" dirty="0" err="1"/>
              <a:t>від</a:t>
            </a:r>
            <a:r>
              <a:rPr lang="ru-RU" sz="1600" dirty="0"/>
              <a:t> </a:t>
            </a:r>
            <a:r>
              <a:rPr lang="ru-RU" sz="1600" dirty="0" err="1"/>
              <a:t>інших</a:t>
            </a:r>
            <a:r>
              <a:rPr lang="ru-RU" sz="1600" dirty="0"/>
              <a:t> </a:t>
            </a:r>
            <a:r>
              <a:rPr lang="ru-RU" sz="1600" dirty="0" err="1"/>
              <a:t>символів</a:t>
            </a:r>
            <a:r>
              <a:rPr lang="ru-RU" sz="1600" dirty="0" smtClean="0"/>
              <a:t>.</a:t>
            </a:r>
          </a:p>
          <a:p>
            <a:pPr marL="0" indent="0">
              <a:lnSpc>
                <a:spcPct val="120000"/>
              </a:lnSpc>
              <a:spcBef>
                <a:spcPts val="0"/>
              </a:spcBef>
              <a:buNone/>
            </a:pPr>
            <a:r>
              <a:rPr lang="ru-RU" sz="1600" b="1" dirty="0" err="1" smtClean="0"/>
              <a:t>Загальний</a:t>
            </a:r>
            <a:r>
              <a:rPr lang="ru-RU" sz="1600" b="1" dirty="0" smtClean="0"/>
              <a:t> принцип</a:t>
            </a:r>
            <a:r>
              <a:rPr lang="ru-RU" sz="1600" dirty="0" smtClean="0"/>
              <a:t>  - </a:t>
            </a:r>
            <a:r>
              <a:rPr lang="ru-RU" sz="1600" dirty="0" err="1" smtClean="0"/>
              <a:t>роботи</a:t>
            </a:r>
            <a:r>
              <a:rPr lang="ru-RU" sz="1600" dirty="0" smtClean="0"/>
              <a:t> потокового шифру </a:t>
            </a:r>
            <a:r>
              <a:rPr lang="ru-RU" sz="1600" dirty="0" err="1" smtClean="0"/>
              <a:t>полягає</a:t>
            </a:r>
            <a:r>
              <a:rPr lang="ru-RU" sz="1600" dirty="0" smtClean="0"/>
              <a:t> в </a:t>
            </a:r>
            <a:r>
              <a:rPr lang="ru-RU" sz="1600" dirty="0" err="1" smtClean="0"/>
              <a:t>накладанні</a:t>
            </a:r>
            <a:r>
              <a:rPr lang="ru-RU" sz="1600" dirty="0" smtClean="0"/>
              <a:t> за </a:t>
            </a:r>
            <a:r>
              <a:rPr lang="ru-RU" sz="1600" dirty="0" err="1" smtClean="0"/>
              <a:t>певним</a:t>
            </a:r>
            <a:r>
              <a:rPr lang="ru-RU" sz="1600" dirty="0" smtClean="0"/>
              <a:t> правилом </a:t>
            </a:r>
            <a:r>
              <a:rPr lang="ru-RU" sz="1600" dirty="0" err="1" smtClean="0"/>
              <a:t>псевдовипадкової</a:t>
            </a:r>
            <a:r>
              <a:rPr lang="ru-RU" sz="1600" dirty="0" smtClean="0"/>
              <a:t> </a:t>
            </a:r>
            <a:r>
              <a:rPr lang="ru-RU" sz="1600" dirty="0" err="1" smtClean="0"/>
              <a:t>послідовності</a:t>
            </a:r>
            <a:r>
              <a:rPr lang="ru-RU" sz="1600" dirty="0" smtClean="0"/>
              <a:t>, яка </a:t>
            </a:r>
            <a:r>
              <a:rPr lang="ru-RU" sz="1600" dirty="0" err="1" smtClean="0"/>
              <a:t>генерується</a:t>
            </a:r>
            <a:r>
              <a:rPr lang="ru-RU" sz="1600" dirty="0" smtClean="0"/>
              <a:t> на </a:t>
            </a:r>
            <a:r>
              <a:rPr lang="ru-RU" sz="1600" dirty="0" err="1" smtClean="0"/>
              <a:t>основі</a:t>
            </a:r>
            <a:r>
              <a:rPr lang="ru-RU" sz="1600" dirty="0" smtClean="0"/>
              <a:t> ключа, на </a:t>
            </a:r>
            <a:r>
              <a:rPr lang="ru-RU" sz="1600" dirty="0" err="1" smtClean="0"/>
              <a:t>вхідний</a:t>
            </a:r>
            <a:r>
              <a:rPr lang="ru-RU" sz="1600" dirty="0" smtClean="0"/>
              <a:t> </a:t>
            </a:r>
            <a:r>
              <a:rPr lang="ru-RU" sz="1600" dirty="0" err="1" smtClean="0"/>
              <a:t>потік</a:t>
            </a:r>
            <a:r>
              <a:rPr lang="ru-RU" sz="1600" dirty="0" smtClean="0"/>
              <a:t> </a:t>
            </a:r>
            <a:r>
              <a:rPr lang="ru-RU" sz="1600" dirty="0" err="1" smtClean="0"/>
              <a:t>даних</a:t>
            </a:r>
            <a:r>
              <a:rPr lang="ru-RU" sz="1600" dirty="0" smtClean="0"/>
              <a:t>, </a:t>
            </a:r>
            <a:r>
              <a:rPr lang="ru-RU" sz="1600" dirty="0" err="1" smtClean="0"/>
              <a:t>що</a:t>
            </a:r>
            <a:r>
              <a:rPr lang="ru-RU" sz="1600" dirty="0" smtClean="0"/>
              <a:t> </a:t>
            </a:r>
            <a:r>
              <a:rPr lang="ru-RU" sz="1600" dirty="0" err="1" smtClean="0"/>
              <a:t>підлягає</a:t>
            </a:r>
            <a:r>
              <a:rPr lang="ru-RU" sz="1600" dirty="0" smtClean="0"/>
              <a:t> </a:t>
            </a:r>
            <a:r>
              <a:rPr lang="ru-RU" sz="1600" dirty="0" err="1" smtClean="0"/>
              <a:t>шифруванню</a:t>
            </a:r>
            <a:r>
              <a:rPr lang="ru-RU" sz="1600" dirty="0" smtClean="0"/>
              <a:t>.</a:t>
            </a:r>
          </a:p>
          <a:p>
            <a:pPr marL="0" indent="0">
              <a:lnSpc>
                <a:spcPct val="120000"/>
              </a:lnSpc>
              <a:spcBef>
                <a:spcPts val="0"/>
              </a:spcBef>
              <a:buNone/>
            </a:pPr>
            <a:r>
              <a:rPr lang="ru-RU" sz="1600" dirty="0" err="1" smtClean="0"/>
              <a:t>Потокові</a:t>
            </a:r>
            <a:r>
              <a:rPr lang="ru-RU" sz="1600" dirty="0" smtClean="0"/>
              <a:t> </a:t>
            </a:r>
            <a:r>
              <a:rPr lang="ru-RU" sz="1600" dirty="0" err="1" smtClean="0"/>
              <a:t>шрифти</a:t>
            </a:r>
            <a:r>
              <a:rPr lang="ru-RU" sz="1600" dirty="0" smtClean="0"/>
              <a:t> є </a:t>
            </a:r>
            <a:r>
              <a:rPr lang="ru-RU" sz="1600" dirty="0" err="1" smtClean="0"/>
              <a:t>двох</a:t>
            </a:r>
            <a:r>
              <a:rPr lang="ru-RU" sz="1600" dirty="0" smtClean="0"/>
              <a:t> </a:t>
            </a:r>
            <a:r>
              <a:rPr lang="ru-RU" sz="1600" dirty="0" err="1" smtClean="0"/>
              <a:t>типів</a:t>
            </a:r>
            <a:r>
              <a:rPr lang="ru-RU" sz="1600" dirty="0" smtClean="0"/>
              <a:t>:</a:t>
            </a:r>
          </a:p>
          <a:p>
            <a:pPr marL="361950" indent="0">
              <a:lnSpc>
                <a:spcPct val="120000"/>
              </a:lnSpc>
              <a:spcBef>
                <a:spcPts val="0"/>
              </a:spcBef>
              <a:buNone/>
              <a:tabLst>
                <a:tab pos="361950" algn="l"/>
              </a:tabLst>
            </a:pPr>
            <a:r>
              <a:rPr lang="uk-UA" sz="1600" b="1" dirty="0"/>
              <a:t>Синхронні потокові шифри</a:t>
            </a:r>
          </a:p>
          <a:p>
            <a:pPr marL="0" indent="0">
              <a:lnSpc>
                <a:spcPct val="120000"/>
              </a:lnSpc>
              <a:spcBef>
                <a:spcPts val="0"/>
              </a:spcBef>
              <a:buNone/>
            </a:pPr>
            <a:r>
              <a:rPr lang="uk-UA" sz="1600" dirty="0"/>
              <a:t>В синхронному потоковому шифрі потік псевдовипадкових цифр породжується незалежно від відкритого тексту і </a:t>
            </a:r>
            <a:r>
              <a:rPr lang="uk-UA" sz="1600" dirty="0" err="1"/>
              <a:t>шифротексту</a:t>
            </a:r>
            <a:r>
              <a:rPr lang="uk-UA" sz="1600" dirty="0"/>
              <a:t> повідомлення, і тоді поєднується з відкритим текстом (для шифрування) або </a:t>
            </a:r>
            <a:r>
              <a:rPr lang="uk-UA" sz="1600" dirty="0" err="1"/>
              <a:t>шифротекстом</a:t>
            </a:r>
            <a:r>
              <a:rPr lang="uk-UA" sz="1600" dirty="0"/>
              <a:t> (для розшифрування). </a:t>
            </a:r>
            <a:r>
              <a:rPr lang="uk-UA" sz="1600" dirty="0" smtClean="0"/>
              <a:t>Потік бітів ключа </a:t>
            </a:r>
            <a:r>
              <a:rPr lang="uk-UA" sz="1600" dirty="0"/>
              <a:t>поєднується з відкритим текстом за допомогою </a:t>
            </a:r>
            <a:r>
              <a:rPr lang="en-US" sz="1600" dirty="0"/>
              <a:t>XOR. </a:t>
            </a:r>
          </a:p>
          <a:p>
            <a:pPr marL="0" indent="0">
              <a:lnSpc>
                <a:spcPct val="120000"/>
              </a:lnSpc>
              <a:spcBef>
                <a:spcPts val="0"/>
              </a:spcBef>
              <a:buNone/>
            </a:pPr>
            <a:r>
              <a:rPr lang="uk-UA" sz="1600" dirty="0" smtClean="0"/>
              <a:t>При пошкодженні однієї цифри це впливає лише </a:t>
            </a:r>
            <a:r>
              <a:rPr lang="uk-UA" sz="1600" dirty="0"/>
              <a:t>на одну цифру в відкритому тексті і помилка не пошириться на інші частини повідомлення. </a:t>
            </a:r>
          </a:p>
          <a:p>
            <a:pPr marL="0" indent="0">
              <a:lnSpc>
                <a:spcPct val="120000"/>
              </a:lnSpc>
              <a:spcBef>
                <a:spcPts val="0"/>
              </a:spcBef>
              <a:buNone/>
            </a:pPr>
            <a:endParaRPr lang="uk-UA" sz="1600" dirty="0"/>
          </a:p>
          <a:p>
            <a:pPr marL="361950" indent="0">
              <a:lnSpc>
                <a:spcPct val="120000"/>
              </a:lnSpc>
              <a:spcBef>
                <a:spcPts val="0"/>
              </a:spcBef>
              <a:buNone/>
            </a:pPr>
            <a:r>
              <a:rPr lang="uk-UA" sz="1600" b="1" dirty="0"/>
              <a:t>Потокові шифри, що </a:t>
            </a:r>
            <a:r>
              <a:rPr lang="uk-UA" sz="1600" b="1" dirty="0" err="1"/>
              <a:t>самосинхронізуються</a:t>
            </a:r>
            <a:endParaRPr lang="uk-UA" sz="1600" b="1" dirty="0"/>
          </a:p>
          <a:p>
            <a:pPr marL="0" indent="0">
              <a:lnSpc>
                <a:spcPct val="120000"/>
              </a:lnSpc>
              <a:spcBef>
                <a:spcPts val="0"/>
              </a:spcBef>
              <a:buNone/>
            </a:pPr>
            <a:r>
              <a:rPr lang="uk-UA" sz="1600" dirty="0" smtClean="0"/>
              <a:t>Використовує </a:t>
            </a:r>
            <a:r>
              <a:rPr lang="uk-UA" sz="1600" dirty="0"/>
              <a:t>декілька з </a:t>
            </a:r>
            <a:r>
              <a:rPr lang="en-US" sz="1600" dirty="0"/>
              <a:t>N </a:t>
            </a:r>
            <a:r>
              <a:rPr lang="uk-UA" sz="1600" dirty="0"/>
              <a:t>попередніх цифр </a:t>
            </a:r>
            <a:r>
              <a:rPr lang="uk-UA" sz="1600" dirty="0" err="1"/>
              <a:t>шифротексту</a:t>
            </a:r>
            <a:r>
              <a:rPr lang="uk-UA" sz="1600" dirty="0"/>
              <a:t> для обчислення потоку ключа</a:t>
            </a:r>
            <a:r>
              <a:rPr lang="uk-UA" sz="1600" dirty="0" smtClean="0"/>
              <a:t>.</a:t>
            </a:r>
          </a:p>
          <a:p>
            <a:pPr marL="0" indent="0">
              <a:lnSpc>
                <a:spcPct val="120000"/>
              </a:lnSpc>
              <a:spcBef>
                <a:spcPts val="0"/>
              </a:spcBef>
              <a:buNone/>
            </a:pPr>
            <a:r>
              <a:rPr lang="uk-UA" sz="1600" dirty="0" smtClean="0"/>
              <a:t>Перевага -  </a:t>
            </a:r>
            <a:r>
              <a:rPr lang="uk-UA" sz="1600" dirty="0"/>
              <a:t>отримувач автоматично синхронізується з генератором потоку ключів по отриманні </a:t>
            </a:r>
            <a:r>
              <a:rPr lang="en-US" sz="1600" dirty="0"/>
              <a:t>N </a:t>
            </a:r>
            <a:r>
              <a:rPr lang="uk-UA" sz="1600" dirty="0"/>
              <a:t>цифр </a:t>
            </a:r>
            <a:r>
              <a:rPr lang="uk-UA" sz="1600" dirty="0" err="1"/>
              <a:t>шифротексту</a:t>
            </a:r>
            <a:r>
              <a:rPr lang="uk-UA" sz="1600" dirty="0"/>
              <a:t>, що полегшує відновлення у випадку, якщо до потоку додана чи видалена цифра. Помилки з однієї цифри обмежені в своєму впливі, зачіпаючи не більше ніж </a:t>
            </a:r>
            <a:r>
              <a:rPr lang="en-US" sz="1600" dirty="0"/>
              <a:t>N </a:t>
            </a:r>
            <a:r>
              <a:rPr lang="uk-UA" sz="1600" dirty="0"/>
              <a:t>цифр відкритого тексту.</a:t>
            </a:r>
          </a:p>
          <a:p>
            <a:pPr marL="0" indent="0">
              <a:lnSpc>
                <a:spcPct val="120000"/>
              </a:lnSpc>
              <a:spcBef>
                <a:spcPts val="0"/>
              </a:spcBef>
              <a:buNone/>
            </a:pPr>
            <a:endParaRPr lang="uk-UA" sz="1050" dirty="0"/>
          </a:p>
          <a:p>
            <a:pPr marL="0" indent="0">
              <a:lnSpc>
                <a:spcPct val="120000"/>
              </a:lnSpc>
              <a:spcBef>
                <a:spcPts val="0"/>
              </a:spcBef>
              <a:buNone/>
            </a:pPr>
            <a:endParaRPr lang="uk-UA" sz="1050" dirty="0"/>
          </a:p>
        </p:txBody>
      </p:sp>
    </p:spTree>
    <p:extLst>
      <p:ext uri="{BB962C8B-B14F-4D97-AF65-F5344CB8AC3E}">
        <p14:creationId xmlns:p14="http://schemas.microsoft.com/office/powerpoint/2010/main" val="29159584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24785"/>
            <a:ext cx="10515600" cy="670298"/>
          </a:xfrm>
        </p:spPr>
        <p:txBody>
          <a:bodyPr>
            <a:normAutofit/>
          </a:bodyPr>
          <a:lstStyle/>
          <a:p>
            <a:pPr algn="ctr"/>
            <a:r>
              <a:rPr lang="uk-UA" sz="3600" b="1" dirty="0">
                <a:solidFill>
                  <a:srgbClr val="0070C0"/>
                </a:solidFill>
              </a:rPr>
              <a:t>П</a:t>
            </a:r>
            <a:r>
              <a:rPr lang="uk-UA" sz="3600" b="1" dirty="0" smtClean="0">
                <a:solidFill>
                  <a:srgbClr val="0070C0"/>
                </a:solidFill>
              </a:rPr>
              <a:t>отоковий </a:t>
            </a:r>
            <a:r>
              <a:rPr lang="uk-UA" sz="3600" b="1" dirty="0">
                <a:solidFill>
                  <a:srgbClr val="0070C0"/>
                </a:solidFill>
              </a:rPr>
              <a:t>шифр </a:t>
            </a:r>
            <a:r>
              <a:rPr lang="uk-UA" sz="3600" b="1" dirty="0" smtClean="0">
                <a:solidFill>
                  <a:srgbClr val="0070C0"/>
                </a:solidFill>
              </a:rPr>
              <a:t>RC 4</a:t>
            </a:r>
            <a:endParaRPr lang="uk-UA" sz="3600" b="1" dirty="0">
              <a:solidFill>
                <a:srgbClr val="0070C0"/>
              </a:solidFill>
            </a:endParaRPr>
          </a:p>
        </p:txBody>
      </p:sp>
      <p:sp>
        <p:nvSpPr>
          <p:cNvPr id="3" name="Місце для вмісту 2"/>
          <p:cNvSpPr>
            <a:spLocks noGrp="1"/>
          </p:cNvSpPr>
          <p:nvPr>
            <p:ph idx="1"/>
          </p:nvPr>
        </p:nvSpPr>
        <p:spPr>
          <a:xfrm>
            <a:off x="564777" y="995082"/>
            <a:ext cx="11134164" cy="5607423"/>
          </a:xfrm>
        </p:spPr>
        <p:txBody>
          <a:bodyPr>
            <a:normAutofit fontScale="92500" lnSpcReduction="20000"/>
          </a:bodyPr>
          <a:lstStyle/>
          <a:p>
            <a:pPr marL="0" indent="0">
              <a:buNone/>
            </a:pPr>
            <a:r>
              <a:rPr lang="en-US" dirty="0"/>
              <a:t>RC4 - </a:t>
            </a:r>
            <a:r>
              <a:rPr lang="uk-UA" dirty="0"/>
              <a:t>потоковий шифр, </a:t>
            </a:r>
            <a:r>
              <a:rPr lang="uk-UA" dirty="0" smtClean="0"/>
              <a:t>розроблений </a:t>
            </a:r>
            <a:r>
              <a:rPr lang="uk-UA" dirty="0" err="1" smtClean="0"/>
              <a:t>Роном</a:t>
            </a:r>
            <a:r>
              <a:rPr lang="uk-UA" dirty="0" smtClean="0"/>
              <a:t> </a:t>
            </a:r>
            <a:r>
              <a:rPr lang="uk-UA" dirty="0" err="1" smtClean="0"/>
              <a:t>Рівестом</a:t>
            </a:r>
            <a:r>
              <a:rPr lang="uk-UA" dirty="0" smtClean="0"/>
              <a:t> у </a:t>
            </a:r>
            <a:r>
              <a:rPr lang="uk-UA" dirty="0"/>
              <a:t>1987 </a:t>
            </a:r>
            <a:r>
              <a:rPr lang="uk-UA" dirty="0" smtClean="0"/>
              <a:t>році</a:t>
            </a:r>
            <a:r>
              <a:rPr lang="en-US" dirty="0" smtClean="0"/>
              <a:t>. </a:t>
            </a:r>
            <a:r>
              <a:rPr lang="uk-UA" dirty="0"/>
              <a:t>Найбільш широко використовуваний потоковий </a:t>
            </a:r>
            <a:r>
              <a:rPr lang="uk-UA" dirty="0" smtClean="0"/>
              <a:t>шифрувальний</a:t>
            </a:r>
            <a:r>
              <a:rPr lang="en-US" dirty="0" smtClean="0"/>
              <a:t> </a:t>
            </a:r>
            <a:r>
              <a:rPr lang="uk-UA" dirty="0" smtClean="0"/>
              <a:t>алгоритм</a:t>
            </a:r>
            <a:r>
              <a:rPr lang="uk-UA" dirty="0"/>
              <a:t>, задіяний в таких популярних протоколах як </a:t>
            </a:r>
            <a:r>
              <a:rPr lang="en-US" dirty="0"/>
              <a:t>T</a:t>
            </a:r>
            <a:r>
              <a:rPr lang="en-US" b="1" dirty="0"/>
              <a:t>ransport Layer Security</a:t>
            </a:r>
            <a:r>
              <a:rPr lang="en-US" dirty="0"/>
              <a:t> (TLS) (</a:t>
            </a:r>
            <a:r>
              <a:rPr lang="uk-UA" dirty="0"/>
              <a:t>для захисту інтернет трафіку) та </a:t>
            </a:r>
            <a:r>
              <a:rPr lang="en-US" b="1" dirty="0"/>
              <a:t>WEP</a:t>
            </a:r>
            <a:r>
              <a:rPr lang="en-US" dirty="0"/>
              <a:t> (</a:t>
            </a:r>
            <a:r>
              <a:rPr lang="uk-UA" dirty="0"/>
              <a:t>для безпеки бездротових мереж). </a:t>
            </a:r>
            <a:endParaRPr lang="en-US" dirty="0" smtClean="0"/>
          </a:p>
          <a:p>
            <a:pPr marL="0" indent="0">
              <a:buNone/>
            </a:pPr>
            <a:endParaRPr lang="uk-UA" b="1" dirty="0" smtClean="0"/>
          </a:p>
          <a:p>
            <a:pPr marL="0" indent="0">
              <a:buNone/>
            </a:pPr>
            <a:r>
              <a:rPr lang="uk-UA" b="1" dirty="0" smtClean="0"/>
              <a:t>Основні </a:t>
            </a:r>
            <a:r>
              <a:rPr lang="uk-UA" b="1" dirty="0"/>
              <a:t>переваги шифру:</a:t>
            </a:r>
          </a:p>
          <a:p>
            <a:pPr marL="0" indent="0">
              <a:buNone/>
            </a:pPr>
            <a:r>
              <a:rPr lang="uk-UA" dirty="0"/>
              <a:t>висока швидкість роботи;</a:t>
            </a:r>
          </a:p>
          <a:p>
            <a:pPr marL="0" indent="0">
              <a:buNone/>
            </a:pPr>
            <a:r>
              <a:rPr lang="uk-UA" dirty="0"/>
              <a:t>змінний розмір ключа.</a:t>
            </a:r>
          </a:p>
          <a:p>
            <a:pPr marL="0" indent="0">
              <a:buNone/>
            </a:pPr>
            <a:endParaRPr lang="uk-UA" dirty="0" smtClean="0"/>
          </a:p>
          <a:p>
            <a:pPr marL="0" indent="0">
              <a:buNone/>
            </a:pPr>
            <a:r>
              <a:rPr lang="uk-UA" b="1" dirty="0" smtClean="0"/>
              <a:t>Недоліки- </a:t>
            </a:r>
            <a:r>
              <a:rPr lang="uk-UA" b="1" dirty="0"/>
              <a:t>досить уразливий, якщо:</a:t>
            </a:r>
          </a:p>
          <a:p>
            <a:pPr marL="0" indent="0">
              <a:buNone/>
            </a:pPr>
            <a:r>
              <a:rPr lang="uk-UA" dirty="0" smtClean="0"/>
              <a:t>використовуються </a:t>
            </a:r>
            <a:r>
              <a:rPr lang="uk-UA" dirty="0"/>
              <a:t>не випадкові або пов'язані ключі;</a:t>
            </a:r>
          </a:p>
          <a:p>
            <a:pPr marL="0" indent="0">
              <a:buNone/>
            </a:pPr>
            <a:r>
              <a:rPr lang="uk-UA" dirty="0"/>
              <a:t>один ключовий потік використовується двічі.</a:t>
            </a:r>
          </a:p>
          <a:p>
            <a:pPr marL="0" indent="0">
              <a:buNone/>
            </a:pPr>
            <a:r>
              <a:rPr lang="uk-UA" dirty="0"/>
              <a:t>Ці фактори, а також спосіб використання можуть зробити криптосистему небезпечною (наприклад, </a:t>
            </a:r>
            <a:r>
              <a:rPr lang="en-US" dirty="0"/>
              <a:t>WEP).</a:t>
            </a:r>
            <a:endParaRPr lang="uk-UA" dirty="0"/>
          </a:p>
        </p:txBody>
      </p:sp>
    </p:spTree>
    <p:extLst>
      <p:ext uri="{BB962C8B-B14F-4D97-AF65-F5344CB8AC3E}">
        <p14:creationId xmlns:p14="http://schemas.microsoft.com/office/powerpoint/2010/main" val="2012314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62722"/>
          </a:xfrm>
        </p:spPr>
        <p:txBody>
          <a:bodyPr>
            <a:noAutofit/>
          </a:bodyPr>
          <a:lstStyle/>
          <a:p>
            <a:r>
              <a:rPr lang="uk-UA" sz="3200" b="1" dirty="0" smtClean="0">
                <a:solidFill>
                  <a:schemeClr val="accent5">
                    <a:lumMod val="75000"/>
                  </a:schemeClr>
                </a:solidFill>
              </a:rPr>
              <a:t>Інформація </a:t>
            </a:r>
            <a:r>
              <a:rPr lang="uk-UA" sz="3200" b="1" dirty="0">
                <a:solidFill>
                  <a:schemeClr val="accent5">
                    <a:lumMod val="75000"/>
                  </a:schemeClr>
                </a:solidFill>
              </a:rPr>
              <a:t>з обмеженим доступом </a:t>
            </a:r>
            <a:endParaRPr lang="uk-UA" sz="3200" dirty="0">
              <a:solidFill>
                <a:schemeClr val="accent5">
                  <a:lumMod val="75000"/>
                </a:schemeClr>
              </a:solidFill>
            </a:endParaRPr>
          </a:p>
        </p:txBody>
      </p:sp>
      <p:sp>
        <p:nvSpPr>
          <p:cNvPr id="3" name="Місце для вмісту 2"/>
          <p:cNvSpPr>
            <a:spLocks noGrp="1"/>
          </p:cNvSpPr>
          <p:nvPr>
            <p:ph idx="1"/>
          </p:nvPr>
        </p:nvSpPr>
        <p:spPr>
          <a:xfrm>
            <a:off x="470646" y="927848"/>
            <a:ext cx="11524129" cy="5634317"/>
          </a:xfrm>
        </p:spPr>
        <p:txBody>
          <a:bodyPr>
            <a:normAutofit lnSpcReduction="10000"/>
          </a:bodyPr>
          <a:lstStyle/>
          <a:p>
            <a:pPr marL="0" indent="0">
              <a:buNone/>
            </a:pPr>
            <a:r>
              <a:rPr lang="uk-UA" i="1" dirty="0" smtClean="0"/>
              <a:t>З точки зору доступу до інформації, існує два види:</a:t>
            </a:r>
          </a:p>
          <a:p>
            <a:pPr marL="0" indent="0">
              <a:buNone/>
            </a:pPr>
            <a:r>
              <a:rPr lang="uk-UA" i="1" dirty="0" smtClean="0"/>
              <a:t>- </a:t>
            </a:r>
            <a:r>
              <a:rPr lang="uk-UA" b="1" i="1" dirty="0" smtClean="0"/>
              <a:t>відкрита</a:t>
            </a:r>
            <a:r>
              <a:rPr lang="uk-UA" i="1" dirty="0" smtClean="0"/>
              <a:t> – доступ всіх бажаючих</a:t>
            </a:r>
          </a:p>
          <a:p>
            <a:pPr>
              <a:buFontTx/>
              <a:buChar char="-"/>
            </a:pPr>
            <a:r>
              <a:rPr lang="uk-UA" b="1" i="1" dirty="0" smtClean="0"/>
              <a:t>інформація </a:t>
            </a:r>
            <a:r>
              <a:rPr lang="uk-UA" b="1" i="1" dirty="0"/>
              <a:t>з обмеженим </a:t>
            </a:r>
            <a:r>
              <a:rPr lang="uk-UA" b="1" i="1" dirty="0" smtClean="0"/>
              <a:t>доступом </a:t>
            </a:r>
            <a:r>
              <a:rPr lang="uk-UA" dirty="0" smtClean="0"/>
              <a:t>- ознайомитися </a:t>
            </a:r>
            <a:r>
              <a:rPr lang="uk-UA" dirty="0"/>
              <a:t>з якою можна лише з санкції її власників або </a:t>
            </a:r>
            <a:r>
              <a:rPr lang="uk-UA" dirty="0" smtClean="0"/>
              <a:t>розпорядників;</a:t>
            </a:r>
          </a:p>
          <a:p>
            <a:pPr marL="1169988"/>
            <a:r>
              <a:rPr lang="uk-UA" b="1" dirty="0" smtClean="0"/>
              <a:t>Конфіденційна інформація</a:t>
            </a:r>
            <a:r>
              <a:rPr lang="uk-UA" dirty="0" smtClean="0"/>
              <a:t>, </a:t>
            </a:r>
            <a:r>
              <a:rPr lang="uk-UA" dirty="0"/>
              <a:t>якою володіють, користуються чи </a:t>
            </a:r>
            <a:r>
              <a:rPr lang="uk-UA" dirty="0" smtClean="0"/>
              <a:t>розпоряджаються </a:t>
            </a:r>
            <a:r>
              <a:rPr lang="uk-UA" dirty="0"/>
              <a:t>окремі </a:t>
            </a:r>
            <a:r>
              <a:rPr lang="uk-UA" dirty="0" smtClean="0"/>
              <a:t>суб'єкти і </a:t>
            </a:r>
            <a:r>
              <a:rPr lang="uk-UA" dirty="0"/>
              <a:t>порядок доступу до якої встановлюється </a:t>
            </a:r>
            <a:r>
              <a:rPr lang="uk-UA" dirty="0" smtClean="0"/>
              <a:t>ними.</a:t>
            </a:r>
          </a:p>
          <a:p>
            <a:pPr marL="1169988"/>
            <a:r>
              <a:rPr lang="uk-UA" b="1" dirty="0" smtClean="0"/>
              <a:t>Таємна інформація</a:t>
            </a:r>
            <a:r>
              <a:rPr lang="uk-UA" dirty="0" smtClean="0"/>
              <a:t> -, </a:t>
            </a:r>
            <a:r>
              <a:rPr lang="uk-UA" dirty="0"/>
              <a:t>яка містить відомості, що становлять державну або іншу передбачену законом </a:t>
            </a:r>
            <a:r>
              <a:rPr lang="uk-UA" dirty="0" smtClean="0"/>
              <a:t>таємницю:</a:t>
            </a:r>
          </a:p>
          <a:p>
            <a:pPr marL="1708150">
              <a:spcBef>
                <a:spcPts val="1200"/>
              </a:spcBef>
              <a:buFontTx/>
              <a:buChar char="-"/>
            </a:pPr>
            <a:r>
              <a:rPr lang="uk-UA" sz="2200" dirty="0" smtClean="0"/>
              <a:t>Особливої важливості</a:t>
            </a:r>
          </a:p>
          <a:p>
            <a:pPr marL="1708150">
              <a:spcBef>
                <a:spcPts val="600"/>
              </a:spcBef>
              <a:buFontTx/>
              <a:buChar char="-"/>
            </a:pPr>
            <a:r>
              <a:rPr lang="uk-UA" sz="2200" dirty="0" smtClean="0"/>
              <a:t>Цілком таємно</a:t>
            </a:r>
          </a:p>
          <a:p>
            <a:pPr marL="1708150">
              <a:spcBef>
                <a:spcPts val="600"/>
              </a:spcBef>
              <a:buFontTx/>
              <a:buChar char="-"/>
            </a:pPr>
            <a:r>
              <a:rPr lang="uk-UA" sz="2200" dirty="0" smtClean="0"/>
              <a:t>Таємно</a:t>
            </a:r>
          </a:p>
          <a:p>
            <a:pPr marL="1708150">
              <a:spcBef>
                <a:spcPts val="600"/>
              </a:spcBef>
              <a:buFontTx/>
              <a:buChar char="-"/>
            </a:pPr>
            <a:r>
              <a:rPr lang="uk-UA" sz="2200" dirty="0" smtClean="0"/>
              <a:t>Для службового користування (ДСК)</a:t>
            </a:r>
            <a:r>
              <a:rPr lang="uk-UA" dirty="0" smtClean="0"/>
              <a:t> </a:t>
            </a:r>
          </a:p>
          <a:p>
            <a:endParaRPr lang="uk-UA" dirty="0"/>
          </a:p>
        </p:txBody>
      </p:sp>
    </p:spTree>
    <p:extLst>
      <p:ext uri="{BB962C8B-B14F-4D97-AF65-F5344CB8AC3E}">
        <p14:creationId xmlns:p14="http://schemas.microsoft.com/office/powerpoint/2010/main" val="168590730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50981"/>
          </a:xfrm>
        </p:spPr>
        <p:txBody>
          <a:bodyPr/>
          <a:lstStyle/>
          <a:p>
            <a:pPr algn="ctr"/>
            <a:r>
              <a:rPr lang="ru-RU" b="1" dirty="0" smtClean="0"/>
              <a:t>Алгоритм </a:t>
            </a:r>
            <a:r>
              <a:rPr lang="ru-RU" b="1" dirty="0" err="1" smtClean="0"/>
              <a:t>роботи</a:t>
            </a:r>
            <a:r>
              <a:rPr lang="ru-RU" b="1" dirty="0" smtClean="0"/>
              <a:t> </a:t>
            </a:r>
            <a:r>
              <a:rPr lang="en-US" b="1" dirty="0" smtClean="0"/>
              <a:t>RC4</a:t>
            </a:r>
            <a:endParaRPr lang="uk-UA" b="1" dirty="0"/>
          </a:p>
        </p:txBody>
      </p:sp>
      <p:sp>
        <p:nvSpPr>
          <p:cNvPr id="3" name="Місце для вмісту 2"/>
          <p:cNvSpPr>
            <a:spLocks noGrp="1"/>
          </p:cNvSpPr>
          <p:nvPr>
            <p:ph idx="1"/>
          </p:nvPr>
        </p:nvSpPr>
        <p:spPr>
          <a:xfrm>
            <a:off x="524435" y="995082"/>
            <a:ext cx="11187953" cy="5378824"/>
          </a:xfrm>
        </p:spPr>
        <p:txBody>
          <a:bodyPr>
            <a:normAutofit fontScale="70000" lnSpcReduction="20000"/>
          </a:bodyPr>
          <a:lstStyle/>
          <a:p>
            <a:r>
              <a:rPr lang="uk-UA" dirty="0"/>
              <a:t>Для формування ключів використовується S-блок </a:t>
            </a:r>
            <a:r>
              <a:rPr lang="uk-UA" dirty="0" smtClean="0"/>
              <a:t>розміром 8</a:t>
            </a:r>
            <a:r>
              <a:rPr lang="uk-UA" b="1" dirty="0" smtClean="0"/>
              <a:t> </a:t>
            </a:r>
            <a:r>
              <a:rPr lang="uk-UA" b="1" dirty="0"/>
              <a:t>х </a:t>
            </a:r>
            <a:r>
              <a:rPr lang="uk-UA" dirty="0"/>
              <a:t>8: S</a:t>
            </a:r>
            <a:r>
              <a:rPr lang="uk-UA" baseline="-25000" dirty="0"/>
              <a:t>0</a:t>
            </a:r>
            <a:r>
              <a:rPr lang="uk-UA" dirty="0"/>
              <a:t>, S</a:t>
            </a:r>
            <a:r>
              <a:rPr lang="uk-UA" baseline="-25000" dirty="0"/>
              <a:t>1</a:t>
            </a:r>
            <a:r>
              <a:rPr lang="uk-UA" dirty="0"/>
              <a:t>,..., S</a:t>
            </a:r>
            <a:r>
              <a:rPr lang="uk-UA" baseline="-25000" dirty="0"/>
              <a:t>255</a:t>
            </a:r>
            <a:r>
              <a:rPr lang="uk-UA" dirty="0"/>
              <a:t>. Елементи становлять перестановку чисел від </a:t>
            </a:r>
            <a:r>
              <a:rPr lang="uk-UA" b="1" dirty="0"/>
              <a:t>0</a:t>
            </a:r>
            <a:r>
              <a:rPr lang="uk-UA" dirty="0"/>
              <a:t> до 255</a:t>
            </a:r>
            <a:r>
              <a:rPr lang="uk-UA" dirty="0" smtClean="0"/>
              <a:t>, а </a:t>
            </a:r>
            <a:r>
              <a:rPr lang="uk-UA" dirty="0"/>
              <a:t>перестановка є функцією ключа змінної довжини. В алгоритмі застосовуються два лічильники, </a:t>
            </a:r>
            <a:r>
              <a:rPr lang="uk-UA" b="1" dirty="0"/>
              <a:t>i</a:t>
            </a:r>
            <a:r>
              <a:rPr lang="uk-UA" dirty="0"/>
              <a:t> та </a:t>
            </a:r>
            <a:r>
              <a:rPr lang="uk-UA" b="1" dirty="0"/>
              <a:t>j</a:t>
            </a:r>
            <a:r>
              <a:rPr lang="uk-UA" dirty="0"/>
              <a:t> з нульовими початковими </a:t>
            </a:r>
            <a:r>
              <a:rPr lang="uk-UA" dirty="0" smtClean="0"/>
              <a:t>значеннями. </a:t>
            </a:r>
            <a:r>
              <a:rPr lang="uk-UA" dirty="0"/>
              <a:t>Для </a:t>
            </a:r>
            <a:r>
              <a:rPr lang="uk-UA" dirty="0" smtClean="0"/>
              <a:t>генерації випадкового </a:t>
            </a:r>
            <a:r>
              <a:rPr lang="uk-UA" dirty="0" err="1"/>
              <a:t>байта</a:t>
            </a:r>
            <a:r>
              <a:rPr lang="uk-UA" dirty="0"/>
              <a:t> виконуються такі обчислення:</a:t>
            </a:r>
          </a:p>
          <a:p>
            <a:pPr marL="0" indent="0" algn="ctr">
              <a:buNone/>
            </a:pPr>
            <a:r>
              <a:rPr lang="uk-UA" dirty="0"/>
              <a:t>і = (і + 1) </a:t>
            </a:r>
            <a:r>
              <a:rPr lang="uk-UA" dirty="0" err="1"/>
              <a:t>mod</a:t>
            </a:r>
            <a:r>
              <a:rPr lang="uk-UA" dirty="0"/>
              <a:t> 256</a:t>
            </a:r>
            <a:r>
              <a:rPr lang="uk-UA" dirty="0" smtClean="0"/>
              <a:t>;                                       </a:t>
            </a:r>
            <a:r>
              <a:rPr lang="uk-UA" dirty="0"/>
              <a:t/>
            </a:r>
            <a:br>
              <a:rPr lang="uk-UA" dirty="0"/>
            </a:br>
            <a:r>
              <a:rPr lang="uk-UA" dirty="0"/>
              <a:t>j = (j + S</a:t>
            </a:r>
            <a:r>
              <a:rPr lang="en-US" baseline="-25000" dirty="0" err="1"/>
              <a:t>i</a:t>
            </a:r>
            <a:r>
              <a:rPr lang="uk-UA" dirty="0"/>
              <a:t>) </a:t>
            </a:r>
            <a:r>
              <a:rPr lang="uk-UA" dirty="0" err="1"/>
              <a:t>mod</a:t>
            </a:r>
            <a:r>
              <a:rPr lang="uk-UA" dirty="0"/>
              <a:t> </a:t>
            </a:r>
            <a:r>
              <a:rPr lang="uk-UA" dirty="0" smtClean="0"/>
              <a:t>256.</a:t>
            </a:r>
          </a:p>
          <a:p>
            <a:pPr marL="0" indent="0">
              <a:buNone/>
            </a:pPr>
            <a:r>
              <a:rPr lang="uk-UA" dirty="0" smtClean="0"/>
              <a:t>Поміняти </a:t>
            </a:r>
            <a:r>
              <a:rPr lang="uk-UA" dirty="0"/>
              <a:t>місцями S</a:t>
            </a:r>
            <a:r>
              <a:rPr lang="en-US" baseline="-25000" dirty="0" err="1"/>
              <a:t>i</a:t>
            </a:r>
            <a:r>
              <a:rPr lang="en-US" dirty="0"/>
              <a:t> </a:t>
            </a:r>
            <a:r>
              <a:rPr lang="uk-UA" dirty="0"/>
              <a:t>та S</a:t>
            </a:r>
            <a:r>
              <a:rPr lang="en-US" dirty="0"/>
              <a:t>j</a:t>
            </a:r>
            <a:r>
              <a:rPr lang="uk-UA" dirty="0"/>
              <a:t>:</a:t>
            </a:r>
          </a:p>
          <a:p>
            <a:pPr algn="ctr"/>
            <a:r>
              <a:rPr lang="uk-UA" dirty="0"/>
              <a:t>t = (S</a:t>
            </a:r>
            <a:r>
              <a:rPr lang="en-US" dirty="0" err="1"/>
              <a:t>i</a:t>
            </a:r>
            <a:r>
              <a:rPr lang="en-US" dirty="0"/>
              <a:t> </a:t>
            </a:r>
            <a:r>
              <a:rPr lang="uk-UA" dirty="0"/>
              <a:t>+ S</a:t>
            </a:r>
            <a:r>
              <a:rPr lang="en-US" dirty="0"/>
              <a:t>j</a:t>
            </a:r>
            <a:r>
              <a:rPr lang="uk-UA" dirty="0"/>
              <a:t>) </a:t>
            </a:r>
            <a:r>
              <a:rPr lang="uk-UA" dirty="0" err="1"/>
              <a:t>mod</a:t>
            </a:r>
            <a:r>
              <a:rPr lang="uk-UA" dirty="0"/>
              <a:t> 256;</a:t>
            </a:r>
          </a:p>
          <a:p>
            <a:pPr algn="ctr"/>
            <a:r>
              <a:rPr lang="uk-UA" dirty="0"/>
              <a:t>K = S</a:t>
            </a:r>
            <a:r>
              <a:rPr lang="en-US" dirty="0"/>
              <a:t>t</a:t>
            </a:r>
            <a:r>
              <a:rPr lang="uk-UA" dirty="0"/>
              <a:t>.</a:t>
            </a:r>
          </a:p>
          <a:p>
            <a:r>
              <a:rPr lang="uk-UA" b="1" dirty="0"/>
              <a:t>K</a:t>
            </a:r>
            <a:r>
              <a:rPr lang="uk-UA" dirty="0"/>
              <a:t> використовується в операції ХОR з відкритим текстом для одержання </a:t>
            </a:r>
            <a:r>
              <a:rPr lang="uk-UA" dirty="0" err="1"/>
              <a:t>шифротексту</a:t>
            </a:r>
            <a:r>
              <a:rPr lang="uk-UA" dirty="0"/>
              <a:t> або в XOR із </a:t>
            </a:r>
            <a:r>
              <a:rPr lang="uk-UA" dirty="0" err="1"/>
              <a:t>шифротекстом</a:t>
            </a:r>
            <a:r>
              <a:rPr lang="uk-UA" dirty="0"/>
              <a:t> для одержання відкритого тексту. Шифрування виконується приблизно в 10 разів швидше, ніж у DES. </a:t>
            </a:r>
            <a:endParaRPr lang="uk-UA" dirty="0" smtClean="0"/>
          </a:p>
          <a:p>
            <a:pPr marL="0" indent="0">
              <a:buNone/>
            </a:pPr>
            <a:r>
              <a:rPr lang="uk-UA" dirty="0" smtClean="0"/>
              <a:t>Також </a:t>
            </a:r>
            <a:r>
              <a:rPr lang="uk-UA" dirty="0"/>
              <a:t>нескладна й ініціалізація S-блоку. </a:t>
            </a:r>
          </a:p>
          <a:p>
            <a:r>
              <a:rPr lang="uk-UA" dirty="0"/>
              <a:t>Спочатку S-блок заповнюється за правилом: S</a:t>
            </a:r>
            <a:r>
              <a:rPr lang="en-US" b="1" baseline="-25000" dirty="0"/>
              <a:t>0</a:t>
            </a:r>
            <a:r>
              <a:rPr lang="en-US" dirty="0"/>
              <a:t> </a:t>
            </a:r>
            <a:r>
              <a:rPr lang="uk-UA" dirty="0"/>
              <a:t>= 0,S</a:t>
            </a:r>
            <a:r>
              <a:rPr lang="en-US" b="1" baseline="-25000" dirty="0"/>
              <a:t>1</a:t>
            </a:r>
            <a:r>
              <a:rPr lang="en-US" dirty="0"/>
              <a:t> </a:t>
            </a:r>
            <a:r>
              <a:rPr lang="uk-UA" dirty="0"/>
              <a:t>= 1,...,S</a:t>
            </a:r>
            <a:r>
              <a:rPr lang="en-US" b="1" baseline="-25000" dirty="0"/>
              <a:t>255</a:t>
            </a:r>
            <a:r>
              <a:rPr lang="en-US" dirty="0"/>
              <a:t> </a:t>
            </a:r>
            <a:r>
              <a:rPr lang="uk-UA" dirty="0"/>
              <a:t>= 255. Після цього ключ записується в масив: K</a:t>
            </a:r>
            <a:r>
              <a:rPr lang="en-US" b="1" baseline="-25000" dirty="0"/>
              <a:t>0</a:t>
            </a:r>
            <a:r>
              <a:rPr lang="uk-UA" dirty="0"/>
              <a:t>, K</a:t>
            </a:r>
            <a:r>
              <a:rPr lang="en-US" b="1" baseline="-25000" dirty="0"/>
              <a:t>1</a:t>
            </a:r>
            <a:r>
              <a:rPr lang="uk-UA" dirty="0"/>
              <a:t>,..., K</a:t>
            </a:r>
            <a:r>
              <a:rPr lang="en-US" b="1" baseline="-25000" dirty="0"/>
              <a:t>255</a:t>
            </a:r>
            <a:r>
              <a:rPr lang="uk-UA" dirty="0"/>
              <a:t>. Потім при початковому значенні j = 0 у циклі виконуються </a:t>
            </a:r>
            <a:r>
              <a:rPr lang="uk-UA" dirty="0" smtClean="0"/>
              <a:t>обчислення</a:t>
            </a:r>
            <a:r>
              <a:rPr lang="uk-UA" dirty="0"/>
              <a:t>:</a:t>
            </a:r>
          </a:p>
          <a:p>
            <a:pPr marL="0" indent="0">
              <a:buNone/>
            </a:pPr>
            <a:r>
              <a:rPr lang="uk-UA" dirty="0" err="1"/>
              <a:t>for</a:t>
            </a:r>
            <a:r>
              <a:rPr lang="uk-UA" dirty="0"/>
              <a:t> I = 0 </a:t>
            </a:r>
            <a:r>
              <a:rPr lang="uk-UA" dirty="0" err="1"/>
              <a:t>to</a:t>
            </a:r>
            <a:r>
              <a:rPr lang="uk-UA" dirty="0"/>
              <a:t> 255:</a:t>
            </a:r>
            <a:br>
              <a:rPr lang="uk-UA" dirty="0"/>
            </a:br>
            <a:r>
              <a:rPr lang="uk-UA" dirty="0"/>
              <a:t>j = (j + S</a:t>
            </a:r>
            <a:r>
              <a:rPr lang="en-US" baseline="-25000" dirty="0" err="1"/>
              <a:t>i</a:t>
            </a:r>
            <a:r>
              <a:rPr lang="en-US" dirty="0"/>
              <a:t> </a:t>
            </a:r>
            <a:r>
              <a:rPr lang="uk-UA" dirty="0"/>
              <a:t>+ K</a:t>
            </a:r>
            <a:r>
              <a:rPr lang="en-US" baseline="-25000" dirty="0" err="1"/>
              <a:t>i</a:t>
            </a:r>
            <a:r>
              <a:rPr lang="uk-UA" dirty="0"/>
              <a:t>) </a:t>
            </a:r>
            <a:r>
              <a:rPr lang="uk-UA" dirty="0" err="1"/>
              <a:t>mod</a:t>
            </a:r>
            <a:r>
              <a:rPr lang="uk-UA" dirty="0"/>
              <a:t> 256.</a:t>
            </a:r>
          </a:p>
          <a:p>
            <a:r>
              <a:rPr lang="uk-UA" dirty="0"/>
              <a:t>Поміняти місцями S</a:t>
            </a:r>
            <a:r>
              <a:rPr lang="en-US" baseline="-25000" dirty="0" err="1"/>
              <a:t>i</a:t>
            </a:r>
            <a:r>
              <a:rPr lang="en-US" dirty="0"/>
              <a:t> </a:t>
            </a:r>
            <a:r>
              <a:rPr lang="uk-UA" dirty="0"/>
              <a:t>та S</a:t>
            </a:r>
            <a:r>
              <a:rPr lang="en-US" dirty="0"/>
              <a:t>j</a:t>
            </a:r>
            <a:r>
              <a:rPr lang="uk-UA" dirty="0"/>
              <a:t>.</a:t>
            </a:r>
          </a:p>
          <a:p>
            <a:pPr marL="0" indent="0">
              <a:buNone/>
            </a:pPr>
            <a:endParaRPr lang="uk-UA" dirty="0"/>
          </a:p>
        </p:txBody>
      </p:sp>
    </p:spTree>
    <p:extLst>
      <p:ext uri="{BB962C8B-B14F-4D97-AF65-F5344CB8AC3E}">
        <p14:creationId xmlns:p14="http://schemas.microsoft.com/office/powerpoint/2010/main" val="65499798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Схема </a:t>
            </a:r>
            <a:r>
              <a:rPr lang="ru-RU" b="1" dirty="0" err="1"/>
              <a:t>шифрування</a:t>
            </a:r>
            <a:r>
              <a:rPr lang="ru-RU" b="1" dirty="0"/>
              <a:t> одного символа </a:t>
            </a:r>
            <a:r>
              <a:rPr lang="ru-RU" b="1" dirty="0" err="1"/>
              <a:t>відкритого</a:t>
            </a:r>
            <a:r>
              <a:rPr lang="ru-RU" b="1" dirty="0"/>
              <a:t> тексту за </a:t>
            </a:r>
            <a:r>
              <a:rPr lang="ru-RU" b="1" dirty="0" err="1"/>
              <a:t>допомогою</a:t>
            </a:r>
            <a:r>
              <a:rPr lang="ru-RU" b="1" dirty="0"/>
              <a:t> RC4</a:t>
            </a:r>
            <a:endParaRPr lang="uk-UA" b="1" dirty="0"/>
          </a:p>
        </p:txBody>
      </p:sp>
      <p:pic>
        <p:nvPicPr>
          <p:cNvPr id="5122" name="Picture 2" descr="https://upload.wikimedia.org/wikipedia/commons/thumb/e/e9/RC4.svg/805px-RC4.svg.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62187" y="2286794"/>
            <a:ext cx="7667625"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31316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56851"/>
          </a:xfrm>
        </p:spPr>
        <p:txBody>
          <a:bodyPr>
            <a:normAutofit fontScale="90000"/>
          </a:bodyPr>
          <a:lstStyle/>
          <a:p>
            <a:pPr algn="ctr"/>
            <a:r>
              <a:rPr lang="uk-UA" b="1" dirty="0" err="1" smtClean="0">
                <a:solidFill>
                  <a:srgbClr val="FF0000"/>
                </a:solidFill>
              </a:rPr>
              <a:t>Хешувальні</a:t>
            </a:r>
            <a:r>
              <a:rPr lang="uk-UA" b="1" dirty="0" smtClean="0">
                <a:solidFill>
                  <a:srgbClr val="FF0000"/>
                </a:solidFill>
              </a:rPr>
              <a:t> алгоритми</a:t>
            </a:r>
            <a:endParaRPr lang="uk-UA" b="1" dirty="0">
              <a:solidFill>
                <a:srgbClr val="FF0000"/>
              </a:solidFill>
            </a:endParaRPr>
          </a:p>
        </p:txBody>
      </p:sp>
      <p:sp>
        <p:nvSpPr>
          <p:cNvPr id="3" name="Місце для вмісту 2"/>
          <p:cNvSpPr>
            <a:spLocks noGrp="1"/>
          </p:cNvSpPr>
          <p:nvPr>
            <p:ph idx="1"/>
          </p:nvPr>
        </p:nvSpPr>
        <p:spPr>
          <a:xfrm>
            <a:off x="838199" y="1021976"/>
            <a:ext cx="11008659" cy="5154987"/>
          </a:xfrm>
        </p:spPr>
        <p:txBody>
          <a:bodyPr>
            <a:normAutofit fontScale="70000" lnSpcReduction="20000"/>
          </a:bodyPr>
          <a:lstStyle/>
          <a:p>
            <a:pPr marL="0" indent="0">
              <a:buNone/>
            </a:pPr>
            <a:r>
              <a:rPr lang="uk-UA" b="1" dirty="0"/>
              <a:t>Хеш-функція</a:t>
            </a:r>
            <a:r>
              <a:rPr lang="uk-UA" dirty="0"/>
              <a:t> </a:t>
            </a:r>
            <a:r>
              <a:rPr lang="uk-UA" dirty="0" smtClean="0"/>
              <a:t>(</a:t>
            </a:r>
            <a:r>
              <a:rPr lang="uk-UA" b="1" dirty="0" err="1" smtClean="0"/>
              <a:t>Геш</a:t>
            </a:r>
            <a:r>
              <a:rPr lang="uk-UA" b="1" dirty="0" smtClean="0"/>
              <a:t>-функція)</a:t>
            </a:r>
            <a:r>
              <a:rPr lang="uk-UA" dirty="0"/>
              <a:t>  — це </a:t>
            </a:r>
            <a:r>
              <a:rPr lang="uk-UA" dirty="0" smtClean="0"/>
              <a:t>функція, </a:t>
            </a:r>
            <a:r>
              <a:rPr lang="uk-UA" dirty="0"/>
              <a:t>що перетворює вхідні дані будь-якого (як правило великого) розміру в дані </a:t>
            </a:r>
            <a:r>
              <a:rPr lang="uk-UA" dirty="0" smtClean="0"/>
              <a:t>фіксованого розміру.</a:t>
            </a:r>
            <a:r>
              <a:rPr lang="uk-UA" b="1" dirty="0" smtClean="0"/>
              <a:t> (ДАЙДЖЕСТІВ ПОВІДОМЛЕННЯ ).  </a:t>
            </a:r>
          </a:p>
          <a:p>
            <a:pPr marL="0" indent="0">
              <a:buNone/>
            </a:pPr>
            <a:r>
              <a:rPr lang="uk-UA" b="1" dirty="0" smtClean="0"/>
              <a:t>Хешування</a:t>
            </a:r>
            <a:r>
              <a:rPr lang="en-US" dirty="0"/>
              <a:t> — </a:t>
            </a:r>
            <a:r>
              <a:rPr lang="uk-UA" dirty="0"/>
              <a:t>перетворення вхідного масиву даних довільної довжини у вихідний бітовий рядок фіксованої довжини. </a:t>
            </a:r>
            <a:endParaRPr lang="uk-UA" dirty="0" smtClean="0"/>
          </a:p>
          <a:p>
            <a:pPr marL="0" indent="0" algn="ctr">
              <a:buNone/>
            </a:pPr>
            <a:r>
              <a:rPr lang="uk-UA" b="1" dirty="0"/>
              <a:t>Криптографічні </a:t>
            </a:r>
            <a:r>
              <a:rPr lang="uk-UA" b="1" dirty="0" smtClean="0"/>
              <a:t>хеш-функції</a:t>
            </a:r>
          </a:p>
          <a:p>
            <a:pPr marL="0" indent="0">
              <a:buNone/>
            </a:pPr>
            <a:r>
              <a:rPr lang="uk-UA" dirty="0"/>
              <a:t>Для того, щоб хеш-функція  </a:t>
            </a:r>
            <a:r>
              <a:rPr lang="en-US" dirty="0">
                <a:solidFill>
                  <a:srgbClr val="0070C0"/>
                </a:solidFill>
              </a:rPr>
              <a:t>H</a:t>
            </a:r>
            <a:r>
              <a:rPr lang="en-US" dirty="0"/>
              <a:t>  </a:t>
            </a:r>
            <a:r>
              <a:rPr lang="uk-UA" dirty="0"/>
              <a:t>вважалася </a:t>
            </a:r>
            <a:r>
              <a:rPr lang="uk-UA" dirty="0" err="1"/>
              <a:t>криптографічно</a:t>
            </a:r>
            <a:r>
              <a:rPr lang="uk-UA" dirty="0"/>
              <a:t> стійкою, вона повинна </a:t>
            </a:r>
            <a:r>
              <a:rPr lang="uk-UA" dirty="0" err="1"/>
              <a:t>задовільняти</a:t>
            </a:r>
            <a:r>
              <a:rPr lang="uk-UA" dirty="0"/>
              <a:t> трьом основним вимогам, на яких засновано більшість застосувань хеш-функцій в криптографії:</a:t>
            </a:r>
          </a:p>
          <a:p>
            <a:pPr marL="0" indent="0">
              <a:buNone/>
            </a:pPr>
            <a:endParaRPr lang="uk-UA" dirty="0"/>
          </a:p>
          <a:p>
            <a:pPr marL="0" indent="0">
              <a:buNone/>
            </a:pPr>
            <a:r>
              <a:rPr lang="uk-UA" dirty="0" smtClean="0"/>
              <a:t>1. Незворотність </a:t>
            </a:r>
            <a:r>
              <a:rPr lang="uk-UA" dirty="0"/>
              <a:t>: для заданого значення хеш-функції </a:t>
            </a:r>
            <a:r>
              <a:rPr lang="en-US" dirty="0"/>
              <a:t>m </a:t>
            </a:r>
            <a:r>
              <a:rPr lang="uk-UA" dirty="0"/>
              <a:t>має бути </a:t>
            </a:r>
            <a:r>
              <a:rPr lang="uk-UA" dirty="0" err="1"/>
              <a:t>обчислювально</a:t>
            </a:r>
            <a:r>
              <a:rPr lang="uk-UA" dirty="0"/>
              <a:t> неможливо знайти блок даних  </a:t>
            </a:r>
            <a:r>
              <a:rPr lang="en-US" dirty="0"/>
              <a:t>X , </a:t>
            </a:r>
            <a:r>
              <a:rPr lang="uk-UA" dirty="0"/>
              <a:t>для якого  </a:t>
            </a:r>
            <a:r>
              <a:rPr lang="en-US" dirty="0">
                <a:solidFill>
                  <a:srgbClr val="0070C0"/>
                </a:solidFill>
              </a:rPr>
              <a:t>H (X) = m </a:t>
            </a:r>
            <a:r>
              <a:rPr lang="en-US" dirty="0"/>
              <a:t>.</a:t>
            </a:r>
          </a:p>
          <a:p>
            <a:pPr marL="0" indent="0">
              <a:buNone/>
            </a:pPr>
            <a:r>
              <a:rPr lang="uk-UA" dirty="0" smtClean="0"/>
              <a:t>2. Стійкість </a:t>
            </a:r>
            <a:r>
              <a:rPr lang="uk-UA" dirty="0"/>
              <a:t>колізіям першого роду : для заданого повідомлення </a:t>
            </a:r>
            <a:r>
              <a:rPr lang="en-US" dirty="0"/>
              <a:t>M </a:t>
            </a:r>
            <a:r>
              <a:rPr lang="uk-UA" dirty="0"/>
              <a:t>має бути </a:t>
            </a:r>
            <a:r>
              <a:rPr lang="uk-UA" dirty="0" err="1"/>
              <a:t>обчислювально</a:t>
            </a:r>
            <a:r>
              <a:rPr lang="uk-UA" dirty="0"/>
              <a:t> неможливо підібрати інше повідомлення </a:t>
            </a:r>
            <a:r>
              <a:rPr lang="en-US" dirty="0"/>
              <a:t>N , </a:t>
            </a:r>
            <a:r>
              <a:rPr lang="uk-UA" dirty="0"/>
              <a:t>для якого  </a:t>
            </a:r>
            <a:r>
              <a:rPr lang="en-US" dirty="0"/>
              <a:t>H (N) = H (M) .</a:t>
            </a:r>
          </a:p>
          <a:p>
            <a:pPr marL="0" indent="0">
              <a:buNone/>
            </a:pPr>
            <a:r>
              <a:rPr lang="uk-UA" dirty="0" smtClean="0"/>
              <a:t>3. Стійкість </a:t>
            </a:r>
            <a:r>
              <a:rPr lang="uk-UA" dirty="0"/>
              <a:t>до колізій другого роду : має бути </a:t>
            </a:r>
            <a:r>
              <a:rPr lang="uk-UA" dirty="0" err="1"/>
              <a:t>обчислювально</a:t>
            </a:r>
            <a:r>
              <a:rPr lang="uk-UA" dirty="0"/>
              <a:t> неможливо підібрати пару повідомлень  ~ (</a:t>
            </a:r>
            <a:r>
              <a:rPr lang="en-US" dirty="0"/>
              <a:t>M, M ') , </a:t>
            </a:r>
            <a:r>
              <a:rPr lang="uk-UA" dirty="0"/>
              <a:t>що мають однаковий хеш.</a:t>
            </a:r>
          </a:p>
          <a:p>
            <a:pPr marL="0" indent="0">
              <a:buNone/>
            </a:pPr>
            <a:r>
              <a:rPr lang="uk-UA" dirty="0" smtClean="0"/>
              <a:t>Не</a:t>
            </a:r>
            <a:r>
              <a:rPr lang="ru-RU" dirty="0" smtClean="0"/>
              <a:t> </a:t>
            </a:r>
            <a:r>
              <a:rPr lang="ru-RU" dirty="0" err="1"/>
              <a:t>доведене</a:t>
            </a:r>
            <a:r>
              <a:rPr lang="ru-RU" dirty="0"/>
              <a:t> </a:t>
            </a:r>
            <a:r>
              <a:rPr lang="ru-RU" dirty="0" err="1"/>
              <a:t>існування</a:t>
            </a:r>
            <a:r>
              <a:rPr lang="ru-RU" dirty="0"/>
              <a:t> </a:t>
            </a:r>
            <a:r>
              <a:rPr lang="ru-RU" dirty="0" err="1"/>
              <a:t>незворотних</a:t>
            </a:r>
            <a:r>
              <a:rPr lang="ru-RU" dirty="0"/>
              <a:t> </a:t>
            </a:r>
            <a:r>
              <a:rPr lang="ru-RU" dirty="0" err="1"/>
              <a:t>хеш-функцій</a:t>
            </a:r>
            <a:r>
              <a:rPr lang="ru-RU" dirty="0"/>
              <a:t>, для </a:t>
            </a:r>
            <a:r>
              <a:rPr lang="ru-RU" dirty="0" err="1"/>
              <a:t>яких</a:t>
            </a:r>
            <a:r>
              <a:rPr lang="ru-RU" dirty="0"/>
              <a:t> </a:t>
            </a:r>
            <a:r>
              <a:rPr lang="ru-RU" dirty="0" err="1"/>
              <a:t>обчислення</a:t>
            </a:r>
            <a:r>
              <a:rPr lang="ru-RU" dirty="0"/>
              <a:t> будь-</a:t>
            </a:r>
            <a:r>
              <a:rPr lang="ru-RU" dirty="0" err="1"/>
              <a:t>якого</a:t>
            </a:r>
            <a:r>
              <a:rPr lang="ru-RU" dirty="0"/>
              <a:t> прообразу </a:t>
            </a:r>
            <a:r>
              <a:rPr lang="ru-RU" dirty="0" err="1"/>
              <a:t>заданого</a:t>
            </a:r>
            <a:r>
              <a:rPr lang="ru-RU" dirty="0"/>
              <a:t> </a:t>
            </a:r>
            <a:r>
              <a:rPr lang="ru-RU" dirty="0" err="1"/>
              <a:t>значення</a:t>
            </a:r>
            <a:r>
              <a:rPr lang="ru-RU" dirty="0"/>
              <a:t> </a:t>
            </a:r>
            <a:r>
              <a:rPr lang="ru-RU" dirty="0" err="1"/>
              <a:t>хеш-функції</a:t>
            </a:r>
            <a:r>
              <a:rPr lang="ru-RU" dirty="0"/>
              <a:t> теоретично </a:t>
            </a:r>
            <a:r>
              <a:rPr lang="ru-RU" dirty="0" err="1"/>
              <a:t>неможливо</a:t>
            </a:r>
            <a:r>
              <a:rPr lang="ru-RU" dirty="0"/>
              <a:t>. </a:t>
            </a:r>
            <a:r>
              <a:rPr lang="ru-RU" dirty="0" err="1"/>
              <a:t>Зазвичай</a:t>
            </a:r>
            <a:r>
              <a:rPr lang="ru-RU" dirty="0"/>
              <a:t> </a:t>
            </a:r>
            <a:r>
              <a:rPr lang="ru-RU" dirty="0" err="1"/>
              <a:t>знаходження</a:t>
            </a:r>
            <a:r>
              <a:rPr lang="ru-RU" dirty="0"/>
              <a:t> </a:t>
            </a:r>
            <a:r>
              <a:rPr lang="ru-RU" dirty="0" err="1"/>
              <a:t>зворотного</a:t>
            </a:r>
            <a:r>
              <a:rPr lang="ru-RU" dirty="0"/>
              <a:t> </a:t>
            </a:r>
            <a:r>
              <a:rPr lang="ru-RU" dirty="0" err="1"/>
              <a:t>значення</a:t>
            </a:r>
            <a:r>
              <a:rPr lang="ru-RU" dirty="0"/>
              <a:t> є </a:t>
            </a:r>
            <a:r>
              <a:rPr lang="ru-RU" dirty="0" err="1"/>
              <a:t>лише</a:t>
            </a:r>
            <a:r>
              <a:rPr lang="ru-RU" dirty="0"/>
              <a:t> </a:t>
            </a:r>
            <a:r>
              <a:rPr lang="ru-RU" dirty="0" err="1"/>
              <a:t>обчислювально</a:t>
            </a:r>
            <a:r>
              <a:rPr lang="ru-RU" dirty="0"/>
              <a:t> </a:t>
            </a:r>
            <a:r>
              <a:rPr lang="ru-RU" dirty="0" err="1"/>
              <a:t>складним</a:t>
            </a:r>
            <a:r>
              <a:rPr lang="ru-RU" dirty="0"/>
              <a:t> </a:t>
            </a:r>
            <a:r>
              <a:rPr lang="ru-RU" dirty="0" err="1"/>
              <a:t>завданням</a:t>
            </a:r>
            <a:r>
              <a:rPr lang="ru-RU" dirty="0"/>
              <a:t>.</a:t>
            </a:r>
            <a:endParaRPr lang="uk-UA" dirty="0"/>
          </a:p>
        </p:txBody>
      </p:sp>
    </p:spTree>
    <p:extLst>
      <p:ext uri="{BB962C8B-B14F-4D97-AF65-F5344CB8AC3E}">
        <p14:creationId xmlns:p14="http://schemas.microsoft.com/office/powerpoint/2010/main" val="239262405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280333"/>
          </a:xfrm>
        </p:spPr>
        <p:txBody>
          <a:bodyPr>
            <a:normAutofit fontScale="90000"/>
          </a:bodyPr>
          <a:lstStyle/>
          <a:p>
            <a:pPr algn="ctr"/>
            <a:r>
              <a:rPr lang="uk-UA" b="1" dirty="0" smtClean="0">
                <a:solidFill>
                  <a:srgbClr val="0070C0"/>
                </a:solidFill>
              </a:rPr>
              <a:t>Класифікація Хеш-функцій</a:t>
            </a:r>
            <a:endParaRPr lang="uk-UA" b="1" dirty="0">
              <a:solidFill>
                <a:srgbClr val="0070C0"/>
              </a:solidFill>
            </a:endParaRPr>
          </a:p>
        </p:txBody>
      </p:sp>
      <p:sp>
        <p:nvSpPr>
          <p:cNvPr id="3" name="Місце для вмісту 2"/>
          <p:cNvSpPr>
            <a:spLocks noGrp="1"/>
          </p:cNvSpPr>
          <p:nvPr>
            <p:ph idx="1"/>
          </p:nvPr>
        </p:nvSpPr>
        <p:spPr>
          <a:xfrm>
            <a:off x="443753" y="887506"/>
            <a:ext cx="11120718" cy="5755341"/>
          </a:xfrm>
        </p:spPr>
        <p:txBody>
          <a:bodyPr/>
          <a:lstStyle/>
          <a:p>
            <a:pPr marL="0" indent="0">
              <a:buNone/>
            </a:pPr>
            <a:endParaRPr lang="uk-UA" dirty="0"/>
          </a:p>
        </p:txBody>
      </p:sp>
      <p:sp>
        <p:nvSpPr>
          <p:cNvPr id="4" name="Прямокутник 3"/>
          <p:cNvSpPr/>
          <p:nvPr/>
        </p:nvSpPr>
        <p:spPr>
          <a:xfrm>
            <a:off x="4316504" y="1048872"/>
            <a:ext cx="3845861" cy="3899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a:t>Методи хешування інформації</a:t>
            </a:r>
            <a:r>
              <a:rPr lang="uk-UA" dirty="0" smtClean="0"/>
              <a:t>:</a:t>
            </a:r>
            <a:endParaRPr lang="uk-UA" dirty="0"/>
          </a:p>
        </p:txBody>
      </p:sp>
      <p:sp>
        <p:nvSpPr>
          <p:cNvPr id="5" name="Прямокутник 4"/>
          <p:cNvSpPr/>
          <p:nvPr/>
        </p:nvSpPr>
        <p:spPr>
          <a:xfrm>
            <a:off x="838199" y="2003612"/>
            <a:ext cx="2779059" cy="4706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Без ключове хешування</a:t>
            </a:r>
          </a:p>
          <a:p>
            <a:pPr algn="ctr"/>
            <a:r>
              <a:rPr lang="uk-UA" dirty="0" smtClean="0"/>
              <a:t>(</a:t>
            </a:r>
            <a:r>
              <a:rPr lang="en-US" dirty="0" smtClean="0"/>
              <a:t>MDC cod</a:t>
            </a:r>
            <a:r>
              <a:rPr lang="uk-UA" dirty="0" smtClean="0"/>
              <a:t>) </a:t>
            </a:r>
            <a:endParaRPr lang="uk-UA" dirty="0"/>
          </a:p>
        </p:txBody>
      </p:sp>
      <p:cxnSp>
        <p:nvCxnSpPr>
          <p:cNvPr id="7" name="Пряма зі стрілкою 6"/>
          <p:cNvCxnSpPr/>
          <p:nvPr/>
        </p:nvCxnSpPr>
        <p:spPr>
          <a:xfrm flipH="1">
            <a:off x="2164976" y="1438836"/>
            <a:ext cx="4034118" cy="564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Прямокутник 7"/>
          <p:cNvSpPr/>
          <p:nvPr/>
        </p:nvSpPr>
        <p:spPr>
          <a:xfrm>
            <a:off x="7463117" y="2043952"/>
            <a:ext cx="3052482" cy="4303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Ключове </a:t>
            </a:r>
            <a:r>
              <a:rPr lang="uk-UA" dirty="0"/>
              <a:t>хешування </a:t>
            </a:r>
            <a:endParaRPr lang="en-US" dirty="0" smtClean="0"/>
          </a:p>
          <a:p>
            <a:pPr algn="ctr"/>
            <a:r>
              <a:rPr lang="en-US" dirty="0" smtClean="0"/>
              <a:t>(MAC Code)</a:t>
            </a:r>
            <a:endParaRPr lang="uk-UA" dirty="0"/>
          </a:p>
        </p:txBody>
      </p:sp>
      <p:cxnSp>
        <p:nvCxnSpPr>
          <p:cNvPr id="10" name="Пряма зі стрілкою 9"/>
          <p:cNvCxnSpPr>
            <a:endCxn id="8" idx="0"/>
          </p:cNvCxnSpPr>
          <p:nvPr/>
        </p:nvCxnSpPr>
        <p:spPr>
          <a:xfrm>
            <a:off x="6199094" y="1438836"/>
            <a:ext cx="2790264" cy="6051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Прямокутник 11"/>
          <p:cNvSpPr/>
          <p:nvPr/>
        </p:nvSpPr>
        <p:spPr>
          <a:xfrm>
            <a:off x="838198" y="2931459"/>
            <a:ext cx="132677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На основі блокового шифру</a:t>
            </a:r>
            <a:endParaRPr lang="uk-UA" dirty="0"/>
          </a:p>
        </p:txBody>
      </p:sp>
      <p:sp>
        <p:nvSpPr>
          <p:cNvPr id="13" name="Прямокутник 12"/>
          <p:cNvSpPr/>
          <p:nvPr/>
        </p:nvSpPr>
        <p:spPr>
          <a:xfrm>
            <a:off x="2364435" y="2983076"/>
            <a:ext cx="161589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На основі </a:t>
            </a:r>
            <a:r>
              <a:rPr lang="uk-UA" dirty="0" err="1" smtClean="0"/>
              <a:t>модулярної</a:t>
            </a:r>
            <a:r>
              <a:rPr lang="uk-UA" dirty="0" smtClean="0"/>
              <a:t> арифметики</a:t>
            </a:r>
            <a:endParaRPr lang="uk-UA" dirty="0"/>
          </a:p>
        </p:txBody>
      </p:sp>
      <p:sp>
        <p:nvSpPr>
          <p:cNvPr id="14" name="Прямокутник 13"/>
          <p:cNvSpPr/>
          <p:nvPr/>
        </p:nvSpPr>
        <p:spPr>
          <a:xfrm>
            <a:off x="4368047" y="2963115"/>
            <a:ext cx="145452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Спец функції хешування</a:t>
            </a:r>
            <a:endParaRPr lang="uk-UA" dirty="0"/>
          </a:p>
        </p:txBody>
      </p:sp>
      <p:sp>
        <p:nvSpPr>
          <p:cNvPr id="15" name="Прямокутник 14"/>
          <p:cNvSpPr/>
          <p:nvPr/>
        </p:nvSpPr>
        <p:spPr>
          <a:xfrm>
            <a:off x="6837829" y="2913669"/>
            <a:ext cx="1385047"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На основі блокових шифрів</a:t>
            </a:r>
            <a:endParaRPr lang="uk-UA" dirty="0"/>
          </a:p>
        </p:txBody>
      </p:sp>
      <p:sp>
        <p:nvSpPr>
          <p:cNvPr id="16" name="Прямокутник 15"/>
          <p:cNvSpPr/>
          <p:nvPr/>
        </p:nvSpPr>
        <p:spPr>
          <a:xfrm>
            <a:off x="9238128" y="2954011"/>
            <a:ext cx="147917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err="1" smtClean="0"/>
              <a:t>Безключові</a:t>
            </a:r>
            <a:r>
              <a:rPr lang="uk-UA" dirty="0" smtClean="0"/>
              <a:t> хеш-функцій</a:t>
            </a:r>
            <a:endParaRPr lang="uk-UA" dirty="0"/>
          </a:p>
        </p:txBody>
      </p:sp>
      <p:cxnSp>
        <p:nvCxnSpPr>
          <p:cNvPr id="18" name="Пряма зі стрілкою 17"/>
          <p:cNvCxnSpPr>
            <a:stCxn id="5" idx="2"/>
            <a:endCxn id="12" idx="0"/>
          </p:cNvCxnSpPr>
          <p:nvPr/>
        </p:nvCxnSpPr>
        <p:spPr>
          <a:xfrm flipH="1">
            <a:off x="1501587" y="2474259"/>
            <a:ext cx="726142"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Пряма зі стрілкою 19"/>
          <p:cNvCxnSpPr>
            <a:stCxn id="5" idx="2"/>
            <a:endCxn id="13" idx="0"/>
          </p:cNvCxnSpPr>
          <p:nvPr/>
        </p:nvCxnSpPr>
        <p:spPr>
          <a:xfrm>
            <a:off x="2227729" y="2474259"/>
            <a:ext cx="944653" cy="5088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Пряма зі стрілкою 21"/>
          <p:cNvCxnSpPr>
            <a:stCxn id="5" idx="2"/>
            <a:endCxn id="14" idx="0"/>
          </p:cNvCxnSpPr>
          <p:nvPr/>
        </p:nvCxnSpPr>
        <p:spPr>
          <a:xfrm>
            <a:off x="2227729" y="2474259"/>
            <a:ext cx="2867583" cy="4888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Пряма зі стрілкою 23"/>
          <p:cNvCxnSpPr>
            <a:stCxn id="8" idx="2"/>
            <a:endCxn id="15" idx="0"/>
          </p:cNvCxnSpPr>
          <p:nvPr/>
        </p:nvCxnSpPr>
        <p:spPr>
          <a:xfrm flipH="1">
            <a:off x="7530353" y="2474259"/>
            <a:ext cx="1459005" cy="4394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Пряма зі стрілкою 25"/>
          <p:cNvCxnSpPr>
            <a:stCxn id="8" idx="2"/>
            <a:endCxn id="16" idx="0"/>
          </p:cNvCxnSpPr>
          <p:nvPr/>
        </p:nvCxnSpPr>
        <p:spPr>
          <a:xfrm>
            <a:off x="8989358" y="2474259"/>
            <a:ext cx="988359" cy="4797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Прямокутник 31"/>
          <p:cNvSpPr/>
          <p:nvPr/>
        </p:nvSpPr>
        <p:spPr>
          <a:xfrm>
            <a:off x="838198" y="4007224"/>
            <a:ext cx="1326778" cy="5109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ГОСТ Р3411-94</a:t>
            </a:r>
            <a:endParaRPr lang="uk-UA" dirty="0"/>
          </a:p>
        </p:txBody>
      </p:sp>
      <p:sp>
        <p:nvSpPr>
          <p:cNvPr id="33" name="Прямокутник 32"/>
          <p:cNvSpPr/>
          <p:nvPr/>
        </p:nvSpPr>
        <p:spPr>
          <a:xfrm>
            <a:off x="838198" y="4760259"/>
            <a:ext cx="1326778" cy="4437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a:t>
            </a:r>
            <a:endParaRPr lang="uk-UA" dirty="0"/>
          </a:p>
        </p:txBody>
      </p:sp>
      <p:cxnSp>
        <p:nvCxnSpPr>
          <p:cNvPr id="35" name="Сполучна лінія уступом 34"/>
          <p:cNvCxnSpPr>
            <a:stCxn id="12" idx="1"/>
            <a:endCxn id="32" idx="1"/>
          </p:cNvCxnSpPr>
          <p:nvPr/>
        </p:nvCxnSpPr>
        <p:spPr>
          <a:xfrm rot="10800000" flipV="1">
            <a:off x="838198" y="3388658"/>
            <a:ext cx="12700" cy="874059"/>
          </a:xfrm>
          <a:prstGeom prst="bent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Сполучна лінія уступом 38"/>
          <p:cNvCxnSpPr>
            <a:endCxn id="33" idx="1"/>
          </p:cNvCxnSpPr>
          <p:nvPr/>
        </p:nvCxnSpPr>
        <p:spPr>
          <a:xfrm rot="16200000" flipH="1">
            <a:off x="161435" y="4305372"/>
            <a:ext cx="1154067" cy="19945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Прямокутник 39"/>
          <p:cNvSpPr/>
          <p:nvPr/>
        </p:nvSpPr>
        <p:spPr>
          <a:xfrm>
            <a:off x="2364435" y="4007225"/>
            <a:ext cx="1615894" cy="5109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MASH 1, 2</a:t>
            </a:r>
            <a:endParaRPr lang="uk-UA" dirty="0"/>
          </a:p>
        </p:txBody>
      </p:sp>
      <p:sp>
        <p:nvSpPr>
          <p:cNvPr id="42" name="Прямокутник 41"/>
          <p:cNvSpPr/>
          <p:nvPr/>
        </p:nvSpPr>
        <p:spPr>
          <a:xfrm>
            <a:off x="4316504" y="4007224"/>
            <a:ext cx="1506072" cy="5109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MDx</a:t>
            </a:r>
            <a:endParaRPr lang="uk-UA" dirty="0"/>
          </a:p>
        </p:txBody>
      </p:sp>
      <p:sp>
        <p:nvSpPr>
          <p:cNvPr id="48" name="Прямокутник 47"/>
          <p:cNvSpPr/>
          <p:nvPr/>
        </p:nvSpPr>
        <p:spPr>
          <a:xfrm>
            <a:off x="4315381" y="4760259"/>
            <a:ext cx="1507195" cy="4437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SHA x</a:t>
            </a:r>
            <a:endParaRPr lang="uk-UA" dirty="0"/>
          </a:p>
        </p:txBody>
      </p:sp>
      <p:cxnSp>
        <p:nvCxnSpPr>
          <p:cNvPr id="52" name="Сполучна лінія уступом 51"/>
          <p:cNvCxnSpPr/>
          <p:nvPr/>
        </p:nvCxnSpPr>
        <p:spPr>
          <a:xfrm rot="5400000">
            <a:off x="3778623" y="3724835"/>
            <a:ext cx="874059" cy="20170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Пряма зі стрілкою 53"/>
          <p:cNvCxnSpPr>
            <a:endCxn id="42" idx="1"/>
          </p:cNvCxnSpPr>
          <p:nvPr/>
        </p:nvCxnSpPr>
        <p:spPr>
          <a:xfrm>
            <a:off x="4117035" y="4262717"/>
            <a:ext cx="19946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Сполучна лінія уступом 58"/>
          <p:cNvCxnSpPr>
            <a:endCxn id="48" idx="1"/>
          </p:cNvCxnSpPr>
          <p:nvPr/>
        </p:nvCxnSpPr>
        <p:spPr>
          <a:xfrm rot="16200000" flipH="1">
            <a:off x="3855380" y="4522135"/>
            <a:ext cx="719420" cy="20058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Прямокутник 60"/>
          <p:cNvSpPr/>
          <p:nvPr/>
        </p:nvSpPr>
        <p:spPr>
          <a:xfrm>
            <a:off x="6837828" y="4007224"/>
            <a:ext cx="1385047" cy="4168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Whirlpool</a:t>
            </a:r>
            <a:endParaRPr lang="uk-UA" dirty="0"/>
          </a:p>
        </p:txBody>
      </p:sp>
      <p:sp>
        <p:nvSpPr>
          <p:cNvPr id="62" name="Прямокутник 61"/>
          <p:cNvSpPr/>
          <p:nvPr/>
        </p:nvSpPr>
        <p:spPr>
          <a:xfrm>
            <a:off x="6837829" y="4760259"/>
            <a:ext cx="1324536" cy="4437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UMAC</a:t>
            </a:r>
            <a:endParaRPr lang="uk-UA" dirty="0"/>
          </a:p>
        </p:txBody>
      </p:sp>
      <p:sp>
        <p:nvSpPr>
          <p:cNvPr id="63" name="Прямокутник 62"/>
          <p:cNvSpPr/>
          <p:nvPr/>
        </p:nvSpPr>
        <p:spPr>
          <a:xfrm>
            <a:off x="9238126" y="4101353"/>
            <a:ext cx="1479179" cy="3227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MDx</a:t>
            </a:r>
            <a:r>
              <a:rPr lang="en-US" dirty="0" smtClean="0"/>
              <a:t>-MAC</a:t>
            </a:r>
            <a:endParaRPr lang="uk-UA" dirty="0"/>
          </a:p>
        </p:txBody>
      </p:sp>
      <p:sp>
        <p:nvSpPr>
          <p:cNvPr id="64" name="Прямокутник 63"/>
          <p:cNvSpPr/>
          <p:nvPr/>
        </p:nvSpPr>
        <p:spPr>
          <a:xfrm>
            <a:off x="9177618" y="4719915"/>
            <a:ext cx="1479179" cy="4840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HMAC</a:t>
            </a:r>
            <a:endParaRPr lang="uk-UA" dirty="0"/>
          </a:p>
        </p:txBody>
      </p:sp>
      <p:cxnSp>
        <p:nvCxnSpPr>
          <p:cNvPr id="71" name="Сполучна лінія уступом 70"/>
          <p:cNvCxnSpPr/>
          <p:nvPr/>
        </p:nvCxnSpPr>
        <p:spPr>
          <a:xfrm rot="10800000" flipV="1">
            <a:off x="10515599" y="3433763"/>
            <a:ext cx="201706" cy="18783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Пряма сполучна лінія 72"/>
          <p:cNvCxnSpPr/>
          <p:nvPr/>
        </p:nvCxnSpPr>
        <p:spPr>
          <a:xfrm>
            <a:off x="10717305" y="3509682"/>
            <a:ext cx="3765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Пряма сполучна лінія 74"/>
          <p:cNvCxnSpPr/>
          <p:nvPr/>
        </p:nvCxnSpPr>
        <p:spPr>
          <a:xfrm>
            <a:off x="11093824" y="3611724"/>
            <a:ext cx="0" cy="1370411"/>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Пряма зі стрілкою 76"/>
          <p:cNvCxnSpPr/>
          <p:nvPr/>
        </p:nvCxnSpPr>
        <p:spPr>
          <a:xfrm flipH="1">
            <a:off x="10515599" y="4262715"/>
            <a:ext cx="5782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Пряма зі стрілкою 83"/>
          <p:cNvCxnSpPr/>
          <p:nvPr/>
        </p:nvCxnSpPr>
        <p:spPr>
          <a:xfrm flipH="1">
            <a:off x="10656797" y="4961963"/>
            <a:ext cx="43702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6" name="Пряма сполучна лінія 85"/>
          <p:cNvCxnSpPr>
            <a:stCxn id="15" idx="3"/>
          </p:cNvCxnSpPr>
          <p:nvPr/>
        </p:nvCxnSpPr>
        <p:spPr>
          <a:xfrm>
            <a:off x="8222876" y="3370869"/>
            <a:ext cx="4101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Пряма сполучна лінія 87"/>
          <p:cNvCxnSpPr/>
          <p:nvPr/>
        </p:nvCxnSpPr>
        <p:spPr>
          <a:xfrm>
            <a:off x="8646459" y="3411211"/>
            <a:ext cx="13447" cy="1570924"/>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Пряма зі стрілкою 89"/>
          <p:cNvCxnSpPr>
            <a:endCxn id="61" idx="3"/>
          </p:cNvCxnSpPr>
          <p:nvPr/>
        </p:nvCxnSpPr>
        <p:spPr>
          <a:xfrm flipH="1">
            <a:off x="8222875" y="4215653"/>
            <a:ext cx="41685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Пряма зі стрілкою 91"/>
          <p:cNvCxnSpPr/>
          <p:nvPr/>
        </p:nvCxnSpPr>
        <p:spPr>
          <a:xfrm flipH="1">
            <a:off x="8259855" y="4961963"/>
            <a:ext cx="4000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631524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70299"/>
          </a:xfrm>
        </p:spPr>
        <p:txBody>
          <a:bodyPr>
            <a:normAutofit fontScale="90000"/>
          </a:bodyPr>
          <a:lstStyle/>
          <a:p>
            <a:pPr algn="ctr"/>
            <a:r>
              <a:rPr lang="uk-UA" b="1" dirty="0" smtClean="0">
                <a:solidFill>
                  <a:srgbClr val="0070C0"/>
                </a:solidFill>
              </a:rPr>
              <a:t>Алгоритм </a:t>
            </a:r>
            <a:r>
              <a:rPr lang="en-US" b="1" dirty="0" smtClean="0">
                <a:solidFill>
                  <a:srgbClr val="0070C0"/>
                </a:solidFill>
              </a:rPr>
              <a:t>MD5</a:t>
            </a:r>
            <a:endParaRPr lang="uk-UA" b="1" dirty="0">
              <a:solidFill>
                <a:srgbClr val="0070C0"/>
              </a:solidFill>
            </a:endParaRPr>
          </a:p>
        </p:txBody>
      </p:sp>
      <p:sp>
        <p:nvSpPr>
          <p:cNvPr id="3" name="Місце для вмісту 2"/>
          <p:cNvSpPr>
            <a:spLocks noGrp="1"/>
          </p:cNvSpPr>
          <p:nvPr>
            <p:ph idx="1"/>
          </p:nvPr>
        </p:nvSpPr>
        <p:spPr>
          <a:xfrm>
            <a:off x="564776" y="1035424"/>
            <a:ext cx="11174506" cy="5553635"/>
          </a:xfrm>
        </p:spPr>
        <p:txBody>
          <a:bodyPr/>
          <a:lstStyle/>
          <a:p>
            <a:pPr marL="0" indent="0">
              <a:buNone/>
            </a:pPr>
            <a:r>
              <a:rPr lang="pl-PL" b="1" dirty="0"/>
              <a:t>MD5</a:t>
            </a:r>
            <a:r>
              <a:rPr lang="pl-PL" dirty="0"/>
              <a:t> </a:t>
            </a:r>
            <a:r>
              <a:rPr lang="pl-PL" i="1" dirty="0"/>
              <a:t>(Message Digest 5)</a:t>
            </a:r>
            <a:r>
              <a:rPr lang="pl-PL" dirty="0"/>
              <a:t> — 128-</a:t>
            </a:r>
            <a:r>
              <a:rPr lang="uk-UA" dirty="0"/>
              <a:t>бітний алгоритм </a:t>
            </a:r>
            <a:r>
              <a:rPr lang="uk-UA" dirty="0">
                <a:hlinkClick r:id="rId2" tooltip="Хешувальна функція"/>
              </a:rPr>
              <a:t>хешування</a:t>
            </a:r>
            <a:r>
              <a:rPr lang="uk-UA" dirty="0"/>
              <a:t>, розроблений професором </a:t>
            </a:r>
            <a:r>
              <a:rPr lang="uk-UA" dirty="0">
                <a:hlinkClick r:id="rId3" tooltip="Рональд Рівест"/>
              </a:rPr>
              <a:t>Рональдом Л. </a:t>
            </a:r>
            <a:r>
              <a:rPr lang="uk-UA" dirty="0" err="1">
                <a:hlinkClick r:id="rId3" tooltip="Рональд Рівест"/>
              </a:rPr>
              <a:t>Рівестом</a:t>
            </a:r>
            <a:r>
              <a:rPr lang="uk-UA" dirty="0"/>
              <a:t> в </a:t>
            </a:r>
            <a:r>
              <a:rPr lang="uk-UA" dirty="0">
                <a:hlinkClick r:id="rId4" tooltip="1991"/>
              </a:rPr>
              <a:t>1991</a:t>
            </a:r>
            <a:r>
              <a:rPr lang="uk-UA" dirty="0"/>
              <a:t> році. Призначений для створення </a:t>
            </a:r>
            <a:r>
              <a:rPr lang="uk-UA" dirty="0" smtClean="0"/>
              <a:t>«</a:t>
            </a:r>
            <a:r>
              <a:rPr lang="uk-UA" dirty="0"/>
              <a:t>дайджестів» повідомлень довільної довжини. Прийшов на зміну </a:t>
            </a:r>
            <a:r>
              <a:rPr lang="pl-PL" dirty="0" smtClean="0"/>
              <a:t>MD4</a:t>
            </a:r>
            <a:r>
              <a:rPr lang="uk-UA" dirty="0" smtClean="0"/>
              <a:t>.</a:t>
            </a:r>
          </a:p>
          <a:p>
            <a:pPr marL="0" indent="0" algn="ctr">
              <a:buNone/>
            </a:pPr>
            <a:r>
              <a:rPr lang="en-US" b="1" dirty="0" smtClean="0">
                <a:solidFill>
                  <a:srgbClr val="0070C0"/>
                </a:solidFill>
              </a:rPr>
              <a:t>1. </a:t>
            </a:r>
            <a:r>
              <a:rPr lang="uk-UA" b="1" dirty="0" smtClean="0">
                <a:solidFill>
                  <a:srgbClr val="0070C0"/>
                </a:solidFill>
              </a:rPr>
              <a:t>Початковий </a:t>
            </a:r>
            <a:r>
              <a:rPr lang="uk-UA" b="1" dirty="0">
                <a:solidFill>
                  <a:srgbClr val="0070C0"/>
                </a:solidFill>
              </a:rPr>
              <a:t>етап підготовки</a:t>
            </a:r>
          </a:p>
          <a:p>
            <a:pPr marL="0" indent="0">
              <a:buNone/>
            </a:pPr>
            <a:r>
              <a:rPr lang="uk-UA" dirty="0"/>
              <a:t>Вхідні дані вирівнюються так, щоб їхній розмір можна було порівняти з 448 по модулю з 512. Спочатку дописують одиничний біт (навіть якщо довжина порівняна з 448), далі необхідна кількість нульових бітів .</a:t>
            </a:r>
          </a:p>
          <a:p>
            <a:pPr marL="0" indent="0">
              <a:buNone/>
            </a:pPr>
            <a:r>
              <a:rPr lang="uk-UA" dirty="0"/>
              <a:t>Дописування 64-бітного представлення довжини даних по вирівнюванню. Якщо довжина перевищує 2^{64}-1, то дописують молодші біти.</a:t>
            </a:r>
          </a:p>
        </p:txBody>
      </p:sp>
    </p:spTree>
    <p:extLst>
      <p:ext uri="{BB962C8B-B14F-4D97-AF65-F5344CB8AC3E}">
        <p14:creationId xmlns:p14="http://schemas.microsoft.com/office/powerpoint/2010/main" val="102022703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838199" y="348342"/>
            <a:ext cx="11019971" cy="6342743"/>
          </a:xfrm>
        </p:spPr>
        <p:txBody>
          <a:bodyPr>
            <a:normAutofit fontScale="92500" lnSpcReduction="20000"/>
          </a:bodyPr>
          <a:lstStyle/>
          <a:p>
            <a:pPr marL="0" indent="0" algn="ctr">
              <a:buNone/>
            </a:pPr>
            <a:r>
              <a:rPr lang="uk-UA" b="1" dirty="0">
                <a:solidFill>
                  <a:srgbClr val="0070C0"/>
                </a:solidFill>
              </a:rPr>
              <a:t>Допоміжні таблиці та функції</a:t>
            </a:r>
          </a:p>
          <a:p>
            <a:pPr marL="0" indent="0">
              <a:buNone/>
            </a:pPr>
            <a:r>
              <a:rPr lang="uk-UA" dirty="0" err="1"/>
              <a:t>Ініціалізуть</a:t>
            </a:r>
            <a:r>
              <a:rPr lang="uk-UA" dirty="0"/>
              <a:t> 4 змінних розміром по 32 біта:</a:t>
            </a:r>
          </a:p>
          <a:p>
            <a:pPr marL="0" indent="0">
              <a:buNone/>
            </a:pPr>
            <a:r>
              <a:rPr lang="uk-UA" dirty="0"/>
              <a:t>А = 01 23 45 67;</a:t>
            </a:r>
          </a:p>
          <a:p>
            <a:pPr marL="0" indent="0">
              <a:buNone/>
            </a:pPr>
            <a:r>
              <a:rPr lang="uk-UA" dirty="0"/>
              <a:t>В = 89 </a:t>
            </a:r>
            <a:r>
              <a:rPr lang="pl-PL" dirty="0"/>
              <a:t>AB CD EF;</a:t>
            </a:r>
          </a:p>
          <a:p>
            <a:pPr marL="0" indent="0">
              <a:buNone/>
            </a:pPr>
            <a:r>
              <a:rPr lang="uk-UA" dirty="0"/>
              <a:t>С = </a:t>
            </a:r>
            <a:r>
              <a:rPr lang="pl-PL" dirty="0"/>
              <a:t>FE DC BA 98;</a:t>
            </a:r>
          </a:p>
          <a:p>
            <a:pPr marL="0" indent="0">
              <a:buNone/>
            </a:pPr>
            <a:r>
              <a:rPr lang="pl-PL" dirty="0"/>
              <a:t>D = 76 54 32 10.</a:t>
            </a:r>
          </a:p>
          <a:p>
            <a:pPr marL="0" indent="0">
              <a:buNone/>
            </a:pPr>
            <a:r>
              <a:rPr lang="uk-UA" dirty="0" err="1"/>
              <a:t>Вирівнювані</a:t>
            </a:r>
            <a:r>
              <a:rPr lang="uk-UA" dirty="0"/>
              <a:t> дані розбиваються на блоки по 32 біта, і кожен проходить 4 </a:t>
            </a:r>
            <a:r>
              <a:rPr lang="uk-UA" dirty="0" err="1"/>
              <a:t>раунда</a:t>
            </a:r>
            <a:r>
              <a:rPr lang="uk-UA" dirty="0"/>
              <a:t> з 16 операторів. Всі оператори однотипні і мають вигляд: [</a:t>
            </a:r>
            <a:r>
              <a:rPr lang="pl-PL" dirty="0"/>
              <a:t>abcd k s i], </a:t>
            </a:r>
            <a:r>
              <a:rPr lang="uk-UA" dirty="0"/>
              <a:t>визначений як </a:t>
            </a:r>
            <a:r>
              <a:rPr lang="pl-PL" dirty="0"/>
              <a:t>a = b + ((a+ Fun(b, c, d) + X[k] + T&lt;i&gt;) &lt;&lt;&lt; s), </a:t>
            </a:r>
            <a:r>
              <a:rPr lang="uk-UA" dirty="0"/>
              <a:t>де </a:t>
            </a:r>
            <a:r>
              <a:rPr lang="pl-PL" dirty="0"/>
              <a:t>X - </a:t>
            </a:r>
            <a:r>
              <a:rPr lang="uk-UA" dirty="0"/>
              <a:t>блок даних, а </a:t>
            </a:r>
            <a:r>
              <a:rPr lang="pl-PL" dirty="0"/>
              <a:t>T[1..64] - 64</a:t>
            </a:r>
            <a:r>
              <a:rPr lang="uk-UA" dirty="0"/>
              <a:t>х елементна таблиця побудована наступним чином: </a:t>
            </a:r>
            <a:r>
              <a:rPr lang="pl-PL" dirty="0"/>
              <a:t>T[i]=int(4294967296*|sin(i)|), s - </a:t>
            </a:r>
            <a:r>
              <a:rPr lang="uk-UA" dirty="0"/>
              <a:t>циклічний зсув вліво на </a:t>
            </a:r>
            <a:r>
              <a:rPr lang="pl-PL" dirty="0"/>
              <a:t>s </a:t>
            </a:r>
            <a:r>
              <a:rPr lang="uk-UA" dirty="0"/>
              <a:t>біт отриманого 32-бітного аргументу.</a:t>
            </a:r>
          </a:p>
          <a:p>
            <a:pPr marL="0" indent="0">
              <a:buNone/>
            </a:pPr>
            <a:endParaRPr lang="uk-UA" dirty="0"/>
          </a:p>
          <a:p>
            <a:pPr marL="0" indent="0">
              <a:buNone/>
            </a:pPr>
            <a:r>
              <a:rPr lang="uk-UA" dirty="0"/>
              <a:t>В першому раунді </a:t>
            </a:r>
            <a:r>
              <a:rPr lang="pl-PL" dirty="0"/>
              <a:t>Fun F(X, Y, Z) = XY v (not X)Z</a:t>
            </a:r>
          </a:p>
          <a:p>
            <a:pPr marL="0" indent="0">
              <a:buNone/>
            </a:pPr>
            <a:r>
              <a:rPr lang="uk-UA" dirty="0"/>
              <a:t>В другому раунді </a:t>
            </a:r>
            <a:r>
              <a:rPr lang="pl-PL" dirty="0"/>
              <a:t>Fun G(X, Y, Z) = XZ v (not Z)Y.</a:t>
            </a:r>
          </a:p>
          <a:p>
            <a:pPr marL="0" indent="0">
              <a:buNone/>
            </a:pPr>
            <a:r>
              <a:rPr lang="uk-UA" dirty="0"/>
              <a:t>В третьому раунді </a:t>
            </a:r>
            <a:r>
              <a:rPr lang="pl-PL" dirty="0"/>
              <a:t>Fun </a:t>
            </a:r>
            <a:r>
              <a:rPr lang="uk-UA" dirty="0"/>
              <a:t>Н(Х, </a:t>
            </a:r>
            <a:r>
              <a:rPr lang="pl-PL" dirty="0"/>
              <a:t>Y, Z) = </a:t>
            </a:r>
            <a:r>
              <a:rPr lang="uk-UA" dirty="0"/>
              <a:t>Х </a:t>
            </a:r>
            <a:r>
              <a:rPr lang="pl-PL" dirty="0"/>
              <a:t>xor Y xor Z.</a:t>
            </a:r>
          </a:p>
          <a:p>
            <a:pPr marL="0" indent="0">
              <a:buNone/>
            </a:pPr>
            <a:r>
              <a:rPr lang="uk-UA" dirty="0"/>
              <a:t>В четвертому раунді </a:t>
            </a:r>
            <a:r>
              <a:rPr lang="pl-PL" dirty="0"/>
              <a:t>Fun I(</a:t>
            </a:r>
            <a:r>
              <a:rPr lang="uk-UA" dirty="0"/>
              <a:t>Х, </a:t>
            </a:r>
            <a:r>
              <a:rPr lang="pl-PL" dirty="0"/>
              <a:t>Y, Z) = Y xor (X v (not Z)).</a:t>
            </a:r>
            <a:endParaRPr lang="uk-UA" dirty="0"/>
          </a:p>
        </p:txBody>
      </p:sp>
    </p:spTree>
    <p:extLst>
      <p:ext uri="{BB962C8B-B14F-4D97-AF65-F5344CB8AC3E}">
        <p14:creationId xmlns:p14="http://schemas.microsoft.com/office/powerpoint/2010/main" val="34931055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upload.wikimedia.org/wikipedia/commons/a/ab/MD5.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10929" y="255588"/>
            <a:ext cx="5389192" cy="5921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188579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Місце для вмісту 2"/>
          <p:cNvPicPr>
            <a:picLocks noGrp="1" noChangeAspect="1"/>
          </p:cNvPicPr>
          <p:nvPr>
            <p:ph idx="1"/>
          </p:nvPr>
        </p:nvPicPr>
        <p:blipFill>
          <a:blip r:embed="rId2"/>
          <a:stretch>
            <a:fillRect/>
          </a:stretch>
        </p:blipFill>
        <p:spPr>
          <a:xfrm>
            <a:off x="3025588" y="146756"/>
            <a:ext cx="6373905" cy="6117520"/>
          </a:xfrm>
          <a:prstGeom prst="rect">
            <a:avLst/>
          </a:prstGeom>
        </p:spPr>
      </p:pic>
    </p:spTree>
    <p:extLst>
      <p:ext uri="{BB962C8B-B14F-4D97-AF65-F5344CB8AC3E}">
        <p14:creationId xmlns:p14="http://schemas.microsoft.com/office/powerpoint/2010/main" val="256143360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838200" y="304800"/>
            <a:ext cx="10515600" cy="6273800"/>
          </a:xfrm>
        </p:spPr>
        <p:txBody>
          <a:bodyPr>
            <a:normAutofit fontScale="40000" lnSpcReduction="20000"/>
          </a:bodyPr>
          <a:lstStyle/>
          <a:p>
            <a:pPr marL="0" indent="0" algn="ctr">
              <a:buNone/>
            </a:pPr>
            <a:r>
              <a:rPr lang="uk-UA" sz="4500" b="1" dirty="0"/>
              <a:t>Циклічна процедура обчислення</a:t>
            </a:r>
          </a:p>
          <a:p>
            <a:pPr marL="0" indent="0">
              <a:lnSpc>
                <a:spcPct val="120000"/>
              </a:lnSpc>
              <a:spcBef>
                <a:spcPts val="0"/>
              </a:spcBef>
              <a:buNone/>
            </a:pPr>
            <a:r>
              <a:rPr lang="uk-UA" sz="4500" dirty="0"/>
              <a:t>Саме обчислення проходить наступним чином:</a:t>
            </a:r>
          </a:p>
          <a:p>
            <a:pPr marL="0" indent="0" algn="ctr">
              <a:lnSpc>
                <a:spcPct val="120000"/>
              </a:lnSpc>
              <a:spcBef>
                <a:spcPts val="0"/>
              </a:spcBef>
              <a:buNone/>
            </a:pPr>
            <a:r>
              <a:rPr lang="uk-UA" sz="4500" dirty="0" smtClean="0"/>
              <a:t>Проміжний результат є виконанням операцій:</a:t>
            </a:r>
            <a:endParaRPr lang="uk-UA" sz="4500" dirty="0"/>
          </a:p>
          <a:p>
            <a:pPr marL="1079500" indent="0">
              <a:lnSpc>
                <a:spcPct val="120000"/>
              </a:lnSpc>
              <a:spcBef>
                <a:spcPts val="0"/>
              </a:spcBef>
              <a:buNone/>
            </a:pPr>
            <a:r>
              <a:rPr lang="pl-PL" sz="4500" dirty="0" smtClean="0"/>
              <a:t>A </a:t>
            </a:r>
            <a:r>
              <a:rPr lang="pl-PL" sz="4500" dirty="0"/>
              <a:t>= AA + A</a:t>
            </a:r>
          </a:p>
          <a:p>
            <a:pPr marL="1079500" indent="0">
              <a:lnSpc>
                <a:spcPct val="120000"/>
              </a:lnSpc>
              <a:spcBef>
                <a:spcPts val="0"/>
              </a:spcBef>
              <a:buNone/>
            </a:pPr>
            <a:r>
              <a:rPr lang="pl-PL" sz="4500" dirty="0"/>
              <a:t>B = BB + B</a:t>
            </a:r>
          </a:p>
          <a:p>
            <a:pPr marL="1079500" indent="0">
              <a:lnSpc>
                <a:spcPct val="120000"/>
              </a:lnSpc>
              <a:spcBef>
                <a:spcPts val="0"/>
              </a:spcBef>
              <a:buNone/>
            </a:pPr>
            <a:r>
              <a:rPr lang="pl-PL" sz="4500" dirty="0"/>
              <a:t>C = CC + C</a:t>
            </a:r>
          </a:p>
          <a:p>
            <a:pPr marL="1079500" indent="0">
              <a:lnSpc>
                <a:spcPct val="120000"/>
              </a:lnSpc>
              <a:spcBef>
                <a:spcPts val="0"/>
              </a:spcBef>
              <a:buNone/>
            </a:pPr>
            <a:r>
              <a:rPr lang="pl-PL" sz="4500" dirty="0"/>
              <a:t>D = DD + D</a:t>
            </a:r>
          </a:p>
          <a:p>
            <a:pPr marL="0" indent="0">
              <a:lnSpc>
                <a:spcPct val="120000"/>
              </a:lnSpc>
              <a:spcBef>
                <a:spcPts val="0"/>
              </a:spcBef>
              <a:buNone/>
            </a:pPr>
            <a:r>
              <a:rPr lang="uk-UA" sz="4500" dirty="0"/>
              <a:t>Після цього перевірити, чи є ще блоки, якщо є, то повторюють циклічну процедуру обчислення для наступного 32-х бітового блоку.</a:t>
            </a:r>
          </a:p>
          <a:p>
            <a:pPr marL="0" indent="0" algn="ctr">
              <a:lnSpc>
                <a:spcPct val="120000"/>
              </a:lnSpc>
              <a:spcBef>
                <a:spcPts val="0"/>
              </a:spcBef>
              <a:buNone/>
            </a:pPr>
            <a:r>
              <a:rPr lang="uk-UA" sz="4500" b="1" dirty="0" smtClean="0"/>
              <a:t>Результат</a:t>
            </a:r>
            <a:endParaRPr lang="en-US" sz="4500" b="1" dirty="0" smtClean="0"/>
          </a:p>
          <a:p>
            <a:pPr marL="0" indent="0">
              <a:lnSpc>
                <a:spcPct val="120000"/>
              </a:lnSpc>
              <a:spcBef>
                <a:spcPts val="0"/>
              </a:spcBef>
              <a:buNone/>
            </a:pPr>
            <a:r>
              <a:rPr lang="uk-UA" sz="4500" dirty="0" smtClean="0"/>
              <a:t>Після </a:t>
            </a:r>
            <a:r>
              <a:rPr lang="uk-UA" sz="4500" dirty="0"/>
              <a:t>обчислення для всіх блоків даних, отримуємо кінцевий хеш у регістрах </a:t>
            </a:r>
            <a:r>
              <a:rPr lang="pl-PL" sz="4500" dirty="0"/>
              <a:t>A B C D. </a:t>
            </a:r>
            <a:endParaRPr lang="en-US" sz="4500" dirty="0" smtClean="0"/>
          </a:p>
          <a:p>
            <a:pPr marL="0" indent="0">
              <a:lnSpc>
                <a:spcPct val="120000"/>
              </a:lnSpc>
              <a:spcBef>
                <a:spcPts val="0"/>
              </a:spcBef>
              <a:buNone/>
            </a:pPr>
            <a:r>
              <a:rPr lang="uk-UA" sz="4500" b="1" dirty="0" smtClean="0"/>
              <a:t>Якщо </a:t>
            </a:r>
            <a:r>
              <a:rPr lang="uk-UA" sz="4500" b="1" dirty="0"/>
              <a:t>вивести слова у зворотному порядку </a:t>
            </a:r>
            <a:r>
              <a:rPr lang="pl-PL" sz="4500" b="1" dirty="0"/>
              <a:t>DCBA, </a:t>
            </a:r>
            <a:r>
              <a:rPr lang="uk-UA" sz="4500" b="1" dirty="0"/>
              <a:t>то отримаємо </a:t>
            </a:r>
            <a:r>
              <a:rPr lang="pl-PL" sz="4500" b="1" dirty="0"/>
              <a:t>MD5 </a:t>
            </a:r>
            <a:r>
              <a:rPr lang="uk-UA" sz="4500" b="1" dirty="0"/>
              <a:t>хеш.</a:t>
            </a:r>
          </a:p>
          <a:p>
            <a:pPr marL="0" indent="0">
              <a:lnSpc>
                <a:spcPct val="120000"/>
              </a:lnSpc>
              <a:spcBef>
                <a:spcPts val="0"/>
              </a:spcBef>
              <a:buNone/>
            </a:pPr>
            <a:r>
              <a:rPr lang="pl-PL" sz="4500" dirty="0" smtClean="0"/>
              <a:t>MD5-</a:t>
            </a:r>
            <a:r>
              <a:rPr lang="uk-UA" sz="4500" dirty="0" smtClean="0"/>
              <a:t>хеші .Хеш </a:t>
            </a:r>
            <a:r>
              <a:rPr lang="uk-UA" sz="4500" dirty="0"/>
              <a:t>містить 128 біт (16 байт) і зазвичай представляється як послідовність з 32 </a:t>
            </a:r>
            <a:r>
              <a:rPr lang="uk-UA" sz="4500" dirty="0" err="1"/>
              <a:t>шістнадцяткових</a:t>
            </a:r>
            <a:r>
              <a:rPr lang="uk-UA" sz="4500" dirty="0"/>
              <a:t> цифр.</a:t>
            </a:r>
          </a:p>
          <a:p>
            <a:pPr marL="0" indent="0">
              <a:lnSpc>
                <a:spcPct val="120000"/>
              </a:lnSpc>
              <a:spcBef>
                <a:spcPts val="0"/>
              </a:spcBef>
              <a:buNone/>
            </a:pPr>
            <a:r>
              <a:rPr lang="uk-UA" sz="4500" dirty="0" smtClean="0"/>
              <a:t>Приклади </a:t>
            </a:r>
            <a:r>
              <a:rPr lang="uk-UA" sz="4500" dirty="0"/>
              <a:t>хешу:</a:t>
            </a:r>
          </a:p>
          <a:p>
            <a:pPr marL="0" indent="0">
              <a:lnSpc>
                <a:spcPct val="120000"/>
              </a:lnSpc>
              <a:spcBef>
                <a:spcPts val="0"/>
              </a:spcBef>
              <a:buNone/>
            </a:pPr>
            <a:r>
              <a:rPr lang="uk-UA" sz="4500" dirty="0" smtClean="0"/>
              <a:t> </a:t>
            </a:r>
            <a:r>
              <a:rPr lang="pl-PL" sz="4500" dirty="0"/>
              <a:t>MD5 ("md5") = 1bc29b36f623ba82aaf6724fd3b16718 </a:t>
            </a:r>
          </a:p>
          <a:p>
            <a:pPr marL="0" indent="0">
              <a:lnSpc>
                <a:spcPct val="120000"/>
              </a:lnSpc>
              <a:spcBef>
                <a:spcPts val="0"/>
              </a:spcBef>
              <a:buNone/>
            </a:pPr>
            <a:r>
              <a:rPr lang="uk-UA" sz="4500" dirty="0"/>
              <a:t>Навіть невелика зміна вхідного повідомлення (у нашому випадку на один біт: </a:t>
            </a:r>
            <a:r>
              <a:rPr lang="pl-PL" sz="4500" dirty="0"/>
              <a:t>ASCII </a:t>
            </a:r>
            <a:r>
              <a:rPr lang="uk-UA" sz="4500" dirty="0"/>
              <a:t>символ «5» з кодом 0</a:t>
            </a:r>
            <a:r>
              <a:rPr lang="pl-PL" sz="4500" dirty="0"/>
              <a:t>x35 16 = 00011010 '1 ' 2 </a:t>
            </a:r>
            <a:r>
              <a:rPr lang="uk-UA" sz="4500" dirty="0"/>
              <a:t>замінюється на символ «4» з кодом 0</a:t>
            </a:r>
            <a:r>
              <a:rPr lang="pl-PL" sz="4500" dirty="0"/>
              <a:t>x34 16 = 00011010 '0 ' 2 ) </a:t>
            </a:r>
            <a:r>
              <a:rPr lang="uk-UA" sz="4500" dirty="0"/>
              <a:t>призводить до повної зміни хешу. Така властивість алгоритму називається лавинним ефектом.</a:t>
            </a:r>
          </a:p>
          <a:p>
            <a:pPr marL="0" indent="0">
              <a:lnSpc>
                <a:spcPct val="120000"/>
              </a:lnSpc>
              <a:spcBef>
                <a:spcPts val="0"/>
              </a:spcBef>
              <a:buNone/>
            </a:pPr>
            <a:r>
              <a:rPr lang="uk-UA" sz="4500" dirty="0" smtClean="0"/>
              <a:t> </a:t>
            </a:r>
            <a:r>
              <a:rPr lang="pl-PL" sz="4500" dirty="0"/>
              <a:t>MD5 ("md4") = c93d3bf7a7c4afe94b64e30c2ce39f4f </a:t>
            </a:r>
          </a:p>
          <a:p>
            <a:pPr marL="0" indent="0">
              <a:lnSpc>
                <a:spcPct val="120000"/>
              </a:lnSpc>
              <a:spcBef>
                <a:spcPts val="0"/>
              </a:spcBef>
              <a:buNone/>
            </a:pPr>
            <a:r>
              <a:rPr lang="uk-UA" sz="4500" dirty="0"/>
              <a:t>Приклад </a:t>
            </a:r>
            <a:r>
              <a:rPr lang="pl-PL" sz="4500" dirty="0"/>
              <a:t>MD5-</a:t>
            </a:r>
            <a:r>
              <a:rPr lang="uk-UA" sz="4500" dirty="0" err="1"/>
              <a:t>хеша</a:t>
            </a:r>
            <a:r>
              <a:rPr lang="uk-UA" sz="4500" dirty="0"/>
              <a:t> для «нульового» рядка:</a:t>
            </a:r>
          </a:p>
          <a:p>
            <a:pPr marL="0" indent="0">
              <a:lnSpc>
                <a:spcPct val="120000"/>
              </a:lnSpc>
              <a:spcBef>
                <a:spcPts val="0"/>
              </a:spcBef>
              <a:buNone/>
            </a:pPr>
            <a:r>
              <a:rPr lang="uk-UA" sz="4500" dirty="0" smtClean="0"/>
              <a:t> </a:t>
            </a:r>
            <a:r>
              <a:rPr lang="pl-PL" sz="4500" dirty="0"/>
              <a:t>MD5 ("") = d41d8cd98f00b204e9800998ecf8427e</a:t>
            </a:r>
            <a:endParaRPr lang="uk-UA" sz="4500" dirty="0"/>
          </a:p>
        </p:txBody>
      </p:sp>
    </p:spTree>
    <p:extLst>
      <p:ext uri="{BB962C8B-B14F-4D97-AF65-F5344CB8AC3E}">
        <p14:creationId xmlns:p14="http://schemas.microsoft.com/office/powerpoint/2010/main" val="282160034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77875"/>
          </a:xfrm>
        </p:spPr>
        <p:txBody>
          <a:bodyPr/>
          <a:lstStyle/>
          <a:p>
            <a:pPr algn="ctr"/>
            <a:r>
              <a:rPr lang="uk-UA" b="1" dirty="0" smtClean="0">
                <a:solidFill>
                  <a:srgbClr val="FF0000"/>
                </a:solidFill>
              </a:rPr>
              <a:t>Тема: Основи </a:t>
            </a:r>
            <a:r>
              <a:rPr lang="uk-UA" b="1" dirty="0" err="1" smtClean="0">
                <a:solidFill>
                  <a:srgbClr val="FF0000"/>
                </a:solidFill>
              </a:rPr>
              <a:t>криптоаналізу</a:t>
            </a:r>
            <a:endParaRPr lang="uk-UA" b="1" dirty="0">
              <a:solidFill>
                <a:srgbClr val="FF0000"/>
              </a:solidFill>
            </a:endParaRPr>
          </a:p>
        </p:txBody>
      </p:sp>
      <p:sp>
        <p:nvSpPr>
          <p:cNvPr id="3" name="Місце для вмісту 2"/>
          <p:cNvSpPr>
            <a:spLocks noGrp="1"/>
          </p:cNvSpPr>
          <p:nvPr>
            <p:ph idx="1"/>
          </p:nvPr>
        </p:nvSpPr>
        <p:spPr>
          <a:xfrm>
            <a:off x="510989" y="1035424"/>
            <a:ext cx="11308976" cy="5567082"/>
          </a:xfrm>
        </p:spPr>
        <p:txBody>
          <a:bodyPr>
            <a:normAutofit/>
          </a:bodyPr>
          <a:lstStyle/>
          <a:p>
            <a:pPr marL="0" indent="0">
              <a:buNone/>
            </a:pPr>
            <a:r>
              <a:rPr lang="uk-UA" b="1" i="1" dirty="0" err="1" smtClean="0"/>
              <a:t>Криптоаналіз</a:t>
            </a:r>
            <a:r>
              <a:rPr lang="uk-UA" b="1" i="1" dirty="0" smtClean="0"/>
              <a:t> - </a:t>
            </a:r>
            <a:r>
              <a:rPr lang="uk-UA" dirty="0" smtClean="0"/>
              <a:t>процес</a:t>
            </a:r>
            <a:r>
              <a:rPr lang="uk-UA" dirty="0"/>
              <a:t>, при якому реалізується спроба отримати відкритий </a:t>
            </a:r>
            <a:r>
              <a:rPr lang="uk-UA" dirty="0" smtClean="0"/>
              <a:t>текст зашифрованого повідомлення, ключ </a:t>
            </a:r>
            <a:r>
              <a:rPr lang="uk-UA" dirty="0"/>
              <a:t>або й те, й </a:t>
            </a:r>
            <a:r>
              <a:rPr lang="uk-UA" dirty="0" smtClean="0"/>
              <a:t>інше.</a:t>
            </a:r>
          </a:p>
          <a:p>
            <a:pPr marL="0" indent="0">
              <a:buNone/>
            </a:pPr>
            <a:endParaRPr lang="uk-UA" dirty="0" smtClean="0"/>
          </a:p>
          <a:p>
            <a:pPr marL="0" indent="0">
              <a:buNone/>
            </a:pPr>
            <a:r>
              <a:rPr lang="uk-UA" dirty="0" smtClean="0"/>
              <a:t>Криптографічна </a:t>
            </a:r>
            <a:r>
              <a:rPr lang="uk-UA" dirty="0"/>
              <a:t>схема </a:t>
            </a:r>
            <a:r>
              <a:rPr lang="uk-UA" b="1" dirty="0"/>
              <a:t>абсолютно безпечна</a:t>
            </a:r>
            <a:r>
              <a:rPr lang="uk-UA" dirty="0"/>
              <a:t>, якщо зашифроване повідомлення не містить ніякої інформації про вихідне повідомлення. </a:t>
            </a:r>
            <a:endParaRPr lang="uk-UA" dirty="0" smtClean="0"/>
          </a:p>
          <a:p>
            <a:pPr marL="0" indent="0">
              <a:buNone/>
            </a:pPr>
            <a:endParaRPr lang="uk-UA" dirty="0" smtClean="0"/>
          </a:p>
          <a:p>
            <a:pPr marL="0" indent="0">
              <a:buNone/>
            </a:pPr>
            <a:r>
              <a:rPr lang="uk-UA" dirty="0" smtClean="0"/>
              <a:t>Говорять</a:t>
            </a:r>
            <a:r>
              <a:rPr lang="uk-UA" dirty="0"/>
              <a:t>, що криптографічна схема </a:t>
            </a:r>
            <a:r>
              <a:rPr lang="uk-UA" b="1" dirty="0"/>
              <a:t>розрахунково безпечна</a:t>
            </a:r>
            <a:r>
              <a:rPr lang="uk-UA" dirty="0"/>
              <a:t>, якщо:</a:t>
            </a:r>
          </a:p>
          <a:p>
            <a:pPr lvl="0"/>
            <a:r>
              <a:rPr lang="uk-UA" dirty="0"/>
              <a:t>Ціна </a:t>
            </a:r>
            <a:r>
              <a:rPr lang="uk-UA" dirty="0" err="1"/>
              <a:t>розшифровки</a:t>
            </a:r>
            <a:r>
              <a:rPr lang="uk-UA" dirty="0"/>
              <a:t> повідомлення більше ціни самого повідомлення. </a:t>
            </a:r>
          </a:p>
          <a:p>
            <a:pPr lvl="0"/>
            <a:r>
              <a:rPr lang="uk-UA" dirty="0"/>
              <a:t>Час, необхідне для </a:t>
            </a:r>
            <a:r>
              <a:rPr lang="uk-UA" dirty="0" err="1"/>
              <a:t>розшифровки</a:t>
            </a:r>
            <a:r>
              <a:rPr lang="uk-UA" dirty="0"/>
              <a:t> повідомлення, більше строку життя повідомлення</a:t>
            </a:r>
            <a:r>
              <a:rPr lang="uk-UA" dirty="0" smtClean="0"/>
              <a:t>.</a:t>
            </a:r>
          </a:p>
          <a:p>
            <a:pPr lvl="0"/>
            <a:endParaRPr lang="uk-UA" dirty="0"/>
          </a:p>
        </p:txBody>
      </p:sp>
    </p:spTree>
    <p:extLst>
      <p:ext uri="{BB962C8B-B14F-4D97-AF65-F5344CB8AC3E}">
        <p14:creationId xmlns:p14="http://schemas.microsoft.com/office/powerpoint/2010/main" val="1946454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16510"/>
          </a:xfrm>
        </p:spPr>
        <p:txBody>
          <a:bodyPr>
            <a:normAutofit/>
          </a:bodyPr>
          <a:lstStyle/>
          <a:p>
            <a:r>
              <a:rPr lang="uk-UA" sz="2800" b="1" dirty="0" smtClean="0">
                <a:solidFill>
                  <a:schemeClr val="accent5">
                    <a:lumMod val="75000"/>
                  </a:schemeClr>
                </a:solidFill>
              </a:rPr>
              <a:t>Інформаційна система </a:t>
            </a:r>
            <a:endParaRPr lang="uk-UA" sz="2800" b="1" dirty="0">
              <a:solidFill>
                <a:schemeClr val="accent5">
                  <a:lumMod val="75000"/>
                </a:schemeClr>
              </a:solidFill>
            </a:endParaRPr>
          </a:p>
        </p:txBody>
      </p:sp>
      <p:sp>
        <p:nvSpPr>
          <p:cNvPr id="3" name="Місце для вмісту 2"/>
          <p:cNvSpPr>
            <a:spLocks noGrp="1"/>
          </p:cNvSpPr>
          <p:nvPr>
            <p:ph idx="1"/>
          </p:nvPr>
        </p:nvSpPr>
        <p:spPr>
          <a:xfrm>
            <a:off x="421341" y="847164"/>
            <a:ext cx="11506200" cy="5688107"/>
          </a:xfrm>
        </p:spPr>
        <p:txBody>
          <a:bodyPr>
            <a:normAutofit fontScale="92500"/>
          </a:bodyPr>
          <a:lstStyle/>
          <a:p>
            <a:pPr marL="0" indent="0">
              <a:buNone/>
            </a:pPr>
            <a:r>
              <a:rPr lang="ru-RU" dirty="0" smtClean="0"/>
              <a:t>За ДСТУ 2392-94: </a:t>
            </a:r>
            <a:r>
              <a:rPr lang="ru-RU" b="1" dirty="0" err="1" smtClean="0"/>
              <a:t>Інформаційна</a:t>
            </a:r>
            <a:r>
              <a:rPr lang="ru-RU" b="1" dirty="0" smtClean="0"/>
              <a:t> система </a:t>
            </a:r>
            <a:r>
              <a:rPr lang="ru-RU" dirty="0" smtClean="0"/>
              <a:t>— </a:t>
            </a:r>
            <a:r>
              <a:rPr lang="ru-RU" dirty="0" err="1" smtClean="0"/>
              <a:t>комунікаційна</a:t>
            </a:r>
            <a:r>
              <a:rPr lang="ru-RU" dirty="0" smtClean="0"/>
              <a:t> система, </a:t>
            </a:r>
            <a:r>
              <a:rPr lang="ru-RU" dirty="0" err="1" smtClean="0"/>
              <a:t>що</a:t>
            </a:r>
            <a:r>
              <a:rPr lang="ru-RU" dirty="0" smtClean="0"/>
              <a:t> </a:t>
            </a:r>
            <a:r>
              <a:rPr lang="ru-RU" dirty="0" err="1" smtClean="0"/>
              <a:t>забезпечує</a:t>
            </a:r>
            <a:r>
              <a:rPr lang="ru-RU" dirty="0" smtClean="0"/>
              <a:t> </a:t>
            </a:r>
            <a:r>
              <a:rPr lang="ru-RU" dirty="0" err="1" smtClean="0"/>
              <a:t>збирання</a:t>
            </a:r>
            <a:r>
              <a:rPr lang="ru-RU" dirty="0" smtClean="0"/>
              <a:t>, </a:t>
            </a:r>
            <a:r>
              <a:rPr lang="ru-RU" dirty="0" err="1" smtClean="0"/>
              <a:t>пошук</a:t>
            </a:r>
            <a:r>
              <a:rPr lang="ru-RU" dirty="0" smtClean="0"/>
              <a:t>, </a:t>
            </a:r>
            <a:r>
              <a:rPr lang="ru-RU" dirty="0" err="1" smtClean="0"/>
              <a:t>оброблення</a:t>
            </a:r>
            <a:r>
              <a:rPr lang="ru-RU" dirty="0" smtClean="0"/>
              <a:t> та </a:t>
            </a:r>
            <a:r>
              <a:rPr lang="ru-RU" dirty="0" err="1" smtClean="0"/>
              <a:t>пересилання</a:t>
            </a:r>
            <a:r>
              <a:rPr lang="ru-RU" dirty="0" smtClean="0"/>
              <a:t> </a:t>
            </a:r>
            <a:r>
              <a:rPr lang="ru-RU" dirty="0" err="1" smtClean="0"/>
              <a:t>інформації</a:t>
            </a:r>
            <a:r>
              <a:rPr lang="ru-RU" dirty="0" smtClean="0"/>
              <a:t>.</a:t>
            </a:r>
          </a:p>
          <a:p>
            <a:pPr lvl="0" fontAlgn="base"/>
            <a:r>
              <a:rPr lang="uk-UA" b="1" i="1" dirty="0"/>
              <a:t>Інформаційно-телекомунікаційною</a:t>
            </a:r>
            <a:r>
              <a:rPr lang="uk-UA" dirty="0"/>
              <a:t> системою називають організаційно-технічну систему, що реалізує певну сукупність технологій обробки та передавання даних шляхом їх кодування у формі фізичних сигналів. </a:t>
            </a:r>
          </a:p>
          <a:p>
            <a:pPr lvl="0" fontAlgn="base"/>
            <a:r>
              <a:rPr lang="uk-UA" b="1" i="1" dirty="0"/>
              <a:t>Комп’ютерна система</a:t>
            </a:r>
            <a:r>
              <a:rPr lang="uk-UA" i="1" dirty="0"/>
              <a:t>,</a:t>
            </a:r>
            <a:r>
              <a:rPr lang="uk-UA" dirty="0"/>
              <a:t> згідно з </a:t>
            </a:r>
            <a:r>
              <a:rPr lang="uk-UA" dirty="0" smtClean="0"/>
              <a:t>визначенням– </a:t>
            </a:r>
            <a:r>
              <a:rPr lang="uk-UA" dirty="0"/>
              <a:t>це сукупність програмно-апаратних засобів, яку подають на оцінювання. </a:t>
            </a:r>
            <a:r>
              <a:rPr lang="uk-UA" dirty="0" smtClean="0"/>
              <a:t>(відповідність </a:t>
            </a:r>
            <a:r>
              <a:rPr lang="uk-UA" dirty="0"/>
              <a:t>чинним нормативним документам та </a:t>
            </a:r>
            <a:r>
              <a:rPr lang="uk-UA" dirty="0" smtClean="0"/>
              <a:t>стандартам). </a:t>
            </a:r>
            <a:endParaRPr lang="uk-UA" dirty="0"/>
          </a:p>
          <a:p>
            <a:pPr lvl="0" fontAlgn="base"/>
            <a:r>
              <a:rPr lang="uk-UA" dirty="0"/>
              <a:t>Під </a:t>
            </a:r>
            <a:r>
              <a:rPr lang="uk-UA" b="1" i="1" dirty="0"/>
              <a:t>обчислювальною системою</a:t>
            </a:r>
            <a:r>
              <a:rPr lang="uk-UA" dirty="0"/>
              <a:t> розуміють сукупність програмно-апаратних засобів, призначених для обробки інформації</a:t>
            </a:r>
            <a:r>
              <a:rPr lang="uk-UA" dirty="0" smtClean="0"/>
              <a:t>.. </a:t>
            </a:r>
            <a:endParaRPr lang="uk-UA" dirty="0"/>
          </a:p>
          <a:p>
            <a:pPr lvl="0" fontAlgn="base"/>
            <a:r>
              <a:rPr lang="uk-UA" b="1" i="1" dirty="0"/>
              <a:t>Автоматизована система</a:t>
            </a:r>
            <a:r>
              <a:rPr lang="uk-UA" dirty="0"/>
              <a:t> </a:t>
            </a:r>
            <a:r>
              <a:rPr lang="uk-UA" dirty="0" smtClean="0"/>
              <a:t>(АС) – </a:t>
            </a:r>
            <a:r>
              <a:rPr lang="uk-UA" dirty="0"/>
              <a:t>це організаційно-технічна система, що реалізує інформаційну технологію та поєднує в собі: </a:t>
            </a:r>
            <a:r>
              <a:rPr lang="uk-UA" i="1" dirty="0"/>
              <a:t>обчислювальну систему</a:t>
            </a:r>
            <a:r>
              <a:rPr lang="uk-UA" dirty="0"/>
              <a:t>, </a:t>
            </a:r>
            <a:r>
              <a:rPr lang="uk-UA" i="1" dirty="0"/>
              <a:t>фізичне середовище</a:t>
            </a:r>
            <a:r>
              <a:rPr lang="uk-UA" dirty="0"/>
              <a:t>, </a:t>
            </a:r>
            <a:r>
              <a:rPr lang="uk-UA" i="1" dirty="0"/>
              <a:t>персонал</a:t>
            </a:r>
            <a:r>
              <a:rPr lang="uk-UA" dirty="0"/>
              <a:t> та </a:t>
            </a:r>
            <a:r>
              <a:rPr lang="uk-UA" i="1" dirty="0"/>
              <a:t>інформацію</a:t>
            </a:r>
            <a:r>
              <a:rPr lang="uk-UA" dirty="0"/>
              <a:t>, що обробляється. </a:t>
            </a:r>
          </a:p>
        </p:txBody>
      </p:sp>
    </p:spTree>
    <p:extLst>
      <p:ext uri="{BB962C8B-B14F-4D97-AF65-F5344CB8AC3E}">
        <p14:creationId xmlns:p14="http://schemas.microsoft.com/office/powerpoint/2010/main" val="48852006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29957"/>
          </a:xfrm>
        </p:spPr>
        <p:txBody>
          <a:bodyPr>
            <a:normAutofit fontScale="90000"/>
          </a:bodyPr>
          <a:lstStyle/>
          <a:p>
            <a:pPr algn="ctr"/>
            <a:r>
              <a:rPr lang="uk-UA" b="1" dirty="0" smtClean="0">
                <a:solidFill>
                  <a:srgbClr val="0070C0"/>
                </a:solidFill>
              </a:rPr>
              <a:t>Умови </a:t>
            </a:r>
            <a:r>
              <a:rPr lang="uk-UA" b="1" dirty="0" err="1" smtClean="0">
                <a:solidFill>
                  <a:srgbClr val="0070C0"/>
                </a:solidFill>
              </a:rPr>
              <a:t>криптоаналізу</a:t>
            </a:r>
            <a:endParaRPr lang="uk-UA" b="1" dirty="0">
              <a:solidFill>
                <a:srgbClr val="0070C0"/>
              </a:solidFill>
            </a:endParaRPr>
          </a:p>
        </p:txBody>
      </p:sp>
      <p:sp>
        <p:nvSpPr>
          <p:cNvPr id="3" name="Місце для вмісту 2"/>
          <p:cNvSpPr>
            <a:spLocks noGrp="1"/>
          </p:cNvSpPr>
          <p:nvPr>
            <p:ph idx="1"/>
          </p:nvPr>
        </p:nvSpPr>
        <p:spPr>
          <a:xfrm>
            <a:off x="322729" y="995082"/>
            <a:ext cx="11470341" cy="5181881"/>
          </a:xfrm>
        </p:spPr>
        <p:txBody>
          <a:bodyPr>
            <a:normAutofit lnSpcReduction="10000"/>
          </a:bodyPr>
          <a:lstStyle/>
          <a:p>
            <a:pPr marL="0" indent="0">
              <a:buNone/>
            </a:pPr>
            <a:r>
              <a:rPr lang="uk-UA" dirty="0"/>
              <a:t>При аналізі зашифрованого тексту </a:t>
            </a:r>
            <a:r>
              <a:rPr lang="uk-UA" dirty="0" smtClean="0"/>
              <a:t>часто застосовуються </a:t>
            </a:r>
            <a:r>
              <a:rPr lang="uk-UA" dirty="0"/>
              <a:t>статистичні методи аналізу тексту. </a:t>
            </a:r>
            <a:endParaRPr lang="uk-UA" dirty="0" smtClean="0"/>
          </a:p>
          <a:p>
            <a:pPr marL="0" indent="0">
              <a:buNone/>
            </a:pPr>
            <a:r>
              <a:rPr lang="uk-UA" dirty="0" smtClean="0"/>
              <a:t>При цьому можливим є мати:</a:t>
            </a:r>
          </a:p>
          <a:p>
            <a:r>
              <a:rPr lang="uk-UA" dirty="0" smtClean="0"/>
              <a:t>загальне </a:t>
            </a:r>
            <a:r>
              <a:rPr lang="uk-UA" dirty="0"/>
              <a:t>подання про тип тексту, наприклад, англійський або російський </a:t>
            </a:r>
            <a:r>
              <a:rPr lang="uk-UA" dirty="0" smtClean="0"/>
              <a:t>текст;</a:t>
            </a:r>
          </a:p>
          <a:p>
            <a:r>
              <a:rPr lang="uk-UA" dirty="0" smtClean="0"/>
              <a:t>виконавчий файл </a:t>
            </a:r>
            <a:r>
              <a:rPr lang="uk-UA" dirty="0"/>
              <a:t>конкретної ОС, </a:t>
            </a:r>
            <a:endParaRPr lang="uk-UA" dirty="0" smtClean="0"/>
          </a:p>
          <a:p>
            <a:r>
              <a:rPr lang="uk-UA" dirty="0" smtClean="0"/>
              <a:t>вихідний </a:t>
            </a:r>
            <a:r>
              <a:rPr lang="uk-UA" dirty="0"/>
              <a:t>текст на деякій конкретній мові програмування й </a:t>
            </a:r>
            <a:r>
              <a:rPr lang="uk-UA" dirty="0" err="1"/>
              <a:t>т.д</a:t>
            </a:r>
            <a:r>
              <a:rPr lang="uk-UA" dirty="0"/>
              <a:t>. </a:t>
            </a:r>
            <a:endParaRPr lang="uk-UA" dirty="0" smtClean="0"/>
          </a:p>
          <a:p>
            <a:pPr marL="0" indent="0">
              <a:buNone/>
            </a:pPr>
            <a:r>
              <a:rPr lang="uk-UA" dirty="0" err="1" smtClean="0"/>
              <a:t>Криптоаналітик</a:t>
            </a:r>
            <a:r>
              <a:rPr lang="uk-UA" dirty="0" smtClean="0"/>
              <a:t> </a:t>
            </a:r>
            <a:r>
              <a:rPr lang="uk-UA" dirty="0"/>
              <a:t>може мати </a:t>
            </a:r>
            <a:r>
              <a:rPr lang="uk-UA" dirty="0" smtClean="0"/>
              <a:t>можливість:</a:t>
            </a:r>
          </a:p>
          <a:p>
            <a:r>
              <a:rPr lang="uk-UA" dirty="0" smtClean="0"/>
              <a:t>перехоплення </a:t>
            </a:r>
            <a:r>
              <a:rPr lang="uk-UA" dirty="0"/>
              <a:t>одного або декількох незашифрованих повідомлень разом з їхнім зашифрованим видом. </a:t>
            </a:r>
            <a:endParaRPr lang="uk-UA" dirty="0" smtClean="0"/>
          </a:p>
          <a:p>
            <a:r>
              <a:rPr lang="uk-UA" dirty="0" smtClean="0"/>
              <a:t>знати </a:t>
            </a:r>
            <a:r>
              <a:rPr lang="uk-UA" dirty="0"/>
              <a:t>основний формат або основні характеристики повідомлення.</a:t>
            </a:r>
          </a:p>
        </p:txBody>
      </p:sp>
    </p:spTree>
    <p:extLst>
      <p:ext uri="{BB962C8B-B14F-4D97-AF65-F5344CB8AC3E}">
        <p14:creationId xmlns:p14="http://schemas.microsoft.com/office/powerpoint/2010/main" val="402803625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457200" y="268941"/>
            <a:ext cx="11053482" cy="6037730"/>
          </a:xfrm>
        </p:spPr>
        <p:txBody>
          <a:bodyPr>
            <a:normAutofit fontScale="77500" lnSpcReduction="20000"/>
          </a:bodyPr>
          <a:lstStyle/>
          <a:p>
            <a:pPr marL="0" indent="0">
              <a:buNone/>
            </a:pPr>
            <a:r>
              <a:rPr lang="uk-UA" dirty="0"/>
              <a:t>Визначають два напрямки </a:t>
            </a:r>
            <a:r>
              <a:rPr lang="uk-UA" dirty="0" err="1"/>
              <a:t>криптоаналізу</a:t>
            </a:r>
            <a:r>
              <a:rPr lang="uk-UA" dirty="0"/>
              <a:t>: </a:t>
            </a:r>
          </a:p>
          <a:p>
            <a:r>
              <a:rPr lang="uk-UA" dirty="0"/>
              <a:t>Класичний</a:t>
            </a:r>
          </a:p>
          <a:p>
            <a:r>
              <a:rPr lang="uk-UA" dirty="0"/>
              <a:t>Сучасний </a:t>
            </a:r>
            <a:endParaRPr lang="uk-UA" dirty="0" smtClean="0"/>
          </a:p>
          <a:p>
            <a:pPr marL="0" indent="0">
              <a:buNone/>
            </a:pPr>
            <a:r>
              <a:rPr lang="uk-UA" dirty="0"/>
              <a:t>Класичний </a:t>
            </a:r>
            <a:r>
              <a:rPr lang="uk-UA" dirty="0" err="1" smtClean="0"/>
              <a:t>криптоаналіз</a:t>
            </a:r>
            <a:r>
              <a:rPr lang="uk-UA" dirty="0" smtClean="0"/>
              <a:t> методи:</a:t>
            </a:r>
            <a:endParaRPr lang="uk-UA" dirty="0"/>
          </a:p>
          <a:p>
            <a:r>
              <a:rPr lang="uk-UA" dirty="0"/>
              <a:t>Частотний аналіз – аналіз зашифрованого тексту на частоту появи тих чи інших символів.</a:t>
            </a:r>
          </a:p>
          <a:p>
            <a:r>
              <a:rPr lang="uk-UA" dirty="0"/>
              <a:t>Метод </a:t>
            </a:r>
            <a:r>
              <a:rPr lang="uk-UA" dirty="0" err="1"/>
              <a:t>Казіскі</a:t>
            </a:r>
            <a:r>
              <a:rPr lang="uk-UA" dirty="0"/>
              <a:t> (частотний аналіз </a:t>
            </a:r>
            <a:r>
              <a:rPr lang="uk-UA" dirty="0" err="1"/>
              <a:t>поліалфавітних</a:t>
            </a:r>
            <a:r>
              <a:rPr lang="uk-UA" dirty="0"/>
              <a:t> шифрів)</a:t>
            </a:r>
          </a:p>
          <a:p>
            <a:r>
              <a:rPr lang="uk-UA" dirty="0"/>
              <a:t>Метод індексних </a:t>
            </a:r>
            <a:r>
              <a:rPr lang="uk-UA" dirty="0" err="1"/>
              <a:t>співпадань</a:t>
            </a:r>
            <a:r>
              <a:rPr lang="uk-UA" dirty="0"/>
              <a:t>. До шифрованого тексту використовують просте математичне перетворення, після якого перевіряють текст на індексні спів падання</a:t>
            </a:r>
            <a:endParaRPr lang="uk-UA" dirty="0" smtClean="0"/>
          </a:p>
          <a:p>
            <a:pPr marL="0" indent="0">
              <a:buNone/>
            </a:pPr>
            <a:r>
              <a:rPr lang="uk-UA" dirty="0" smtClean="0"/>
              <a:t>Основним методом класичного </a:t>
            </a:r>
            <a:r>
              <a:rPr lang="uk-UA" dirty="0" err="1" smtClean="0"/>
              <a:t>криптоаналізу</a:t>
            </a:r>
            <a:r>
              <a:rPr lang="uk-UA" dirty="0" smtClean="0"/>
              <a:t> є </a:t>
            </a:r>
            <a:r>
              <a:rPr lang="uk-UA" b="1" dirty="0" smtClean="0"/>
              <a:t>частотний </a:t>
            </a:r>
            <a:r>
              <a:rPr lang="uk-UA" b="1" dirty="0"/>
              <a:t>аналіз</a:t>
            </a:r>
            <a:r>
              <a:rPr lang="uk-UA" dirty="0" smtClean="0"/>
              <a:t>, </a:t>
            </a:r>
            <a:r>
              <a:rPr lang="uk-UA" dirty="0"/>
              <a:t>який ґрунтується на частоті появи знаків </a:t>
            </a:r>
            <a:r>
              <a:rPr lang="uk-UA" dirty="0" err="1"/>
              <a:t>шифротексту</a:t>
            </a:r>
            <a:r>
              <a:rPr lang="uk-UA" dirty="0"/>
              <a:t>. </a:t>
            </a:r>
            <a:endParaRPr lang="uk-UA" dirty="0" smtClean="0"/>
          </a:p>
          <a:p>
            <a:pPr marL="0" indent="0">
              <a:buNone/>
            </a:pPr>
            <a:r>
              <a:rPr lang="uk-UA" dirty="0" smtClean="0"/>
              <a:t>Основне припущення - існування </a:t>
            </a:r>
            <a:r>
              <a:rPr lang="uk-UA" dirty="0"/>
              <a:t>нетривіального статистичного розподілу окремих символів і їх послідовностей як у відкритому тексті, так і в </a:t>
            </a:r>
            <a:r>
              <a:rPr lang="uk-UA" dirty="0" err="1"/>
              <a:t>шифротексті</a:t>
            </a:r>
            <a:r>
              <a:rPr lang="uk-UA" dirty="0"/>
              <a:t>, який, з точністю до заміни символів, буде зберігатися в процесі шифрування і дешифрування. </a:t>
            </a:r>
            <a:endParaRPr lang="uk-UA" dirty="0" smtClean="0"/>
          </a:p>
          <a:p>
            <a:pPr marL="0" indent="0">
              <a:buNone/>
            </a:pPr>
            <a:r>
              <a:rPr lang="uk-UA" dirty="0" smtClean="0"/>
              <a:t>Спрощено</a:t>
            </a:r>
            <a:r>
              <a:rPr lang="uk-UA" dirty="0"/>
              <a:t>, частотний аналіз передбачає, що </a:t>
            </a:r>
            <a:r>
              <a:rPr lang="uk-UA" b="1" dirty="0"/>
              <a:t>частота появи заданої літери </a:t>
            </a:r>
            <a:r>
              <a:rPr lang="uk-UA" dirty="0"/>
              <a:t>алфавіту в досить довгих текстах одна і та ж для різних текстів однієї мови. При цьому у випадку </a:t>
            </a:r>
            <a:r>
              <a:rPr lang="uk-UA" dirty="0" err="1"/>
              <a:t>моноалфавітного</a:t>
            </a:r>
            <a:r>
              <a:rPr lang="uk-UA" dirty="0"/>
              <a:t> шифрування якщо в </a:t>
            </a:r>
            <a:r>
              <a:rPr lang="uk-UA" dirty="0" err="1"/>
              <a:t>шифротексті</a:t>
            </a:r>
            <a:r>
              <a:rPr lang="uk-UA" dirty="0"/>
              <a:t> буде символ з аналогічною ймовірністю появи, то можна припустити, що він і є зазначеною зашифрованою буквою. </a:t>
            </a:r>
            <a:endParaRPr lang="uk-UA" dirty="0" smtClean="0"/>
          </a:p>
          <a:p>
            <a:pPr marL="0" indent="0">
              <a:buNone/>
            </a:pPr>
            <a:r>
              <a:rPr lang="uk-UA" dirty="0" smtClean="0"/>
              <a:t>Аналогічні </a:t>
            </a:r>
            <a:r>
              <a:rPr lang="uk-UA" dirty="0"/>
              <a:t>міркування застосовуються до </a:t>
            </a:r>
            <a:r>
              <a:rPr lang="uk-UA" dirty="0" err="1"/>
              <a:t>біграм</a:t>
            </a:r>
            <a:r>
              <a:rPr lang="uk-UA" dirty="0"/>
              <a:t> (двобуквених послідовностей), </a:t>
            </a:r>
            <a:r>
              <a:rPr lang="uk-UA" dirty="0" err="1"/>
              <a:t>триграм</a:t>
            </a:r>
            <a:r>
              <a:rPr lang="uk-UA" dirty="0"/>
              <a:t> і </a:t>
            </a:r>
            <a:r>
              <a:rPr lang="uk-UA" dirty="0" err="1"/>
              <a:t>т.д</a:t>
            </a:r>
            <a:r>
              <a:rPr lang="uk-UA" dirty="0"/>
              <a:t>. у разі </a:t>
            </a:r>
            <a:r>
              <a:rPr lang="uk-UA" dirty="0" err="1" smtClean="0"/>
              <a:t>поліалфавітних</a:t>
            </a:r>
            <a:r>
              <a:rPr lang="uk-UA" dirty="0" smtClean="0"/>
              <a:t> </a:t>
            </a:r>
            <a:r>
              <a:rPr lang="uk-UA" dirty="0"/>
              <a:t>шифрів.</a:t>
            </a:r>
          </a:p>
          <a:p>
            <a:pPr marL="0" indent="0">
              <a:buNone/>
            </a:pPr>
            <a:endParaRPr lang="uk-UA" dirty="0"/>
          </a:p>
        </p:txBody>
      </p:sp>
    </p:spTree>
    <p:extLst>
      <p:ext uri="{BB962C8B-B14F-4D97-AF65-F5344CB8AC3E}">
        <p14:creationId xmlns:p14="http://schemas.microsoft.com/office/powerpoint/2010/main" val="174087343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62722"/>
          </a:xfrm>
        </p:spPr>
        <p:txBody>
          <a:bodyPr>
            <a:normAutofit fontScale="90000"/>
          </a:bodyPr>
          <a:lstStyle/>
          <a:p>
            <a:pPr algn="ctr"/>
            <a:r>
              <a:rPr lang="uk-UA" b="1" dirty="0" smtClean="0">
                <a:solidFill>
                  <a:srgbClr val="0070C0"/>
                </a:solidFill>
              </a:rPr>
              <a:t>Сучасний </a:t>
            </a:r>
            <a:r>
              <a:rPr lang="uk-UA" b="1" dirty="0" err="1" smtClean="0">
                <a:solidFill>
                  <a:srgbClr val="0070C0"/>
                </a:solidFill>
              </a:rPr>
              <a:t>криптоаналіз</a:t>
            </a:r>
            <a:r>
              <a:rPr lang="uk-UA" b="1" dirty="0" smtClean="0">
                <a:solidFill>
                  <a:srgbClr val="0070C0"/>
                </a:solidFill>
              </a:rPr>
              <a:t>.</a:t>
            </a:r>
            <a:endParaRPr lang="uk-UA" b="1" dirty="0">
              <a:solidFill>
                <a:srgbClr val="0070C0"/>
              </a:solidFill>
            </a:endParaRPr>
          </a:p>
        </p:txBody>
      </p:sp>
      <p:sp>
        <p:nvSpPr>
          <p:cNvPr id="3" name="Місце для вмісту 2"/>
          <p:cNvSpPr>
            <a:spLocks noGrp="1"/>
          </p:cNvSpPr>
          <p:nvPr>
            <p:ph idx="1"/>
          </p:nvPr>
        </p:nvSpPr>
        <p:spPr>
          <a:xfrm>
            <a:off x="376517" y="927848"/>
            <a:ext cx="11645153" cy="5647763"/>
          </a:xfrm>
        </p:spPr>
        <p:txBody>
          <a:bodyPr>
            <a:normAutofit lnSpcReduction="10000"/>
          </a:bodyPr>
          <a:lstStyle/>
          <a:p>
            <a:pPr marL="0" indent="0">
              <a:buNone/>
            </a:pPr>
            <a:r>
              <a:rPr lang="uk-UA" i="1" dirty="0"/>
              <a:t>Брюс </a:t>
            </a:r>
            <a:r>
              <a:rPr lang="uk-UA" i="1" dirty="0" err="1"/>
              <a:t>Шнайер</a:t>
            </a:r>
            <a:r>
              <a:rPr lang="uk-UA" i="1" dirty="0"/>
              <a:t> </a:t>
            </a:r>
            <a:r>
              <a:rPr lang="uk-UA" dirty="0"/>
              <a:t>виділяє 4 основних і 3 додаткових методи </a:t>
            </a:r>
            <a:r>
              <a:rPr lang="uk-UA" dirty="0" err="1"/>
              <a:t>криптоаналізу</a:t>
            </a:r>
            <a:r>
              <a:rPr lang="uk-UA" dirty="0"/>
              <a:t>, припускаючи знання </a:t>
            </a:r>
            <a:r>
              <a:rPr lang="uk-UA" dirty="0" err="1"/>
              <a:t>криптоаналітиками</a:t>
            </a:r>
            <a:r>
              <a:rPr lang="uk-UA" dirty="0"/>
              <a:t> алгоритму </a:t>
            </a:r>
            <a:r>
              <a:rPr lang="uk-UA" dirty="0" err="1"/>
              <a:t>шифра</a:t>
            </a:r>
            <a:r>
              <a:rPr lang="uk-UA" dirty="0"/>
              <a:t>:</a:t>
            </a:r>
          </a:p>
          <a:p>
            <a:pPr marL="0" indent="0">
              <a:buNone/>
            </a:pPr>
            <a:r>
              <a:rPr lang="uk-UA" b="1" dirty="0"/>
              <a:t>Основні методи </a:t>
            </a:r>
            <a:r>
              <a:rPr lang="uk-UA" b="1" dirty="0" err="1"/>
              <a:t>криптоаналізу</a:t>
            </a:r>
            <a:r>
              <a:rPr lang="uk-UA" b="1" dirty="0"/>
              <a:t>:</a:t>
            </a:r>
          </a:p>
          <a:p>
            <a:r>
              <a:rPr lang="uk-UA" dirty="0"/>
              <a:t>Атака на основі </a:t>
            </a:r>
            <a:r>
              <a:rPr lang="uk-UA" dirty="0" err="1"/>
              <a:t>шифротексту</a:t>
            </a:r>
            <a:endParaRPr lang="uk-UA" dirty="0"/>
          </a:p>
          <a:p>
            <a:r>
              <a:rPr lang="uk-UA" dirty="0"/>
              <a:t>Атака на основі відкритих текстів і відповідних </a:t>
            </a:r>
            <a:r>
              <a:rPr lang="uk-UA" dirty="0" err="1"/>
              <a:t>шифротекстів</a:t>
            </a:r>
            <a:endParaRPr lang="uk-UA" dirty="0"/>
          </a:p>
          <a:p>
            <a:r>
              <a:rPr lang="uk-UA" dirty="0"/>
              <a:t>Атака на основі підібраного відкритого тексту (можливість вибрати текст для шифрування)</a:t>
            </a:r>
          </a:p>
          <a:p>
            <a:r>
              <a:rPr lang="uk-UA" dirty="0"/>
              <a:t>Атака на основі </a:t>
            </a:r>
            <a:r>
              <a:rPr lang="uk-UA" dirty="0" err="1"/>
              <a:t>адаптивно</a:t>
            </a:r>
            <a:r>
              <a:rPr lang="uk-UA" dirty="0"/>
              <a:t> підібраного відкритого тексту</a:t>
            </a:r>
          </a:p>
          <a:p>
            <a:pPr marL="0" indent="0">
              <a:buNone/>
            </a:pPr>
            <a:r>
              <a:rPr lang="uk-UA" b="1" dirty="0"/>
              <a:t>Додаткові методи </a:t>
            </a:r>
            <a:r>
              <a:rPr lang="uk-UA" b="1" dirty="0" err="1"/>
              <a:t>криптоаналізу</a:t>
            </a:r>
            <a:r>
              <a:rPr lang="uk-UA" b="1" dirty="0"/>
              <a:t>:</a:t>
            </a:r>
          </a:p>
          <a:p>
            <a:r>
              <a:rPr lang="uk-UA" dirty="0"/>
              <a:t>Атака на основі підібраного </a:t>
            </a:r>
            <a:r>
              <a:rPr lang="uk-UA" dirty="0" err="1"/>
              <a:t>шифротексту</a:t>
            </a:r>
            <a:endParaRPr lang="uk-UA" dirty="0"/>
          </a:p>
          <a:p>
            <a:r>
              <a:rPr lang="uk-UA" dirty="0"/>
              <a:t>Атака на основі підібраного ключа</a:t>
            </a:r>
          </a:p>
          <a:p>
            <a:r>
              <a:rPr lang="uk-UA" dirty="0"/>
              <a:t>Бандитський </a:t>
            </a:r>
            <a:r>
              <a:rPr lang="uk-UA" dirty="0" err="1"/>
              <a:t>криптоаналіз</a:t>
            </a:r>
            <a:endParaRPr lang="uk-UA" dirty="0"/>
          </a:p>
        </p:txBody>
      </p:sp>
    </p:spTree>
    <p:extLst>
      <p:ext uri="{BB962C8B-B14F-4D97-AF65-F5344CB8AC3E}">
        <p14:creationId xmlns:p14="http://schemas.microsoft.com/office/powerpoint/2010/main" val="1001840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403412" y="268941"/>
            <a:ext cx="11430000" cy="6225988"/>
          </a:xfrm>
        </p:spPr>
        <p:txBody>
          <a:bodyPr>
            <a:normAutofit fontScale="92500" lnSpcReduction="20000"/>
          </a:bodyPr>
          <a:lstStyle/>
          <a:p>
            <a:pPr marL="0" indent="0" algn="ctr">
              <a:buNone/>
            </a:pPr>
            <a:r>
              <a:rPr lang="uk-UA" sz="3000" b="1" dirty="0">
                <a:solidFill>
                  <a:srgbClr val="0070C0"/>
                </a:solidFill>
              </a:rPr>
              <a:t>Атаки на основі </a:t>
            </a:r>
            <a:r>
              <a:rPr lang="uk-UA" sz="3000" b="1" dirty="0" err="1">
                <a:solidFill>
                  <a:srgbClr val="0070C0"/>
                </a:solidFill>
              </a:rPr>
              <a:t>шифротексту</a:t>
            </a:r>
            <a:endParaRPr lang="uk-UA" sz="3000" b="1" dirty="0">
              <a:solidFill>
                <a:srgbClr val="0070C0"/>
              </a:solidFill>
            </a:endParaRPr>
          </a:p>
          <a:p>
            <a:pPr marL="0" indent="0">
              <a:buNone/>
            </a:pPr>
            <a:r>
              <a:rPr lang="uk-UA" dirty="0"/>
              <a:t>Припустимо, </a:t>
            </a:r>
            <a:r>
              <a:rPr lang="uk-UA" dirty="0" err="1"/>
              <a:t>криптоаналітик</a:t>
            </a:r>
            <a:r>
              <a:rPr lang="uk-UA" dirty="0"/>
              <a:t> має деяке число </a:t>
            </a:r>
            <a:r>
              <a:rPr lang="uk-UA" dirty="0" err="1"/>
              <a:t>шифротекстів</a:t>
            </a:r>
            <a:r>
              <a:rPr lang="uk-UA" dirty="0"/>
              <a:t>, отриманих в результаті використання одного і того ж алгоритму шифрування. У цьому випадку </a:t>
            </a:r>
            <a:r>
              <a:rPr lang="uk-UA" dirty="0" err="1"/>
              <a:t>криптоаналітик</a:t>
            </a:r>
            <a:r>
              <a:rPr lang="uk-UA" dirty="0"/>
              <a:t> може вчинити тільки атаку на основі </a:t>
            </a:r>
            <a:r>
              <a:rPr lang="uk-UA" dirty="0" err="1"/>
              <a:t>шифротексту</a:t>
            </a:r>
            <a:r>
              <a:rPr lang="uk-UA" dirty="0"/>
              <a:t>. Метою криптографічної атаки в цьому випадку є знаходження якомога більшого числа відкритих текстів, відповідних наявним </a:t>
            </a:r>
            <a:r>
              <a:rPr lang="uk-UA" dirty="0" err="1"/>
              <a:t>шифротекстам</a:t>
            </a:r>
            <a:r>
              <a:rPr lang="uk-UA" dirty="0"/>
              <a:t>, або, що ще краще, знаходження використовуваного при шифруванні ключа.</a:t>
            </a:r>
          </a:p>
          <a:p>
            <a:pPr marL="0" indent="0">
              <a:buNone/>
            </a:pPr>
            <a:r>
              <a:rPr lang="uk-UA" dirty="0" smtClean="0"/>
              <a:t> </a:t>
            </a:r>
            <a:r>
              <a:rPr lang="uk-UA" dirty="0"/>
              <a:t>Атаки на основі </a:t>
            </a:r>
            <a:r>
              <a:rPr lang="uk-UA" dirty="0" err="1"/>
              <a:t>шифротексту</a:t>
            </a:r>
            <a:r>
              <a:rPr lang="uk-UA" dirty="0"/>
              <a:t> є найслабшими і незручними.</a:t>
            </a:r>
          </a:p>
          <a:p>
            <a:pPr marL="0" indent="0" algn="ctr">
              <a:buNone/>
            </a:pPr>
            <a:r>
              <a:rPr lang="uk-UA" sz="3000" b="1" dirty="0">
                <a:solidFill>
                  <a:srgbClr val="0070C0"/>
                </a:solidFill>
              </a:rPr>
              <a:t>Атака на основі відкритих текстів і відповідних </a:t>
            </a:r>
            <a:r>
              <a:rPr lang="uk-UA" sz="3000" b="1" dirty="0" err="1" smtClean="0">
                <a:solidFill>
                  <a:srgbClr val="0070C0"/>
                </a:solidFill>
              </a:rPr>
              <a:t>шифротекстів</a:t>
            </a:r>
            <a:r>
              <a:rPr lang="uk-UA" sz="3000" b="1" dirty="0" smtClean="0">
                <a:solidFill>
                  <a:srgbClr val="0070C0"/>
                </a:solidFill>
              </a:rPr>
              <a:t>.</a:t>
            </a:r>
          </a:p>
          <a:p>
            <a:pPr marL="0" indent="0">
              <a:buNone/>
            </a:pPr>
            <a:r>
              <a:rPr lang="uk-UA" dirty="0" smtClean="0"/>
              <a:t>Завдання: </a:t>
            </a:r>
          </a:p>
          <a:p>
            <a:r>
              <a:rPr lang="uk-UA" dirty="0" smtClean="0"/>
              <a:t>Знайти </a:t>
            </a:r>
            <a:r>
              <a:rPr lang="uk-UA" dirty="0"/>
              <a:t>ключ, використаний для перетворення відкритого тексту в </a:t>
            </a:r>
            <a:r>
              <a:rPr lang="uk-UA" dirty="0" err="1" smtClean="0"/>
              <a:t>шифротекст</a:t>
            </a:r>
            <a:r>
              <a:rPr lang="uk-UA" dirty="0" smtClean="0"/>
              <a:t>;</a:t>
            </a:r>
            <a:endParaRPr lang="uk-UA" dirty="0"/>
          </a:p>
          <a:p>
            <a:r>
              <a:rPr lang="uk-UA" dirty="0"/>
              <a:t>Створити алгоритм, здатний дешифрувати будь-яке повідомлення, закодоване за допомогою цього </a:t>
            </a:r>
            <a:r>
              <a:rPr lang="uk-UA" dirty="0" smtClean="0"/>
              <a:t>ключа.</a:t>
            </a:r>
            <a:endParaRPr lang="uk-UA" dirty="0"/>
          </a:p>
          <a:p>
            <a:pPr marL="0" indent="0">
              <a:buNone/>
            </a:pPr>
            <a:r>
              <a:rPr lang="uk-UA" b="1" dirty="0"/>
              <a:t>Отримання відкритих текстів відіграє вирішальну роль у здійсненні цієї атаки</a:t>
            </a:r>
            <a:r>
              <a:rPr lang="uk-UA" dirty="0"/>
              <a:t>. Відкриті тексти витягують з самих різних джерел. </a:t>
            </a:r>
            <a:endParaRPr lang="uk-UA" dirty="0" smtClean="0"/>
          </a:p>
          <a:p>
            <a:pPr marL="0" indent="0">
              <a:buNone/>
            </a:pPr>
            <a:r>
              <a:rPr lang="uk-UA" dirty="0" smtClean="0"/>
              <a:t>Атака </a:t>
            </a:r>
            <a:r>
              <a:rPr lang="uk-UA" dirty="0"/>
              <a:t>може бути організована шляхом підбору </a:t>
            </a:r>
            <a:r>
              <a:rPr lang="uk-UA" dirty="0" smtClean="0"/>
              <a:t>класичних послідовностей, притаманних різним типам </a:t>
            </a:r>
            <a:r>
              <a:rPr lang="uk-UA" dirty="0" err="1" smtClean="0"/>
              <a:t>послідовністей</a:t>
            </a:r>
            <a:endParaRPr lang="uk-UA" dirty="0"/>
          </a:p>
        </p:txBody>
      </p:sp>
    </p:spTree>
    <p:extLst>
      <p:ext uri="{BB962C8B-B14F-4D97-AF65-F5344CB8AC3E}">
        <p14:creationId xmlns:p14="http://schemas.microsoft.com/office/powerpoint/2010/main" val="234781705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497541" y="242046"/>
            <a:ext cx="11241741" cy="6333565"/>
          </a:xfrm>
        </p:spPr>
        <p:txBody>
          <a:bodyPr>
            <a:normAutofit fontScale="70000" lnSpcReduction="20000"/>
          </a:bodyPr>
          <a:lstStyle/>
          <a:p>
            <a:pPr marL="0" indent="0" algn="ctr">
              <a:buNone/>
            </a:pPr>
            <a:r>
              <a:rPr lang="uk-UA" sz="3400" b="1" dirty="0"/>
              <a:t>Атака на основі підібраного відкритого тексту</a:t>
            </a:r>
          </a:p>
          <a:p>
            <a:pPr marL="0" indent="0">
              <a:buNone/>
            </a:pPr>
            <a:r>
              <a:rPr lang="uk-UA" dirty="0" smtClean="0"/>
              <a:t>В </a:t>
            </a:r>
            <a:r>
              <a:rPr lang="uk-UA" dirty="0"/>
              <a:t>даному випадку </a:t>
            </a:r>
            <a:r>
              <a:rPr lang="uk-UA" dirty="0" smtClean="0"/>
              <a:t>є можливість </a:t>
            </a:r>
            <a:r>
              <a:rPr lang="uk-UA" dirty="0"/>
              <a:t>підібрати кілька відкритих текстів і отримати результат їх шифрування.</a:t>
            </a:r>
          </a:p>
          <a:p>
            <a:pPr marL="0" indent="0">
              <a:buNone/>
            </a:pPr>
            <a:r>
              <a:rPr lang="uk-UA" dirty="0"/>
              <a:t>Завдання </a:t>
            </a:r>
            <a:r>
              <a:rPr lang="uk-UA" dirty="0" err="1"/>
              <a:t>криптоаналітика</a:t>
            </a:r>
            <a:r>
              <a:rPr lang="uk-UA" dirty="0"/>
              <a:t> повторюють завдання для атаки на основі відкритого тексту, тобто отримати ключ шифрування, або створити </a:t>
            </a:r>
            <a:r>
              <a:rPr lang="uk-UA" dirty="0" err="1"/>
              <a:t>дешифрувальний</a:t>
            </a:r>
            <a:r>
              <a:rPr lang="uk-UA" dirty="0"/>
              <a:t> алгоритм для даного ключа.</a:t>
            </a:r>
          </a:p>
          <a:p>
            <a:pPr marL="0" indent="0">
              <a:buNone/>
            </a:pPr>
            <a:r>
              <a:rPr lang="uk-UA" dirty="0"/>
              <a:t>Отримати вхідні дані для такого виду атаки можна, наприклад, таким чином:</a:t>
            </a:r>
          </a:p>
          <a:p>
            <a:pPr marL="0" indent="0">
              <a:buNone/>
            </a:pPr>
            <a:r>
              <a:rPr lang="uk-UA" dirty="0"/>
              <a:t>Створити і відправити підроблене не зашифровані повідомлення нібито від одного з користувачів, які зазвичай користуються шифруванням.</a:t>
            </a:r>
          </a:p>
          <a:p>
            <a:pPr marL="0" indent="0">
              <a:buNone/>
            </a:pPr>
            <a:r>
              <a:rPr lang="uk-UA" dirty="0"/>
              <a:t>У деяких випадках можна отримати відповідь, в якому буде міститься зашифрований текст, що цитує зміст підробленого повідомлення.</a:t>
            </a:r>
          </a:p>
          <a:p>
            <a:pPr marL="0" indent="0">
              <a:buNone/>
            </a:pPr>
            <a:r>
              <a:rPr lang="uk-UA" dirty="0"/>
              <a:t>При здійсненні атаки подібного типу </a:t>
            </a:r>
            <a:r>
              <a:rPr lang="uk-UA" dirty="0" err="1"/>
              <a:t>криптоаналітик</a:t>
            </a:r>
            <a:r>
              <a:rPr lang="uk-UA" dirty="0"/>
              <a:t> має можливість підбирати блоки відкритого тексту, що за певних умов може дозволити отримати більше інформації про ключ шифрування.</a:t>
            </a:r>
          </a:p>
          <a:p>
            <a:pPr marL="0" indent="0" algn="ctr">
              <a:buNone/>
            </a:pPr>
            <a:r>
              <a:rPr lang="uk-UA" sz="3400" b="1" dirty="0"/>
              <a:t>Атаки на основі </a:t>
            </a:r>
            <a:r>
              <a:rPr lang="uk-UA" sz="3400" b="1" dirty="0" err="1"/>
              <a:t>адаптивно</a:t>
            </a:r>
            <a:r>
              <a:rPr lang="uk-UA" sz="3400" b="1" dirty="0"/>
              <a:t> підібраного відкритого тексту </a:t>
            </a:r>
          </a:p>
          <a:p>
            <a:pPr marL="0" indent="0">
              <a:buNone/>
            </a:pPr>
            <a:r>
              <a:rPr lang="uk-UA" dirty="0" smtClean="0"/>
              <a:t>Іншими </a:t>
            </a:r>
            <a:r>
              <a:rPr lang="uk-UA" dirty="0"/>
              <a:t>словами, при здійсненні атаки на основі підібраного відкритого тексту </a:t>
            </a:r>
            <a:r>
              <a:rPr lang="uk-UA" dirty="0" err="1"/>
              <a:t>криптоаналітик</a:t>
            </a:r>
            <a:r>
              <a:rPr lang="uk-UA" dirty="0"/>
              <a:t> вибирає всього один великий блок відкритого тексту для подальшого шифрування, а потім на основі цих даних починає зламувати систему. </a:t>
            </a:r>
            <a:endParaRPr lang="uk-UA" dirty="0" smtClean="0"/>
          </a:p>
          <a:p>
            <a:pPr marL="0" indent="0">
              <a:buNone/>
            </a:pPr>
            <a:r>
              <a:rPr lang="uk-UA" dirty="0" smtClean="0"/>
              <a:t>У </a:t>
            </a:r>
            <a:r>
              <a:rPr lang="uk-UA" dirty="0"/>
              <a:t>разі організації адаптивної атаки </a:t>
            </a:r>
            <a:r>
              <a:rPr lang="uk-UA" dirty="0" err="1"/>
              <a:t>криптоаналітик</a:t>
            </a:r>
            <a:r>
              <a:rPr lang="uk-UA" dirty="0"/>
              <a:t> може отримувати результати шифрування будь-яких блоків відкритого тексту, щоб зібрати дані, що його цікавлять, які будуть враховані при виборі наступних відправлених на шифрування блоків відкритого </a:t>
            </a:r>
            <a:r>
              <a:rPr lang="uk-UA" dirty="0" smtClean="0"/>
              <a:t>тексту.</a:t>
            </a:r>
          </a:p>
          <a:p>
            <a:pPr marL="0" indent="0">
              <a:buNone/>
            </a:pPr>
            <a:r>
              <a:rPr lang="uk-UA" dirty="0" smtClean="0"/>
              <a:t>Наявність </a:t>
            </a:r>
            <a:r>
              <a:rPr lang="uk-UA" dirty="0"/>
              <a:t>зворотного зв'язку дає атаці на основі </a:t>
            </a:r>
            <a:r>
              <a:rPr lang="uk-UA" dirty="0" err="1"/>
              <a:t>адаптивно</a:t>
            </a:r>
            <a:r>
              <a:rPr lang="uk-UA" dirty="0"/>
              <a:t> підібраного </a:t>
            </a:r>
            <a:r>
              <a:rPr lang="uk-UA" dirty="0" err="1"/>
              <a:t>шифротексту</a:t>
            </a:r>
            <a:r>
              <a:rPr lang="uk-UA" dirty="0"/>
              <a:t> перевагу перед усіма перерахованими вище типами атак.</a:t>
            </a:r>
          </a:p>
        </p:txBody>
      </p:sp>
    </p:spTree>
    <p:extLst>
      <p:ext uri="{BB962C8B-B14F-4D97-AF65-F5344CB8AC3E}">
        <p14:creationId xmlns:p14="http://schemas.microsoft.com/office/powerpoint/2010/main" val="375199977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564776"/>
          </a:xfrm>
        </p:spPr>
        <p:txBody>
          <a:bodyPr>
            <a:normAutofit fontScale="90000"/>
          </a:bodyPr>
          <a:lstStyle/>
          <a:p>
            <a:pPr algn="ctr"/>
            <a:r>
              <a:rPr lang="uk-UA" dirty="0">
                <a:solidFill>
                  <a:srgbClr val="0070C0"/>
                </a:solidFill>
              </a:rPr>
              <a:t>Додаткові методи </a:t>
            </a:r>
            <a:r>
              <a:rPr lang="uk-UA" dirty="0" err="1" smtClean="0">
                <a:solidFill>
                  <a:srgbClr val="0070C0"/>
                </a:solidFill>
              </a:rPr>
              <a:t>криптоаналізу</a:t>
            </a:r>
            <a:endParaRPr lang="uk-UA" dirty="0"/>
          </a:p>
        </p:txBody>
      </p:sp>
      <p:sp>
        <p:nvSpPr>
          <p:cNvPr id="3" name="Місце для вмісту 2"/>
          <p:cNvSpPr>
            <a:spLocks noGrp="1"/>
          </p:cNvSpPr>
          <p:nvPr>
            <p:ph idx="1"/>
          </p:nvPr>
        </p:nvSpPr>
        <p:spPr>
          <a:xfrm>
            <a:off x="309283" y="564778"/>
            <a:ext cx="11497236" cy="6131858"/>
          </a:xfrm>
        </p:spPr>
        <p:txBody>
          <a:bodyPr>
            <a:noAutofit/>
          </a:bodyPr>
          <a:lstStyle/>
          <a:p>
            <a:pPr marL="0" indent="0" algn="ctr">
              <a:buNone/>
            </a:pPr>
            <a:r>
              <a:rPr lang="uk-UA" sz="1600" b="1" dirty="0"/>
              <a:t>Атака на основі підібраного </a:t>
            </a:r>
            <a:r>
              <a:rPr lang="uk-UA" sz="1600" b="1" dirty="0" err="1"/>
              <a:t>шифротекста</a:t>
            </a:r>
            <a:r>
              <a:rPr lang="uk-UA" sz="1600" b="1" dirty="0"/>
              <a:t> </a:t>
            </a:r>
          </a:p>
          <a:p>
            <a:pPr marL="0" indent="0">
              <a:buNone/>
            </a:pPr>
            <a:r>
              <a:rPr lang="uk-UA" sz="1600" dirty="0"/>
              <a:t>Припустимо, що у </a:t>
            </a:r>
            <a:r>
              <a:rPr lang="uk-UA" sz="1600" dirty="0" err="1"/>
              <a:t>криптоаналитика</a:t>
            </a:r>
            <a:r>
              <a:rPr lang="uk-UA" sz="1600" dirty="0"/>
              <a:t> мається тимчасовий доступ до </a:t>
            </a:r>
            <a:r>
              <a:rPr lang="uk-UA" sz="1600" dirty="0" err="1"/>
              <a:t>дешифрувальним</a:t>
            </a:r>
            <a:r>
              <a:rPr lang="uk-UA" sz="1600" dirty="0"/>
              <a:t> засобу чи пристрою. У такому випадку за обмежений проміжок часу </a:t>
            </a:r>
            <a:r>
              <a:rPr lang="uk-UA" sz="1600" dirty="0" err="1"/>
              <a:t>криптоаналитик</a:t>
            </a:r>
            <a:r>
              <a:rPr lang="uk-UA" sz="1600" dirty="0"/>
              <a:t> може отримати з відомих йому </a:t>
            </a:r>
            <a:r>
              <a:rPr lang="uk-UA" sz="1600" dirty="0" err="1"/>
              <a:t>шифротекст</a:t>
            </a:r>
            <a:r>
              <a:rPr lang="uk-UA" sz="1600" dirty="0"/>
              <a:t> відповідні їм відкриті </a:t>
            </a:r>
            <a:r>
              <a:rPr lang="uk-UA" sz="1600" dirty="0" smtClean="0"/>
              <a:t>тексти</a:t>
            </a:r>
          </a:p>
          <a:p>
            <a:pPr marL="0" indent="0">
              <a:buNone/>
            </a:pPr>
            <a:r>
              <a:rPr lang="uk-UA" sz="1600" dirty="0" smtClean="0"/>
              <a:t> </a:t>
            </a:r>
            <a:r>
              <a:rPr lang="uk-UA" sz="1600" dirty="0"/>
              <a:t>При здійсненні подібного типу атаки мета злому - отримати ключ шифрування.</a:t>
            </a:r>
          </a:p>
          <a:p>
            <a:pPr marL="0" indent="0">
              <a:buNone/>
            </a:pPr>
            <a:r>
              <a:rPr lang="uk-UA" sz="1600" dirty="0"/>
              <a:t>Стисло сформулювати це завдання можна таким чином:</a:t>
            </a:r>
          </a:p>
          <a:p>
            <a:pPr marL="0" indent="0">
              <a:buNone/>
            </a:pPr>
            <a:r>
              <a:rPr lang="uk-UA" sz="1600" dirty="0"/>
              <a:t>Дано: С1, </a:t>
            </a:r>
            <a:r>
              <a:rPr lang="pl-PL" sz="1600" dirty="0"/>
              <a:t>P1 = Dk (</a:t>
            </a:r>
            <a:r>
              <a:rPr lang="uk-UA" sz="1600" dirty="0"/>
              <a:t>С1), С2, </a:t>
            </a:r>
            <a:r>
              <a:rPr lang="pl-PL" sz="1600" dirty="0"/>
              <a:t>P2 = Dk (</a:t>
            </a:r>
            <a:r>
              <a:rPr lang="uk-UA" sz="1600" dirty="0"/>
              <a:t>С2), С3, </a:t>
            </a:r>
            <a:r>
              <a:rPr lang="pl-PL" sz="1600" dirty="0"/>
              <a:t>P3 = Dk (</a:t>
            </a:r>
            <a:r>
              <a:rPr lang="uk-UA" sz="1600" dirty="0"/>
              <a:t>С3), ..., С</a:t>
            </a:r>
            <a:r>
              <a:rPr lang="pl-PL" sz="1600" dirty="0"/>
              <a:t>n, Pn = Dk (</a:t>
            </a:r>
            <a:r>
              <a:rPr lang="uk-UA" sz="1600" dirty="0"/>
              <a:t>С</a:t>
            </a:r>
            <a:r>
              <a:rPr lang="pl-PL" sz="1600" dirty="0"/>
              <a:t>n),</a:t>
            </a:r>
          </a:p>
          <a:p>
            <a:pPr marL="0" indent="0">
              <a:buNone/>
            </a:pPr>
            <a:r>
              <a:rPr lang="uk-UA" sz="1600" dirty="0"/>
              <a:t>де С</a:t>
            </a:r>
            <a:r>
              <a:rPr lang="pl-PL" sz="1600" dirty="0"/>
              <a:t>n - n-</a:t>
            </a:r>
            <a:r>
              <a:rPr lang="uk-UA" sz="1600" dirty="0" err="1"/>
              <a:t>ий</a:t>
            </a:r>
            <a:r>
              <a:rPr lang="uk-UA" sz="1600" dirty="0"/>
              <a:t> наявний </a:t>
            </a:r>
            <a:r>
              <a:rPr lang="uk-UA" sz="1600" dirty="0" err="1"/>
              <a:t>шифротекст</a:t>
            </a:r>
            <a:r>
              <a:rPr lang="uk-UA" sz="1600" dirty="0"/>
              <a:t>, </a:t>
            </a:r>
            <a:r>
              <a:rPr lang="pl-PL" sz="1600" dirty="0"/>
              <a:t>Pn - </a:t>
            </a:r>
            <a:r>
              <a:rPr lang="uk-UA" sz="1600" dirty="0"/>
              <a:t>відповідний С</a:t>
            </a:r>
            <a:r>
              <a:rPr lang="pl-PL" sz="1600" dirty="0"/>
              <a:t>n </a:t>
            </a:r>
            <a:r>
              <a:rPr lang="uk-UA" sz="1600" dirty="0"/>
              <a:t>відкритий текст, а </a:t>
            </a:r>
            <a:r>
              <a:rPr lang="pl-PL" sz="1600" dirty="0"/>
              <a:t>Dk - </a:t>
            </a:r>
            <a:r>
              <a:rPr lang="uk-UA" sz="1600" dirty="0"/>
              <a:t>функція дешифрування за допомогою ключа </a:t>
            </a:r>
            <a:r>
              <a:rPr lang="pl-PL" sz="1600" dirty="0"/>
              <a:t>k.</a:t>
            </a:r>
          </a:p>
          <a:p>
            <a:pPr marL="0" indent="0">
              <a:buNone/>
            </a:pPr>
            <a:r>
              <a:rPr lang="uk-UA" sz="1600" dirty="0"/>
              <a:t>Знайти: використовуваний ключ шифрування </a:t>
            </a:r>
            <a:r>
              <a:rPr lang="pl-PL" sz="1600" dirty="0"/>
              <a:t>k.</a:t>
            </a:r>
          </a:p>
          <a:p>
            <a:pPr marL="0" indent="0">
              <a:buNone/>
            </a:pPr>
            <a:r>
              <a:rPr lang="uk-UA" sz="1600" dirty="0" smtClean="0"/>
              <a:t>Основна умова: наявність доступу  комп'ютера </a:t>
            </a:r>
            <a:r>
              <a:rPr lang="uk-UA" sz="1600" dirty="0"/>
              <a:t>з функцією дешифрування без </a:t>
            </a:r>
            <a:r>
              <a:rPr lang="uk-UA" sz="1600" dirty="0" smtClean="0"/>
              <a:t>нагляду.</a:t>
            </a:r>
            <a:endParaRPr lang="uk-UA" sz="1600" dirty="0"/>
          </a:p>
          <a:p>
            <a:pPr marL="0" indent="0" algn="ctr">
              <a:buNone/>
            </a:pPr>
            <a:r>
              <a:rPr lang="uk-UA" sz="1600" b="1" dirty="0"/>
              <a:t>Атака на основі підібраного </a:t>
            </a:r>
            <a:r>
              <a:rPr lang="uk-UA" sz="1600" b="1" dirty="0" smtClean="0"/>
              <a:t>ключа</a:t>
            </a:r>
            <a:endParaRPr lang="uk-UA" sz="1600" b="1" dirty="0"/>
          </a:p>
          <a:p>
            <a:pPr marL="0" indent="0">
              <a:buNone/>
            </a:pPr>
            <a:r>
              <a:rPr lang="uk-UA" sz="1600" dirty="0"/>
              <a:t>Всупереч своїй назві атака на основі підібраного ключа не має на увазі під собою того, що </a:t>
            </a:r>
            <a:r>
              <a:rPr lang="uk-UA" sz="1600" dirty="0" err="1"/>
              <a:t>криптоаналитик</a:t>
            </a:r>
            <a:r>
              <a:rPr lang="uk-UA" sz="1600" dirty="0"/>
              <a:t> займається простим перебором ключів в надії знайти потрібний. Атака такого типу будується на тому, що </a:t>
            </a:r>
            <a:r>
              <a:rPr lang="uk-UA" sz="1600" dirty="0" err="1"/>
              <a:t>криптоаналитик</a:t>
            </a:r>
            <a:r>
              <a:rPr lang="uk-UA" sz="1600" dirty="0"/>
              <a:t> може спостерігати за роботою алгоритму шифрування, в якому використовуються кілька ключів. </a:t>
            </a:r>
            <a:endParaRPr lang="uk-UA" sz="1600" dirty="0" smtClean="0"/>
          </a:p>
          <a:p>
            <a:pPr marL="0" indent="0">
              <a:buNone/>
            </a:pPr>
            <a:r>
              <a:rPr lang="uk-UA" sz="1600" dirty="0" smtClean="0"/>
              <a:t>При цьому відомо деяке </a:t>
            </a:r>
            <a:r>
              <a:rPr lang="uk-UA" sz="1600" dirty="0"/>
              <a:t>математичне відношення, що зв'язує між собою ключі. Прикладом тому може служити ситуація, коли </a:t>
            </a:r>
            <a:r>
              <a:rPr lang="uk-UA" sz="1600" dirty="0" err="1"/>
              <a:t>криптоаналитик</a:t>
            </a:r>
            <a:r>
              <a:rPr lang="uk-UA" sz="1600" dirty="0"/>
              <a:t> з'ясував, що останні 80 бітів у всіх ключів однакові, хоча самі значення бітів можуть бути невідомими</a:t>
            </a:r>
            <a:r>
              <a:rPr lang="uk-UA" sz="1600" dirty="0" smtClean="0"/>
              <a:t>.</a:t>
            </a:r>
          </a:p>
          <a:p>
            <a:pPr marL="0" indent="0" algn="ctr">
              <a:buNone/>
            </a:pPr>
            <a:r>
              <a:rPr lang="uk-UA" sz="1600" b="1" dirty="0" smtClean="0"/>
              <a:t>Бандитський </a:t>
            </a:r>
            <a:r>
              <a:rPr lang="uk-UA" sz="1600" b="1" dirty="0" err="1"/>
              <a:t>криптоаналіз</a:t>
            </a:r>
            <a:endParaRPr lang="uk-UA" sz="1600" b="1" dirty="0"/>
          </a:p>
          <a:p>
            <a:pPr marL="0" indent="0">
              <a:buNone/>
            </a:pPr>
            <a:r>
              <a:rPr lang="uk-UA" sz="1600" dirty="0" err="1"/>
              <a:t>Криптоаналітика</a:t>
            </a:r>
            <a:r>
              <a:rPr lang="uk-UA" sz="1600" dirty="0"/>
              <a:t> може використовувати так званий «людський фактор», тобто намагатися за допомогою шантажу, підкупу, тортур чи інших способів отримати інформацію про систему шифрування або навіть сам ключ шифрування</a:t>
            </a:r>
            <a:r>
              <a:rPr lang="uk-UA" sz="1600" dirty="0" smtClean="0"/>
              <a:t>. </a:t>
            </a:r>
            <a:r>
              <a:rPr lang="uk-UA" sz="1600" dirty="0"/>
              <a:t>Таким чином методика </a:t>
            </a:r>
            <a:r>
              <a:rPr lang="uk-UA" sz="1600" dirty="0" smtClean="0"/>
              <a:t>розшифрування побудована </a:t>
            </a:r>
            <a:r>
              <a:rPr lang="uk-UA" sz="1600" dirty="0"/>
              <a:t>на слабкості людей як складової частини системи захисту інформації</a:t>
            </a:r>
            <a:r>
              <a:rPr lang="uk-UA" sz="1600" dirty="0" smtClean="0"/>
              <a:t>.</a:t>
            </a:r>
            <a:endParaRPr lang="uk-UA" sz="1600" dirty="0"/>
          </a:p>
        </p:txBody>
      </p:sp>
    </p:spTree>
    <p:extLst>
      <p:ext uri="{BB962C8B-B14F-4D97-AF65-F5344CB8AC3E}">
        <p14:creationId xmlns:p14="http://schemas.microsoft.com/office/powerpoint/2010/main" val="393589946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56851"/>
          </a:xfrm>
        </p:spPr>
        <p:txBody>
          <a:bodyPr>
            <a:normAutofit fontScale="90000"/>
          </a:bodyPr>
          <a:lstStyle/>
          <a:p>
            <a:pPr algn="ctr"/>
            <a:r>
              <a:rPr lang="uk-UA" b="1" dirty="0" err="1" smtClean="0">
                <a:solidFill>
                  <a:srgbClr val="0070C0"/>
                </a:solidFill>
              </a:rPr>
              <a:t>Криптоаналіз</a:t>
            </a:r>
            <a:r>
              <a:rPr lang="uk-UA" b="1" dirty="0" smtClean="0">
                <a:solidFill>
                  <a:srgbClr val="0070C0"/>
                </a:solidFill>
              </a:rPr>
              <a:t> симетричних шрифтів</a:t>
            </a:r>
            <a:endParaRPr lang="uk-UA" b="1" dirty="0">
              <a:solidFill>
                <a:srgbClr val="0070C0"/>
              </a:solidFill>
            </a:endParaRPr>
          </a:p>
        </p:txBody>
      </p:sp>
      <p:sp>
        <p:nvSpPr>
          <p:cNvPr id="3" name="Місце для вмісту 2"/>
          <p:cNvSpPr>
            <a:spLocks noGrp="1"/>
          </p:cNvSpPr>
          <p:nvPr>
            <p:ph idx="1"/>
          </p:nvPr>
        </p:nvSpPr>
        <p:spPr>
          <a:xfrm>
            <a:off x="349624" y="1021976"/>
            <a:ext cx="11483788" cy="5593977"/>
          </a:xfrm>
        </p:spPr>
        <p:txBody>
          <a:bodyPr>
            <a:normAutofit lnSpcReduction="10000"/>
          </a:bodyPr>
          <a:lstStyle/>
          <a:p>
            <a:pPr marL="0" indent="0">
              <a:buNone/>
            </a:pPr>
            <a:r>
              <a:rPr lang="uk-UA" dirty="0" smtClean="0"/>
              <a:t>При </a:t>
            </a:r>
            <a:r>
              <a:rPr lang="uk-UA" dirty="0" err="1" smtClean="0"/>
              <a:t>криптоаналізі</a:t>
            </a:r>
            <a:r>
              <a:rPr lang="uk-UA" dirty="0" smtClean="0"/>
              <a:t> </a:t>
            </a:r>
            <a:r>
              <a:rPr lang="uk-UA" dirty="0"/>
              <a:t>симетричних </a:t>
            </a:r>
            <a:r>
              <a:rPr lang="uk-UA" dirty="0" smtClean="0"/>
              <a:t>шрифтів використовують два підходи:</a:t>
            </a:r>
          </a:p>
          <a:p>
            <a:r>
              <a:rPr lang="uk-UA" i="1" dirty="0" smtClean="0"/>
              <a:t>диференціальний </a:t>
            </a:r>
            <a:r>
              <a:rPr lang="uk-UA" i="1" dirty="0" err="1" smtClean="0"/>
              <a:t>криптоаналіз</a:t>
            </a:r>
            <a:r>
              <a:rPr lang="uk-UA" i="1" dirty="0" smtClean="0"/>
              <a:t> </a:t>
            </a:r>
          </a:p>
          <a:p>
            <a:r>
              <a:rPr lang="uk-UA" i="1" dirty="0" err="1" smtClean="0"/>
              <a:t>лінійноний</a:t>
            </a:r>
            <a:r>
              <a:rPr lang="uk-UA" i="1" dirty="0" smtClean="0"/>
              <a:t> </a:t>
            </a:r>
            <a:r>
              <a:rPr lang="uk-UA" i="1" dirty="0" err="1" smtClean="0"/>
              <a:t>криптоаналіз</a:t>
            </a:r>
            <a:endParaRPr lang="uk-UA" i="1" dirty="0" smtClean="0"/>
          </a:p>
          <a:p>
            <a:pPr marL="0" indent="0">
              <a:buNone/>
            </a:pPr>
            <a:r>
              <a:rPr lang="uk-UA" i="1" dirty="0" smtClean="0"/>
              <a:t>Основна умова: </a:t>
            </a:r>
            <a:r>
              <a:rPr lang="uk-UA" dirty="0" smtClean="0"/>
              <a:t>відомо </a:t>
            </a:r>
            <a:r>
              <a:rPr lang="uk-UA" dirty="0"/>
              <a:t>досить велика кількість пар (незашифрований текст, зашифрований текст</a:t>
            </a:r>
            <a:r>
              <a:rPr lang="uk-UA" dirty="0" smtClean="0"/>
              <a:t>).</a:t>
            </a:r>
          </a:p>
          <a:p>
            <a:pPr marL="0" indent="0">
              <a:buNone/>
            </a:pPr>
            <a:r>
              <a:rPr lang="uk-UA" dirty="0"/>
              <a:t>Кінцеве завдання </a:t>
            </a:r>
            <a:r>
              <a:rPr lang="uk-UA" b="1" i="1" dirty="0"/>
              <a:t>диференціального </a:t>
            </a:r>
            <a:r>
              <a:rPr lang="uk-UA" b="1" i="1" dirty="0" err="1"/>
              <a:t>криптоаналіза</a:t>
            </a:r>
            <a:r>
              <a:rPr lang="uk-UA" dirty="0"/>
              <a:t> - використовуючи властивості алгоритму, в основному властивості </a:t>
            </a:r>
            <a:r>
              <a:rPr lang="uk-UA" i="1" dirty="0"/>
              <a:t>S-</a:t>
            </a:r>
            <a:r>
              <a:rPr lang="uk-UA" i="1" dirty="0" err="1"/>
              <a:t>box</a:t>
            </a:r>
            <a:r>
              <a:rPr lang="uk-UA" dirty="0"/>
              <a:t>, визначити </a:t>
            </a:r>
            <a:r>
              <a:rPr lang="uk-UA" i="1" dirty="0"/>
              <a:t>підключ</a:t>
            </a:r>
            <a:r>
              <a:rPr lang="uk-UA" dirty="0"/>
              <a:t> </a:t>
            </a:r>
            <a:r>
              <a:rPr lang="uk-UA" i="1" dirty="0"/>
              <a:t>раунду</a:t>
            </a:r>
            <a:r>
              <a:rPr lang="uk-UA" dirty="0"/>
              <a:t>. Конкретний спосіб </a:t>
            </a:r>
            <a:r>
              <a:rPr lang="uk-UA" i="1" dirty="0"/>
              <a:t>диференціального </a:t>
            </a:r>
            <a:r>
              <a:rPr lang="uk-UA" i="1" dirty="0" err="1"/>
              <a:t>криптоаналіза</a:t>
            </a:r>
            <a:r>
              <a:rPr lang="uk-UA" dirty="0"/>
              <a:t> залежить від розглянутого алгоритму шифрування</a:t>
            </a:r>
            <a:r>
              <a:rPr lang="uk-UA" dirty="0" smtClean="0"/>
              <a:t>.</a:t>
            </a:r>
          </a:p>
          <a:p>
            <a:pPr marL="0" indent="0">
              <a:buNone/>
            </a:pPr>
            <a:r>
              <a:rPr lang="uk-UA" i="1" dirty="0"/>
              <a:t>Диференціальний </a:t>
            </a:r>
            <a:r>
              <a:rPr lang="uk-UA" i="1" dirty="0" err="1"/>
              <a:t>криптоаналіз</a:t>
            </a:r>
            <a:r>
              <a:rPr lang="uk-UA" dirty="0"/>
              <a:t> розглядає відмінності, які відбуваються в кожній половині при шифруванні. (Для алгоритму </a:t>
            </a:r>
            <a:r>
              <a:rPr lang="uk-UA" i="1" dirty="0"/>
              <a:t>DES</a:t>
            </a:r>
            <a:r>
              <a:rPr lang="uk-UA" dirty="0"/>
              <a:t> "відмінності" визначаються за допомогою операції XOR, для інших алгоритмів можливий інший спосіб)</a:t>
            </a:r>
          </a:p>
          <a:p>
            <a:pPr marL="0" indent="0">
              <a:buNone/>
            </a:pPr>
            <a:endParaRPr lang="uk-UA" dirty="0"/>
          </a:p>
          <a:p>
            <a:pPr marL="0" indent="0">
              <a:buNone/>
            </a:pPr>
            <a:endParaRPr lang="uk-UA" dirty="0"/>
          </a:p>
        </p:txBody>
      </p:sp>
    </p:spTree>
    <p:extLst>
      <p:ext uri="{BB962C8B-B14F-4D97-AF65-F5344CB8AC3E}">
        <p14:creationId xmlns:p14="http://schemas.microsoft.com/office/powerpoint/2010/main" val="215237770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441699"/>
          </a:xfrm>
        </p:spPr>
        <p:txBody>
          <a:bodyPr>
            <a:normAutofit fontScale="90000"/>
          </a:bodyPr>
          <a:lstStyle/>
          <a:p>
            <a:pPr algn="ctr"/>
            <a:r>
              <a:rPr lang="uk-UA" sz="4000" b="1" dirty="0" smtClean="0"/>
              <a:t>Алгоритм </a:t>
            </a:r>
            <a:r>
              <a:rPr lang="uk-UA" sz="3600" b="1" i="1" dirty="0"/>
              <a:t>диференціального </a:t>
            </a:r>
            <a:r>
              <a:rPr lang="uk-UA" sz="3600" b="1" i="1" dirty="0" err="1" smtClean="0"/>
              <a:t>криптоаналізу</a:t>
            </a:r>
            <a:r>
              <a:rPr lang="uk-UA" sz="3600" dirty="0" smtClean="0"/>
              <a:t> </a:t>
            </a:r>
            <a:endParaRPr lang="uk-UA" sz="4000" b="1" dirty="0"/>
          </a:p>
        </p:txBody>
      </p:sp>
      <p:sp>
        <p:nvSpPr>
          <p:cNvPr id="3" name="Місце для вмісту 2"/>
          <p:cNvSpPr>
            <a:spLocks noGrp="1"/>
          </p:cNvSpPr>
          <p:nvPr>
            <p:ph idx="1"/>
          </p:nvPr>
        </p:nvSpPr>
        <p:spPr>
          <a:xfrm>
            <a:off x="838200" y="927847"/>
            <a:ext cx="10515600" cy="5378824"/>
          </a:xfrm>
        </p:spPr>
        <p:txBody>
          <a:bodyPr>
            <a:normAutofit fontScale="92500" lnSpcReduction="20000"/>
          </a:bodyPr>
          <a:lstStyle/>
          <a:p>
            <a:pPr marL="514350" indent="-514350">
              <a:buAutoNum type="arabicPeriod"/>
            </a:pPr>
            <a:r>
              <a:rPr lang="uk-UA" dirty="0" smtClean="0"/>
              <a:t>Вибирається </a:t>
            </a:r>
            <a:r>
              <a:rPr lang="uk-UA" dirty="0"/>
              <a:t>пара незашифрованих текстів з фіксованою відмінністю. </a:t>
            </a:r>
            <a:endParaRPr lang="uk-UA" dirty="0" smtClean="0"/>
          </a:p>
          <a:p>
            <a:pPr marL="514350" indent="-514350">
              <a:buAutoNum type="arabicPeriod"/>
            </a:pPr>
            <a:r>
              <a:rPr lang="uk-UA" dirty="0" smtClean="0"/>
              <a:t>Аналізуються </a:t>
            </a:r>
            <a:r>
              <a:rPr lang="uk-UA" dirty="0"/>
              <a:t>відмінності, що вийшли після шифрування одним </a:t>
            </a:r>
            <a:r>
              <a:rPr lang="uk-UA" i="1" dirty="0"/>
              <a:t>раундом</a:t>
            </a:r>
            <a:r>
              <a:rPr lang="uk-UA" dirty="0"/>
              <a:t> алгоритму, і визначаються ймовірності різних ключів. </a:t>
            </a:r>
            <a:endParaRPr lang="uk-UA" dirty="0" smtClean="0"/>
          </a:p>
          <a:p>
            <a:pPr marL="514350" indent="-514350">
              <a:buAutoNum type="arabicPeriod"/>
            </a:pPr>
            <a:r>
              <a:rPr lang="uk-UA" dirty="0" smtClean="0"/>
              <a:t>Якщо </a:t>
            </a:r>
            <a:r>
              <a:rPr lang="uk-UA" dirty="0"/>
              <a:t>для багатьох пар вхідних значень, що мають те саме відмінність Х, при використанні того самого </a:t>
            </a:r>
            <a:r>
              <a:rPr lang="uk-UA" i="1" dirty="0" err="1"/>
              <a:t>підключа</a:t>
            </a:r>
            <a:r>
              <a:rPr lang="uk-UA" dirty="0"/>
              <a:t> однаковими (Y) виявляються й відмінності відповідних вихідних значень, то можна говорити, що Х тягне Y з певною ймовірністю. </a:t>
            </a:r>
            <a:endParaRPr lang="uk-UA" dirty="0" smtClean="0"/>
          </a:p>
          <a:p>
            <a:pPr marL="514350" indent="-514350">
              <a:buAutoNum type="arabicPeriod"/>
            </a:pPr>
            <a:r>
              <a:rPr lang="uk-UA" dirty="0" smtClean="0"/>
              <a:t>Якщо </a:t>
            </a:r>
            <a:r>
              <a:rPr lang="uk-UA" dirty="0"/>
              <a:t>ця ймовірність близька до одиниці, то можна вважати, що </a:t>
            </a:r>
            <a:r>
              <a:rPr lang="uk-UA" i="1" dirty="0"/>
              <a:t>підключ</a:t>
            </a:r>
            <a:r>
              <a:rPr lang="uk-UA" dirty="0"/>
              <a:t> </a:t>
            </a:r>
            <a:r>
              <a:rPr lang="uk-UA" i="1" dirty="0"/>
              <a:t>раунду</a:t>
            </a:r>
            <a:r>
              <a:rPr lang="uk-UA" dirty="0"/>
              <a:t> знайдений з даною ймовірністю</a:t>
            </a:r>
            <a:r>
              <a:rPr lang="uk-UA" dirty="0" smtClean="0"/>
              <a:t>.</a:t>
            </a:r>
          </a:p>
          <a:p>
            <a:pPr marL="0" indent="0">
              <a:buNone/>
            </a:pPr>
            <a:r>
              <a:rPr lang="uk-UA" dirty="0" smtClean="0"/>
              <a:t> </a:t>
            </a:r>
            <a:r>
              <a:rPr lang="uk-UA" dirty="0"/>
              <a:t>Тому що </a:t>
            </a:r>
            <a:r>
              <a:rPr lang="uk-UA" i="1" dirty="0"/>
              <a:t>раунди</a:t>
            </a:r>
            <a:r>
              <a:rPr lang="uk-UA" dirty="0"/>
              <a:t> алгоритму незалежні, імовірності визначення </a:t>
            </a:r>
            <a:r>
              <a:rPr lang="uk-UA" i="1" dirty="0" err="1"/>
              <a:t>підключа</a:t>
            </a:r>
            <a:r>
              <a:rPr lang="uk-UA" dirty="0"/>
              <a:t> кожного </a:t>
            </a:r>
            <a:r>
              <a:rPr lang="uk-UA" i="1" dirty="0"/>
              <a:t>раунду</a:t>
            </a:r>
            <a:r>
              <a:rPr lang="uk-UA" dirty="0"/>
              <a:t> варто перемножувати. Як ми пам'ятаємо, уважається, що результат шифрування даної пари відомий. </a:t>
            </a:r>
            <a:endParaRPr lang="uk-UA" dirty="0" smtClean="0"/>
          </a:p>
          <a:p>
            <a:pPr marL="0" indent="0">
              <a:buNone/>
            </a:pPr>
            <a:r>
              <a:rPr lang="uk-UA" dirty="0" smtClean="0"/>
              <a:t>Результати </a:t>
            </a:r>
            <a:r>
              <a:rPr lang="uk-UA" i="1" dirty="0"/>
              <a:t>диференціального </a:t>
            </a:r>
            <a:r>
              <a:rPr lang="uk-UA" i="1" dirty="0" err="1"/>
              <a:t>криптоаналіза</a:t>
            </a:r>
            <a:r>
              <a:rPr lang="uk-UA" dirty="0"/>
              <a:t> використовуються як при розробці конкретних S-</a:t>
            </a:r>
            <a:r>
              <a:rPr lang="uk-UA" i="1" dirty="0" err="1"/>
              <a:t>box</a:t>
            </a:r>
            <a:r>
              <a:rPr lang="uk-UA" dirty="0"/>
              <a:t>, так і при визначенні оптимального числа </a:t>
            </a:r>
            <a:r>
              <a:rPr lang="uk-UA" i="1" dirty="0"/>
              <a:t>раундів</a:t>
            </a:r>
            <a:r>
              <a:rPr lang="uk-UA" dirty="0" smtClean="0"/>
              <a:t>.</a:t>
            </a:r>
          </a:p>
          <a:p>
            <a:pPr marL="0" indent="0">
              <a:buNone/>
            </a:pPr>
            <a:endParaRPr lang="uk-UA" dirty="0"/>
          </a:p>
          <a:p>
            <a:pPr marL="0" indent="0">
              <a:buNone/>
            </a:pPr>
            <a:endParaRPr lang="uk-UA" dirty="0"/>
          </a:p>
          <a:p>
            <a:pPr marL="0" indent="0">
              <a:buNone/>
            </a:pPr>
            <a:endParaRPr lang="uk-UA" dirty="0"/>
          </a:p>
        </p:txBody>
      </p:sp>
    </p:spTree>
    <p:extLst>
      <p:ext uri="{BB962C8B-B14F-4D97-AF65-F5344CB8AC3E}">
        <p14:creationId xmlns:p14="http://schemas.microsoft.com/office/powerpoint/2010/main" val="357177385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03063"/>
          </a:xfrm>
        </p:spPr>
        <p:txBody>
          <a:bodyPr>
            <a:normAutofit fontScale="90000"/>
          </a:bodyPr>
          <a:lstStyle/>
          <a:p>
            <a:pPr algn="ctr"/>
            <a:r>
              <a:rPr lang="uk-UA" b="1" dirty="0" smtClean="0">
                <a:solidFill>
                  <a:srgbClr val="0070C0"/>
                </a:solidFill>
              </a:rPr>
              <a:t>Лінійний </a:t>
            </a:r>
            <a:r>
              <a:rPr lang="uk-UA" b="1" dirty="0" err="1" smtClean="0">
                <a:solidFill>
                  <a:srgbClr val="0070C0"/>
                </a:solidFill>
              </a:rPr>
              <a:t>криптоаналіз</a:t>
            </a:r>
            <a:endParaRPr lang="uk-UA" b="1" dirty="0">
              <a:solidFill>
                <a:srgbClr val="0070C0"/>
              </a:solidFill>
            </a:endParaRPr>
          </a:p>
        </p:txBody>
      </p:sp>
      <p:sp>
        <p:nvSpPr>
          <p:cNvPr id="3" name="Місце для вмісту 2"/>
          <p:cNvSpPr>
            <a:spLocks noGrp="1"/>
          </p:cNvSpPr>
          <p:nvPr>
            <p:ph idx="1"/>
          </p:nvPr>
        </p:nvSpPr>
        <p:spPr>
          <a:xfrm>
            <a:off x="497541" y="968188"/>
            <a:ext cx="10856259" cy="5208775"/>
          </a:xfrm>
        </p:spPr>
        <p:txBody>
          <a:bodyPr/>
          <a:lstStyle/>
          <a:p>
            <a:pPr marL="0" indent="0">
              <a:buNone/>
            </a:pPr>
            <a:r>
              <a:rPr lang="uk-UA" b="1" i="1" dirty="0"/>
              <a:t>Л</a:t>
            </a:r>
            <a:r>
              <a:rPr lang="uk-UA" b="1" i="1" dirty="0" smtClean="0"/>
              <a:t>інійний </a:t>
            </a:r>
            <a:r>
              <a:rPr lang="uk-UA" b="1" i="1" dirty="0" err="1" smtClean="0"/>
              <a:t>криптоаналіз</a:t>
            </a:r>
            <a:r>
              <a:rPr lang="uk-UA" b="1" i="1" dirty="0" smtClean="0"/>
              <a:t> -</a:t>
            </a:r>
            <a:r>
              <a:rPr lang="uk-UA" dirty="0" smtClean="0"/>
              <a:t> </a:t>
            </a:r>
            <a:r>
              <a:rPr lang="uk-UA" dirty="0"/>
              <a:t>що використовує лінійні наближення перетворень, виконуваних алгоритмом шифрування</a:t>
            </a:r>
            <a:r>
              <a:rPr lang="uk-UA" dirty="0" smtClean="0"/>
              <a:t>. </a:t>
            </a:r>
          </a:p>
          <a:p>
            <a:pPr marL="0" indent="0">
              <a:buNone/>
            </a:pPr>
            <a:r>
              <a:rPr lang="uk-UA" dirty="0" smtClean="0"/>
              <a:t>Метод </a:t>
            </a:r>
            <a:r>
              <a:rPr lang="uk-UA" dirty="0"/>
              <a:t>дозволяє знайти ключ, маючи досить велику кількість пар (незашифрований текст, зашифрована текст</a:t>
            </a:r>
            <a:r>
              <a:rPr lang="uk-UA" dirty="0" smtClean="0"/>
              <a:t>).</a:t>
            </a:r>
          </a:p>
          <a:p>
            <a:pPr marL="0" indent="0">
              <a:buNone/>
            </a:pPr>
            <a:r>
              <a:rPr lang="uk-UA" dirty="0" smtClean="0"/>
              <a:t>Позначимо:</a:t>
            </a:r>
          </a:p>
          <a:p>
            <a:pPr marL="0" indent="0">
              <a:buNone/>
            </a:pPr>
            <a:endParaRPr lang="uk-UA" dirty="0"/>
          </a:p>
        </p:txBody>
      </p:sp>
      <p:graphicFrame>
        <p:nvGraphicFramePr>
          <p:cNvPr id="4" name="Таблиця 3"/>
          <p:cNvGraphicFramePr>
            <a:graphicFrameLocks noGrp="1"/>
          </p:cNvGraphicFramePr>
          <p:nvPr>
            <p:extLst>
              <p:ext uri="{D42A27DB-BD31-4B8C-83A1-F6EECF244321}">
                <p14:modId xmlns:p14="http://schemas.microsoft.com/office/powerpoint/2010/main" val="1646648255"/>
              </p:ext>
            </p:extLst>
          </p:nvPr>
        </p:nvGraphicFramePr>
        <p:xfrm>
          <a:off x="838200" y="3456464"/>
          <a:ext cx="8848725" cy="2830036"/>
        </p:xfrm>
        <a:graphic>
          <a:graphicData uri="http://schemas.openxmlformats.org/drawingml/2006/table">
            <a:tbl>
              <a:tblPr>
                <a:tableStyleId>{5C22544A-7EE6-4342-B048-85BDC9FD1C3A}</a:tableStyleId>
              </a:tblPr>
              <a:tblGrid>
                <a:gridCol w="8848725"/>
              </a:tblGrid>
              <a:tr h="707509">
                <a:tc>
                  <a:txBody>
                    <a:bodyPr/>
                    <a:lstStyle/>
                    <a:p>
                      <a:pPr indent="450215" algn="just">
                        <a:lnSpc>
                          <a:spcPct val="150000"/>
                        </a:lnSpc>
                        <a:spcAft>
                          <a:spcPts val="0"/>
                        </a:spcAft>
                      </a:pPr>
                      <a:r>
                        <a:rPr lang="uk-UA" sz="2800" dirty="0">
                          <a:effectLst/>
                        </a:rPr>
                        <a:t>P[1], … , P[n] - незашифрований блок повідомлення.</a:t>
                      </a:r>
                      <a:endParaRPr lang="uk-UA" sz="2400" dirty="0">
                        <a:effectLst/>
                        <a:latin typeface="Times New Roman" panose="02020603050405020304" pitchFamily="18" charset="0"/>
                        <a:ea typeface="Times New Roman" panose="02020603050405020304" pitchFamily="18" charset="0"/>
                      </a:endParaRPr>
                    </a:p>
                  </a:txBody>
                  <a:tcPr marL="19050" marR="19050" marT="19050" marB="19050"/>
                </a:tc>
              </a:tr>
              <a:tr h="707509">
                <a:tc>
                  <a:txBody>
                    <a:bodyPr/>
                    <a:lstStyle/>
                    <a:p>
                      <a:pPr indent="450215" algn="just">
                        <a:lnSpc>
                          <a:spcPct val="150000"/>
                        </a:lnSpc>
                        <a:spcAft>
                          <a:spcPts val="0"/>
                        </a:spcAft>
                      </a:pPr>
                      <a:r>
                        <a:rPr lang="uk-UA" sz="2800" dirty="0">
                          <a:effectLst/>
                        </a:rPr>
                        <a:t>C[1], … , C[n] - зашифрований блок повідомлення.</a:t>
                      </a:r>
                      <a:endParaRPr lang="uk-UA" sz="2400" dirty="0">
                        <a:effectLst/>
                        <a:latin typeface="Times New Roman" panose="02020603050405020304" pitchFamily="18" charset="0"/>
                        <a:ea typeface="Times New Roman" panose="02020603050405020304" pitchFamily="18" charset="0"/>
                      </a:endParaRPr>
                    </a:p>
                  </a:txBody>
                  <a:tcPr marL="19050" marR="19050" marT="19050" marB="19050"/>
                </a:tc>
              </a:tr>
              <a:tr h="707509">
                <a:tc>
                  <a:txBody>
                    <a:bodyPr/>
                    <a:lstStyle/>
                    <a:p>
                      <a:pPr indent="450215" algn="just">
                        <a:lnSpc>
                          <a:spcPct val="150000"/>
                        </a:lnSpc>
                        <a:spcAft>
                          <a:spcPts val="0"/>
                        </a:spcAft>
                      </a:pPr>
                      <a:r>
                        <a:rPr lang="uk-UA" sz="2800" dirty="0">
                          <a:effectLst/>
                        </a:rPr>
                        <a:t>K[1], … , K[m] - ключ.</a:t>
                      </a:r>
                      <a:endParaRPr lang="uk-UA" sz="2400" dirty="0">
                        <a:effectLst/>
                        <a:latin typeface="Times New Roman" panose="02020603050405020304" pitchFamily="18" charset="0"/>
                        <a:ea typeface="Times New Roman" panose="02020603050405020304" pitchFamily="18" charset="0"/>
                      </a:endParaRPr>
                    </a:p>
                  </a:txBody>
                  <a:tcPr marL="19050" marR="19050" marT="19050" marB="19050"/>
                </a:tc>
              </a:tr>
              <a:tr h="707509">
                <a:tc>
                  <a:txBody>
                    <a:bodyPr/>
                    <a:lstStyle/>
                    <a:p>
                      <a:pPr indent="450215" algn="just">
                        <a:lnSpc>
                          <a:spcPct val="150000"/>
                        </a:lnSpc>
                        <a:spcAft>
                          <a:spcPts val="0"/>
                        </a:spcAft>
                      </a:pPr>
                      <a:r>
                        <a:rPr lang="uk-UA" sz="2800" dirty="0">
                          <a:effectLst/>
                        </a:rPr>
                        <a:t>A[i, j, …, k] = A[i] A[j] … A[k]</a:t>
                      </a:r>
                      <a:endParaRPr lang="uk-UA" sz="2400" dirty="0">
                        <a:effectLst/>
                        <a:latin typeface="Times New Roman" panose="02020603050405020304" pitchFamily="18" charset="0"/>
                        <a:ea typeface="Times New Roman" panose="02020603050405020304" pitchFamily="18" charset="0"/>
                      </a:endParaRPr>
                    </a:p>
                  </a:txBody>
                  <a:tcPr marL="19050" marR="19050" marT="19050" marB="19050"/>
                </a:tc>
              </a:tr>
            </a:tbl>
          </a:graphicData>
        </a:graphic>
      </p:graphicFrame>
      <p:pic>
        <p:nvPicPr>
          <p:cNvPr id="2051" name="Picture 3" descr="http://www.intuit.ru/img/symbols/oplus.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838201" y="3455988"/>
            <a:ext cx="166440" cy="37449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www.intuit.ru/img/symbols/oplus.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838201" y="3455988"/>
            <a:ext cx="166440" cy="374490"/>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1" descr="http://www.intuit.ru/img/symbols/oplus.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838201" y="3455988"/>
            <a:ext cx="166440" cy="374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893961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442913" y="342900"/>
            <a:ext cx="11301411" cy="6229350"/>
          </a:xfrm>
        </p:spPr>
        <p:txBody>
          <a:bodyPr>
            <a:normAutofit lnSpcReduction="10000"/>
          </a:bodyPr>
          <a:lstStyle/>
          <a:p>
            <a:pPr marL="0" indent="0" algn="ctr">
              <a:buNone/>
            </a:pPr>
            <a:r>
              <a:rPr lang="uk-UA" b="1" dirty="0"/>
              <a:t>Метою </a:t>
            </a:r>
            <a:r>
              <a:rPr lang="uk-UA" b="1" i="1" dirty="0"/>
              <a:t>лінійного </a:t>
            </a:r>
            <a:r>
              <a:rPr lang="uk-UA" b="1" i="1" dirty="0" err="1"/>
              <a:t>криптоаналіза</a:t>
            </a:r>
            <a:r>
              <a:rPr lang="uk-UA" b="1" dirty="0"/>
              <a:t> є пошук лінійного рівняння виду</a:t>
            </a:r>
            <a:r>
              <a:rPr lang="uk-UA" b="1" dirty="0" smtClean="0"/>
              <a:t>:</a:t>
            </a:r>
          </a:p>
          <a:p>
            <a:pPr marL="0" indent="0">
              <a:buNone/>
            </a:pPr>
            <a:endParaRPr lang="uk-UA" dirty="0"/>
          </a:p>
          <a:p>
            <a:pPr marL="0" indent="0">
              <a:buNone/>
            </a:pPr>
            <a:endParaRPr lang="uk-UA" dirty="0" smtClean="0"/>
          </a:p>
          <a:p>
            <a:pPr marL="0" indent="0">
              <a:buNone/>
            </a:pPr>
            <a:endParaRPr lang="uk-UA" dirty="0"/>
          </a:p>
          <a:p>
            <a:pPr marL="0" indent="0">
              <a:buNone/>
            </a:pPr>
            <a:endParaRPr lang="uk-UA" dirty="0" smtClean="0"/>
          </a:p>
          <a:p>
            <a:pPr marL="0" indent="0">
              <a:buNone/>
            </a:pPr>
            <a:endParaRPr lang="uk-UA" dirty="0" smtClean="0"/>
          </a:p>
          <a:p>
            <a:pPr marL="0" indent="0">
              <a:buNone/>
            </a:pPr>
            <a:r>
              <a:rPr lang="en-US" sz="2600" dirty="0" smtClean="0">
                <a:latin typeface="Times New Roman" panose="02020603050405020304" pitchFamily="18" charset="0"/>
                <a:cs typeface="Times New Roman" panose="02020603050405020304" pitchFamily="18" charset="0"/>
              </a:rPr>
              <a:t>	</a:t>
            </a:r>
            <a:r>
              <a:rPr lang="uk-UA" sz="2600" dirty="0" smtClean="0">
                <a:latin typeface="Times New Roman" panose="02020603050405020304" pitchFamily="18" charset="0"/>
                <a:cs typeface="Times New Roman" panose="02020603050405020304" pitchFamily="18" charset="0"/>
              </a:rPr>
              <a:t>Це </a:t>
            </a:r>
            <a:r>
              <a:rPr lang="uk-UA" sz="2600" dirty="0">
                <a:latin typeface="Times New Roman" panose="02020603050405020304" pitchFamily="18" charset="0"/>
                <a:cs typeface="Times New Roman" panose="02020603050405020304" pitchFamily="18" charset="0"/>
              </a:rPr>
              <a:t>рівняння означає, що якщо виконати операцію XOR над деякими бітами незашифрованого повідомлення й над деякими бітами зашифрованого повідомлення, вийде біт, що представляє собою XOR деяких бітів ключа. Це називається лінійним наближенням, що може бути вірним з імовірністю </a:t>
            </a:r>
            <a:r>
              <a:rPr lang="uk-UA" sz="2600" i="1" dirty="0">
                <a:latin typeface="Times New Roman" panose="02020603050405020304" pitchFamily="18" charset="0"/>
                <a:cs typeface="Times New Roman" panose="02020603050405020304" pitchFamily="18" charset="0"/>
              </a:rPr>
              <a:t>р</a:t>
            </a:r>
            <a:r>
              <a:rPr lang="uk-UA" sz="2600" i="1" dirty="0" smtClean="0">
                <a:latin typeface="Times New Roman" panose="02020603050405020304" pitchFamily="18" charset="0"/>
                <a:cs typeface="Times New Roman" panose="02020603050405020304" pitchFamily="18" charset="0"/>
              </a:rPr>
              <a:t>.</a:t>
            </a:r>
          </a:p>
          <a:p>
            <a:pPr marL="0" indent="0">
              <a:buNone/>
            </a:pPr>
            <a:r>
              <a:rPr lang="en-US" sz="2600" dirty="0" smtClean="0">
                <a:latin typeface="Times New Roman" panose="02020603050405020304" pitchFamily="18" charset="0"/>
                <a:cs typeface="Times New Roman" panose="02020603050405020304" pitchFamily="18" charset="0"/>
              </a:rPr>
              <a:t>	</a:t>
            </a:r>
            <a:r>
              <a:rPr lang="uk-UA" sz="2600" dirty="0" smtClean="0">
                <a:latin typeface="Times New Roman" panose="02020603050405020304" pitchFamily="18" charset="0"/>
                <a:cs typeface="Times New Roman" panose="02020603050405020304" pitchFamily="18" charset="0"/>
              </a:rPr>
              <a:t>Рівняння </a:t>
            </a:r>
            <a:r>
              <a:rPr lang="uk-UA" sz="2600" dirty="0">
                <a:latin typeface="Times New Roman" panose="02020603050405020304" pitchFamily="18" charset="0"/>
                <a:cs typeface="Times New Roman" panose="02020603050405020304" pitchFamily="18" charset="0"/>
              </a:rPr>
              <a:t>складаються в такий спосіб. Обчислюються значення лівої частин для великої кількості пар відповідних фрагментів незашифрованого й зашифрованого блоків. Якщо результат виявляється дорівнює нулю більш ніж у половині випадків, то думають, що K[γ</a:t>
            </a:r>
            <a:r>
              <a:rPr lang="uk-UA" sz="2600" baseline="-25000" dirty="0">
                <a:latin typeface="Times New Roman" panose="02020603050405020304" pitchFamily="18" charset="0"/>
                <a:cs typeface="Times New Roman" panose="02020603050405020304" pitchFamily="18" charset="0"/>
              </a:rPr>
              <a:t>1</a:t>
            </a:r>
            <a:r>
              <a:rPr lang="uk-UA" sz="2600" dirty="0">
                <a:latin typeface="Times New Roman" panose="02020603050405020304" pitchFamily="18" charset="0"/>
                <a:cs typeface="Times New Roman" panose="02020603050405020304" pitchFamily="18" charset="0"/>
              </a:rPr>
              <a:t>, …, </a:t>
            </a:r>
            <a:r>
              <a:rPr lang="uk-UA" sz="2600" dirty="0" err="1">
                <a:latin typeface="Times New Roman" panose="02020603050405020304" pitchFamily="18" charset="0"/>
                <a:cs typeface="Times New Roman" panose="02020603050405020304" pitchFamily="18" charset="0"/>
              </a:rPr>
              <a:t>γ</a:t>
            </a:r>
            <a:r>
              <a:rPr lang="uk-UA" sz="2600" baseline="-25000" dirty="0" err="1">
                <a:latin typeface="Times New Roman" panose="02020603050405020304" pitchFamily="18" charset="0"/>
                <a:cs typeface="Times New Roman" panose="02020603050405020304" pitchFamily="18" charset="0"/>
              </a:rPr>
              <a:t>с</a:t>
            </a:r>
            <a:r>
              <a:rPr lang="uk-UA" sz="2600" dirty="0">
                <a:latin typeface="Times New Roman" panose="02020603050405020304" pitchFamily="18" charset="0"/>
                <a:cs typeface="Times New Roman" panose="02020603050405020304" pitchFamily="18" charset="0"/>
              </a:rPr>
              <a:t>] = 0. Якщо в більшості випадків виходить 1, думають, що K[γ</a:t>
            </a:r>
            <a:r>
              <a:rPr lang="uk-UA" sz="2600" baseline="-25000" dirty="0">
                <a:latin typeface="Times New Roman" panose="02020603050405020304" pitchFamily="18" charset="0"/>
                <a:cs typeface="Times New Roman" panose="02020603050405020304" pitchFamily="18" charset="0"/>
              </a:rPr>
              <a:t>1</a:t>
            </a:r>
            <a:r>
              <a:rPr lang="uk-UA" sz="2600" dirty="0">
                <a:latin typeface="Times New Roman" panose="02020603050405020304" pitchFamily="18" charset="0"/>
                <a:cs typeface="Times New Roman" panose="02020603050405020304" pitchFamily="18" charset="0"/>
              </a:rPr>
              <a:t>, …, </a:t>
            </a:r>
            <a:r>
              <a:rPr lang="uk-UA" sz="2600" dirty="0" err="1">
                <a:latin typeface="Times New Roman" panose="02020603050405020304" pitchFamily="18" charset="0"/>
                <a:cs typeface="Times New Roman" panose="02020603050405020304" pitchFamily="18" charset="0"/>
              </a:rPr>
              <a:t>γ</a:t>
            </a:r>
            <a:r>
              <a:rPr lang="uk-UA" sz="2600" baseline="-25000" dirty="0" err="1">
                <a:latin typeface="Times New Roman" panose="02020603050405020304" pitchFamily="18" charset="0"/>
                <a:cs typeface="Times New Roman" panose="02020603050405020304" pitchFamily="18" charset="0"/>
              </a:rPr>
              <a:t>с</a:t>
            </a:r>
            <a:r>
              <a:rPr lang="uk-UA" sz="2600" dirty="0">
                <a:latin typeface="Times New Roman" panose="02020603050405020304" pitchFamily="18" charset="0"/>
                <a:cs typeface="Times New Roman" panose="02020603050405020304" pitchFamily="18" charset="0"/>
              </a:rPr>
              <a:t>] = 1. У такий спосіб одержують систему рівнянь, рішенням якої є ключ.</a:t>
            </a:r>
          </a:p>
          <a:p>
            <a:pPr marL="0" indent="0">
              <a:buNone/>
            </a:pPr>
            <a:endParaRPr lang="uk-UA" i="1" dirty="0"/>
          </a:p>
          <a:p>
            <a:pPr marL="0" indent="0">
              <a:buNone/>
            </a:pPr>
            <a:endParaRPr lang="uk-UA" dirty="0"/>
          </a:p>
          <a:p>
            <a:pPr marL="0" indent="0">
              <a:buNone/>
            </a:pPr>
            <a:endParaRPr lang="uk-UA" dirty="0"/>
          </a:p>
        </p:txBody>
      </p:sp>
      <p:pic>
        <p:nvPicPr>
          <p:cNvPr id="16" name="Рисунок 15"/>
          <p:cNvPicPr>
            <a:picLocks noChangeAspect="1"/>
          </p:cNvPicPr>
          <p:nvPr/>
        </p:nvPicPr>
        <p:blipFill>
          <a:blip r:embed="rId2"/>
          <a:stretch>
            <a:fillRect/>
          </a:stretch>
        </p:blipFill>
        <p:spPr>
          <a:xfrm>
            <a:off x="300037" y="976312"/>
            <a:ext cx="10415588" cy="2088725"/>
          </a:xfrm>
          <a:prstGeom prst="rect">
            <a:avLst/>
          </a:prstGeom>
        </p:spPr>
      </p:pic>
    </p:spTree>
    <p:extLst>
      <p:ext uri="{BB962C8B-B14F-4D97-AF65-F5344CB8AC3E}">
        <p14:creationId xmlns:p14="http://schemas.microsoft.com/office/powerpoint/2010/main" val="3855096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16510"/>
          </a:xfrm>
        </p:spPr>
        <p:txBody>
          <a:bodyPr>
            <a:normAutofit/>
          </a:bodyPr>
          <a:lstStyle/>
          <a:p>
            <a:r>
              <a:rPr lang="uk-UA" sz="3200" dirty="0" smtClean="0">
                <a:solidFill>
                  <a:schemeClr val="accent5">
                    <a:lumMod val="75000"/>
                  </a:schemeClr>
                </a:solidFill>
              </a:rPr>
              <a:t>Види АС</a:t>
            </a:r>
            <a:endParaRPr lang="uk-UA" sz="3200" dirty="0">
              <a:solidFill>
                <a:schemeClr val="accent5">
                  <a:lumMod val="75000"/>
                </a:schemeClr>
              </a:solidFill>
            </a:endParaRPr>
          </a:p>
        </p:txBody>
      </p:sp>
      <p:sp>
        <p:nvSpPr>
          <p:cNvPr id="3" name="Місце для вмісту 2"/>
          <p:cNvSpPr>
            <a:spLocks noGrp="1"/>
          </p:cNvSpPr>
          <p:nvPr>
            <p:ph idx="1"/>
          </p:nvPr>
        </p:nvSpPr>
        <p:spPr>
          <a:xfrm>
            <a:off x="389965" y="981636"/>
            <a:ext cx="11416553" cy="5647764"/>
          </a:xfrm>
        </p:spPr>
        <p:txBody>
          <a:bodyPr>
            <a:normAutofit/>
          </a:bodyPr>
          <a:lstStyle/>
          <a:p>
            <a:r>
              <a:rPr lang="uk-UA" b="1" dirty="0"/>
              <a:t>АС-1 </a:t>
            </a:r>
            <a:r>
              <a:rPr lang="uk-UA" dirty="0"/>
              <a:t>– </a:t>
            </a:r>
            <a:r>
              <a:rPr lang="uk-UA" dirty="0" err="1"/>
              <a:t>одномашинний</a:t>
            </a:r>
            <a:r>
              <a:rPr lang="uk-UA" dirty="0"/>
              <a:t> </a:t>
            </a:r>
            <a:r>
              <a:rPr lang="uk-UA" dirty="0" err="1"/>
              <a:t>однокористувацький</a:t>
            </a:r>
            <a:r>
              <a:rPr lang="uk-UA" dirty="0"/>
              <a:t> комплекс, який обробляє інформацію однієї або кількох категорій  конфіденційності. Приклад – </a:t>
            </a:r>
            <a:r>
              <a:rPr lang="uk-UA" b="1" i="1" dirty="0"/>
              <a:t>автономний (ізольований) персональний </a:t>
            </a:r>
            <a:r>
              <a:rPr lang="uk-UA" b="1" i="1" dirty="0" smtClean="0"/>
              <a:t>комп’ютер</a:t>
            </a:r>
            <a:r>
              <a:rPr lang="uk-UA" dirty="0" smtClean="0"/>
              <a:t>. </a:t>
            </a:r>
            <a:endParaRPr lang="uk-UA" dirty="0"/>
          </a:p>
          <a:p>
            <a:r>
              <a:rPr lang="uk-UA" b="1" dirty="0"/>
              <a:t>АС-2 </a:t>
            </a:r>
            <a:r>
              <a:rPr lang="uk-UA" dirty="0"/>
              <a:t>– локалізований багатомашинний багатокористувацький комплекс, який обробляє інформацію різних категорій конфіденційності. Приклад – </a:t>
            </a:r>
            <a:r>
              <a:rPr lang="uk-UA" b="1" i="1" dirty="0"/>
              <a:t>локальна обчислювальна мережа</a:t>
            </a:r>
            <a:r>
              <a:rPr lang="uk-UA" dirty="0"/>
              <a:t>. Істотна відмінність від попередньої категорії – наявність категорій користувачів з різними повноваженнями </a:t>
            </a:r>
            <a:r>
              <a:rPr lang="uk-UA" dirty="0" smtClean="0"/>
              <a:t>доступу. </a:t>
            </a:r>
            <a:endParaRPr lang="uk-UA" dirty="0"/>
          </a:p>
          <a:p>
            <a:r>
              <a:rPr lang="uk-UA" b="1" dirty="0"/>
              <a:t>АС-3 </a:t>
            </a:r>
            <a:r>
              <a:rPr lang="uk-UA" dirty="0"/>
              <a:t>– розподілений багатомашинний багатокористувацький комплекс, який обробляє інформацію різних категорій конфіденційності. Приклад – </a:t>
            </a:r>
            <a:r>
              <a:rPr lang="uk-UA" b="1" i="1" dirty="0"/>
              <a:t>глобальна мережа</a:t>
            </a:r>
            <a:r>
              <a:rPr lang="uk-UA" dirty="0"/>
              <a:t>. Істотна відмінність від попередньої категорії – необхідність передавання інформації через незахищене середовище. </a:t>
            </a:r>
          </a:p>
        </p:txBody>
      </p:sp>
    </p:spTree>
    <p:extLst>
      <p:ext uri="{BB962C8B-B14F-4D97-AF65-F5344CB8AC3E}">
        <p14:creationId xmlns:p14="http://schemas.microsoft.com/office/powerpoint/2010/main" val="88929820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838200" y="200025"/>
            <a:ext cx="10515600" cy="5976938"/>
          </a:xfrm>
        </p:spPr>
        <p:txBody>
          <a:bodyPr/>
          <a:lstStyle/>
          <a:p>
            <a:pPr marL="0" indent="0">
              <a:buNone/>
            </a:pPr>
            <a:r>
              <a:rPr lang="uk-UA" sz="2400" dirty="0" smtClean="0"/>
              <a:t>У </a:t>
            </a:r>
            <a:r>
              <a:rPr lang="uk-UA" sz="2400" dirty="0"/>
              <a:t>випадку лінійної або диференціальної атаки на DES потрібно 2</a:t>
            </a:r>
            <a:r>
              <a:rPr lang="uk-UA" sz="2400" baseline="30000" dirty="0"/>
              <a:t>43</a:t>
            </a:r>
            <a:r>
              <a:rPr lang="uk-UA" sz="2400" dirty="0"/>
              <a:t> відомого незашифрованого тексту й 2</a:t>
            </a:r>
            <a:r>
              <a:rPr lang="uk-UA" sz="2400" baseline="30000" dirty="0"/>
              <a:t>47</a:t>
            </a:r>
            <a:r>
              <a:rPr lang="uk-UA" sz="2400" dirty="0"/>
              <a:t> шифрувань обраного незашифрованого тексту. Проте, випадки подібних атак проти DES відомі</a:t>
            </a:r>
            <a:r>
              <a:rPr lang="uk-UA" sz="2400" dirty="0" smtClean="0"/>
              <a:t>.</a:t>
            </a:r>
          </a:p>
          <a:p>
            <a:pPr marL="0" indent="0" algn="ctr">
              <a:buNone/>
            </a:pPr>
            <a:endParaRPr lang="uk-UA" b="1" dirty="0" smtClean="0"/>
          </a:p>
          <a:p>
            <a:pPr marL="0" indent="0" algn="ctr">
              <a:buNone/>
            </a:pPr>
            <a:r>
              <a:rPr lang="uk-UA" b="1" dirty="0" smtClean="0"/>
              <a:t>Додаткові методи:</a:t>
            </a:r>
          </a:p>
          <a:p>
            <a:r>
              <a:rPr lang="uk-UA" sz="2400" dirty="0" smtClean="0"/>
              <a:t>Атака </a:t>
            </a:r>
            <a:r>
              <a:rPr lang="uk-UA" sz="2400" dirty="0"/>
              <a:t>"зустріч </a:t>
            </a:r>
            <a:r>
              <a:rPr lang="uk-UA" sz="2400" dirty="0" smtClean="0"/>
              <a:t>посередині</a:t>
            </a:r>
            <a:r>
              <a:rPr lang="en-US" sz="2400" dirty="0" smtClean="0"/>
              <a:t>” </a:t>
            </a:r>
            <a:r>
              <a:rPr lang="uk-UA" sz="2400" dirty="0" smtClean="0"/>
              <a:t>зведення двійного шифрування до одиночного;</a:t>
            </a:r>
            <a:endParaRPr lang="uk-UA" sz="2400" dirty="0"/>
          </a:p>
          <a:p>
            <a:r>
              <a:rPr lang="uk-UA" sz="2400" dirty="0"/>
              <a:t>Атаки на варіанти зі зменшеним числом </a:t>
            </a:r>
            <a:r>
              <a:rPr lang="uk-UA" sz="2400" dirty="0" smtClean="0"/>
              <a:t>раундів;</a:t>
            </a:r>
            <a:endParaRPr lang="uk-UA" sz="2400" dirty="0"/>
          </a:p>
          <a:p>
            <a:r>
              <a:rPr lang="ru-RU" sz="2400" dirty="0" err="1" smtClean="0"/>
              <a:t>Перебір</a:t>
            </a:r>
            <a:r>
              <a:rPr lang="ru-RU" sz="2400" dirty="0" smtClean="0"/>
              <a:t> </a:t>
            </a:r>
            <a:r>
              <a:rPr lang="ru-RU" sz="2400" dirty="0"/>
              <a:t>по </a:t>
            </a:r>
            <a:r>
              <a:rPr lang="ru-RU" sz="2400" dirty="0" smtClean="0"/>
              <a:t>словнику;</a:t>
            </a:r>
            <a:endParaRPr lang="ru-RU" sz="2400" dirty="0"/>
          </a:p>
          <a:p>
            <a:r>
              <a:rPr lang="ru-RU" sz="2400" dirty="0" err="1" smtClean="0"/>
              <a:t>Повний</a:t>
            </a:r>
            <a:r>
              <a:rPr lang="ru-RU" sz="2400" dirty="0" smtClean="0"/>
              <a:t> </a:t>
            </a:r>
            <a:r>
              <a:rPr lang="ru-RU" sz="2400" dirty="0" err="1" smtClean="0"/>
              <a:t>перебір</a:t>
            </a:r>
            <a:r>
              <a:rPr lang="ru-RU" sz="2400" dirty="0"/>
              <a:t>.</a:t>
            </a:r>
            <a:endParaRPr lang="uk-UA" sz="2400" dirty="0"/>
          </a:p>
        </p:txBody>
      </p:sp>
    </p:spTree>
    <p:extLst>
      <p:ext uri="{BB962C8B-B14F-4D97-AF65-F5344CB8AC3E}">
        <p14:creationId xmlns:p14="http://schemas.microsoft.com/office/powerpoint/2010/main" val="2547708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401357"/>
          </a:xfrm>
        </p:spPr>
        <p:txBody>
          <a:bodyPr>
            <a:normAutofit fontScale="90000"/>
          </a:bodyPr>
          <a:lstStyle/>
          <a:p>
            <a:pPr algn="ctr"/>
            <a:r>
              <a:rPr lang="uk-UA" b="1" dirty="0" smtClean="0">
                <a:solidFill>
                  <a:srgbClr val="FF0000"/>
                </a:solidFill>
              </a:rPr>
              <a:t>2. </a:t>
            </a:r>
            <a:r>
              <a:rPr lang="uk-UA" b="1" dirty="0">
                <a:solidFill>
                  <a:srgbClr val="FF0000"/>
                </a:solidFill>
              </a:rPr>
              <a:t>Д</a:t>
            </a:r>
            <a:r>
              <a:rPr lang="uk-UA" b="1" dirty="0" smtClean="0">
                <a:solidFill>
                  <a:srgbClr val="FF0000"/>
                </a:solidFill>
              </a:rPr>
              <a:t>жерела та види та загроз в АС</a:t>
            </a:r>
            <a:endParaRPr lang="uk-UA" b="1" dirty="0">
              <a:solidFill>
                <a:srgbClr val="FF0000"/>
              </a:solidFill>
            </a:endParaRPr>
          </a:p>
        </p:txBody>
      </p:sp>
      <p:sp>
        <p:nvSpPr>
          <p:cNvPr id="3" name="Місце для вмісту 2"/>
          <p:cNvSpPr>
            <a:spLocks noGrp="1"/>
          </p:cNvSpPr>
          <p:nvPr>
            <p:ph idx="1"/>
          </p:nvPr>
        </p:nvSpPr>
        <p:spPr>
          <a:xfrm>
            <a:off x="470647" y="766482"/>
            <a:ext cx="11564471" cy="5410481"/>
          </a:xfrm>
        </p:spPr>
        <p:txBody>
          <a:bodyPr/>
          <a:lstStyle/>
          <a:p>
            <a:pPr marL="0" indent="0">
              <a:buNone/>
            </a:pPr>
            <a:r>
              <a:rPr lang="uk-UA" sz="2000" dirty="0"/>
              <a:t>"Концепція технічного захисту інформації в Україні" </a:t>
            </a:r>
            <a:r>
              <a:rPr lang="uk-UA" sz="2000" dirty="0" smtClean="0"/>
              <a:t>визначає </a:t>
            </a:r>
            <a:r>
              <a:rPr lang="uk-UA" sz="2000" dirty="0"/>
              <a:t>такі </a:t>
            </a:r>
            <a:r>
              <a:rPr lang="uk-UA" sz="2000" b="1" dirty="0"/>
              <a:t>джерела загроз для інформації:</a:t>
            </a:r>
            <a:r>
              <a:rPr lang="uk-UA" sz="2000" dirty="0"/>
              <a:t> </a:t>
            </a:r>
            <a:endParaRPr lang="uk-UA" sz="2000" dirty="0" smtClean="0"/>
          </a:p>
          <a:p>
            <a:pPr marL="0" indent="0">
              <a:buNone/>
            </a:pPr>
            <a:endParaRPr lang="uk-UA" dirty="0"/>
          </a:p>
        </p:txBody>
      </p:sp>
      <p:graphicFrame>
        <p:nvGraphicFramePr>
          <p:cNvPr id="4" name="Таблиця 3"/>
          <p:cNvGraphicFramePr>
            <a:graphicFrameLocks noGrp="1"/>
          </p:cNvGraphicFramePr>
          <p:nvPr>
            <p:extLst>
              <p:ext uri="{D42A27DB-BD31-4B8C-83A1-F6EECF244321}">
                <p14:modId xmlns:p14="http://schemas.microsoft.com/office/powerpoint/2010/main" val="818166171"/>
              </p:ext>
            </p:extLst>
          </p:nvPr>
        </p:nvGraphicFramePr>
        <p:xfrm>
          <a:off x="829235" y="1089211"/>
          <a:ext cx="10058400" cy="5514231"/>
        </p:xfrm>
        <a:graphic>
          <a:graphicData uri="http://schemas.openxmlformats.org/drawingml/2006/table">
            <a:tbl>
              <a:tblPr firstRow="1" firstCol="1" bandRow="1">
                <a:tableStyleId>{5C22544A-7EE6-4342-B048-85BDC9FD1C3A}</a:tableStyleId>
              </a:tblPr>
              <a:tblGrid>
                <a:gridCol w="4267200"/>
                <a:gridCol w="5791200"/>
              </a:tblGrid>
              <a:tr h="307113">
                <a:tc>
                  <a:txBody>
                    <a:bodyPr/>
                    <a:lstStyle/>
                    <a:p>
                      <a:pPr marL="40005" marR="4445" indent="443230" algn="ctr">
                        <a:lnSpc>
                          <a:spcPct val="115000"/>
                        </a:lnSpc>
                        <a:spcAft>
                          <a:spcPts val="0"/>
                        </a:spcAft>
                      </a:pPr>
                      <a:r>
                        <a:rPr lang="uk-UA" sz="2000" dirty="0">
                          <a:effectLst/>
                        </a:rPr>
                        <a:t>Джерела </a:t>
                      </a:r>
                      <a:endParaRPr lang="uk-UA" sz="2400" dirty="0">
                        <a:solidFill>
                          <a:srgbClr val="000000"/>
                        </a:solidFill>
                        <a:effectLst/>
                        <a:latin typeface="Arial" panose="020B0604020202020204" pitchFamily="34" charset="0"/>
                        <a:ea typeface="Arial" panose="020B0604020202020204" pitchFamily="34" charset="0"/>
                      </a:endParaRPr>
                    </a:p>
                  </a:txBody>
                  <a:tcPr marL="68580" marR="24765" marT="34290" marB="0"/>
                </a:tc>
                <a:tc>
                  <a:txBody>
                    <a:bodyPr/>
                    <a:lstStyle/>
                    <a:p>
                      <a:pPr marL="40005" marR="4445" indent="443230" algn="ctr">
                        <a:lnSpc>
                          <a:spcPct val="115000"/>
                        </a:lnSpc>
                        <a:spcAft>
                          <a:spcPts val="0"/>
                        </a:spcAft>
                      </a:pPr>
                      <a:r>
                        <a:rPr lang="uk-UA" sz="2000">
                          <a:effectLst/>
                        </a:rPr>
                        <a:t>Мотивація </a:t>
                      </a:r>
                      <a:endParaRPr lang="uk-UA" sz="2400">
                        <a:solidFill>
                          <a:srgbClr val="000000"/>
                        </a:solidFill>
                        <a:effectLst/>
                        <a:latin typeface="Arial" panose="020B0604020202020204" pitchFamily="34" charset="0"/>
                        <a:ea typeface="Arial" panose="020B0604020202020204" pitchFamily="34" charset="0"/>
                      </a:endParaRPr>
                    </a:p>
                  </a:txBody>
                  <a:tcPr marL="68580" marR="24765" marT="34290" marB="0"/>
                </a:tc>
              </a:tr>
              <a:tr h="866143">
                <a:tc>
                  <a:txBody>
                    <a:bodyPr/>
                    <a:lstStyle/>
                    <a:p>
                      <a:pPr marL="40005" marR="4445" indent="443230" algn="l">
                        <a:lnSpc>
                          <a:spcPct val="115000"/>
                        </a:lnSpc>
                        <a:spcAft>
                          <a:spcPts val="0"/>
                        </a:spcAft>
                      </a:pPr>
                      <a:r>
                        <a:rPr lang="uk-UA" sz="2000" dirty="0">
                          <a:effectLst/>
                        </a:rPr>
                        <a:t>Інші держави </a:t>
                      </a:r>
                      <a:endParaRPr lang="uk-UA" sz="2400" dirty="0">
                        <a:solidFill>
                          <a:srgbClr val="000000"/>
                        </a:solidFill>
                        <a:effectLst/>
                        <a:latin typeface="Arial" panose="020B0604020202020204" pitchFamily="34" charset="0"/>
                        <a:ea typeface="Arial" panose="020B0604020202020204" pitchFamily="34" charset="0"/>
                      </a:endParaRPr>
                    </a:p>
                  </a:txBody>
                  <a:tcPr marL="68580" marR="24765" marT="34290" marB="0"/>
                </a:tc>
                <a:tc>
                  <a:txBody>
                    <a:bodyPr/>
                    <a:lstStyle/>
                    <a:p>
                      <a:pPr marL="0" marR="1270" indent="0" algn="just">
                        <a:lnSpc>
                          <a:spcPct val="115000"/>
                        </a:lnSpc>
                        <a:spcAft>
                          <a:spcPts val="0"/>
                        </a:spcAft>
                      </a:pPr>
                      <a:r>
                        <a:rPr lang="uk-UA" sz="2000" dirty="0">
                          <a:effectLst/>
                        </a:rPr>
                        <a:t>Одержання переваг у зовнішньополітичній, зовнішньоекономічній, військовій, та інших сферах </a:t>
                      </a:r>
                      <a:endParaRPr lang="uk-UA" sz="2400" dirty="0">
                        <a:solidFill>
                          <a:srgbClr val="000000"/>
                        </a:solidFill>
                        <a:effectLst/>
                        <a:latin typeface="Arial" panose="020B0604020202020204" pitchFamily="34" charset="0"/>
                        <a:ea typeface="Arial" panose="020B0604020202020204" pitchFamily="34" charset="0"/>
                      </a:endParaRPr>
                    </a:p>
                  </a:txBody>
                  <a:tcPr marL="68580" marR="24765" marT="34290" marB="0"/>
                </a:tc>
              </a:tr>
              <a:tr h="586628">
                <a:tc>
                  <a:txBody>
                    <a:bodyPr/>
                    <a:lstStyle/>
                    <a:p>
                      <a:pPr marL="40005" marR="4445" indent="443230" algn="l">
                        <a:lnSpc>
                          <a:spcPct val="115000"/>
                        </a:lnSpc>
                        <a:spcAft>
                          <a:spcPts val="0"/>
                        </a:spcAft>
                      </a:pPr>
                      <a:r>
                        <a:rPr lang="uk-UA" sz="2000">
                          <a:effectLst/>
                        </a:rPr>
                        <a:t>Політичні партії </a:t>
                      </a:r>
                      <a:endParaRPr lang="uk-UA" sz="2400">
                        <a:solidFill>
                          <a:srgbClr val="000000"/>
                        </a:solidFill>
                        <a:effectLst/>
                        <a:latin typeface="Arial" panose="020B0604020202020204" pitchFamily="34" charset="0"/>
                        <a:ea typeface="Arial" panose="020B0604020202020204" pitchFamily="34" charset="0"/>
                      </a:endParaRPr>
                    </a:p>
                  </a:txBody>
                  <a:tcPr marL="68580" marR="24765" marT="34290" marB="0"/>
                </a:tc>
                <a:tc>
                  <a:txBody>
                    <a:bodyPr/>
                    <a:lstStyle/>
                    <a:p>
                      <a:pPr marL="0" marR="4445" indent="0" algn="just">
                        <a:lnSpc>
                          <a:spcPct val="115000"/>
                        </a:lnSpc>
                        <a:spcAft>
                          <a:spcPts val="0"/>
                        </a:spcAft>
                      </a:pPr>
                      <a:r>
                        <a:rPr lang="uk-UA" sz="2000" dirty="0">
                          <a:effectLst/>
                        </a:rPr>
                        <a:t>Одержання переваг у політичній боротьбі, боротьбі за владу </a:t>
                      </a:r>
                      <a:endParaRPr lang="uk-UA" sz="2400" dirty="0">
                        <a:solidFill>
                          <a:srgbClr val="000000"/>
                        </a:solidFill>
                        <a:effectLst/>
                        <a:latin typeface="Arial" panose="020B0604020202020204" pitchFamily="34" charset="0"/>
                        <a:ea typeface="Arial" panose="020B0604020202020204" pitchFamily="34" charset="0"/>
                      </a:endParaRPr>
                    </a:p>
                  </a:txBody>
                  <a:tcPr marL="68580" marR="24765" marT="34290" marB="0"/>
                </a:tc>
              </a:tr>
              <a:tr h="586628">
                <a:tc>
                  <a:txBody>
                    <a:bodyPr/>
                    <a:lstStyle/>
                    <a:p>
                      <a:pPr marL="40005" marR="4445" indent="443230" algn="l">
                        <a:lnSpc>
                          <a:spcPct val="115000"/>
                        </a:lnSpc>
                        <a:spcAft>
                          <a:spcPts val="0"/>
                        </a:spcAft>
                      </a:pPr>
                      <a:r>
                        <a:rPr lang="uk-UA" sz="2000">
                          <a:effectLst/>
                        </a:rPr>
                        <a:t>Злочинні угрупування </a:t>
                      </a:r>
                      <a:endParaRPr lang="uk-UA" sz="2400">
                        <a:solidFill>
                          <a:srgbClr val="000000"/>
                        </a:solidFill>
                        <a:effectLst/>
                        <a:latin typeface="Arial" panose="020B0604020202020204" pitchFamily="34" charset="0"/>
                        <a:ea typeface="Arial" panose="020B0604020202020204" pitchFamily="34" charset="0"/>
                      </a:endParaRPr>
                    </a:p>
                  </a:txBody>
                  <a:tcPr marL="68580" marR="24765" marT="34290" marB="0"/>
                </a:tc>
                <a:tc>
                  <a:txBody>
                    <a:bodyPr/>
                    <a:lstStyle/>
                    <a:p>
                      <a:pPr marL="0" marR="4445" indent="0" algn="just">
                        <a:lnSpc>
                          <a:spcPct val="115000"/>
                        </a:lnSpc>
                        <a:spcAft>
                          <a:spcPts val="0"/>
                        </a:spcAft>
                      </a:pPr>
                      <a:r>
                        <a:rPr lang="uk-UA" sz="2000" dirty="0">
                          <a:effectLst/>
                        </a:rPr>
                        <a:t>Одержання політичних, економічних переваг, нанесення шкоди </a:t>
                      </a:r>
                      <a:endParaRPr lang="uk-UA" sz="2400" dirty="0">
                        <a:solidFill>
                          <a:srgbClr val="000000"/>
                        </a:solidFill>
                        <a:effectLst/>
                        <a:latin typeface="Arial" panose="020B0604020202020204" pitchFamily="34" charset="0"/>
                        <a:ea typeface="Arial" panose="020B0604020202020204" pitchFamily="34" charset="0"/>
                      </a:endParaRPr>
                    </a:p>
                  </a:txBody>
                  <a:tcPr marL="68580" marR="24765" marT="34290" marB="0"/>
                </a:tc>
              </a:tr>
              <a:tr h="586628">
                <a:tc>
                  <a:txBody>
                    <a:bodyPr/>
                    <a:lstStyle/>
                    <a:p>
                      <a:pPr marL="39688" marR="4445" indent="-39688" algn="l">
                        <a:lnSpc>
                          <a:spcPct val="115000"/>
                        </a:lnSpc>
                        <a:spcAft>
                          <a:spcPts val="0"/>
                        </a:spcAft>
                      </a:pPr>
                      <a:r>
                        <a:rPr lang="uk-UA" sz="2000" dirty="0">
                          <a:effectLst/>
                        </a:rPr>
                        <a:t>Суб’єкти підприємницької діяльності </a:t>
                      </a:r>
                      <a:endParaRPr lang="uk-UA" sz="2400" dirty="0">
                        <a:solidFill>
                          <a:srgbClr val="000000"/>
                        </a:solidFill>
                        <a:effectLst/>
                        <a:latin typeface="Arial" panose="020B0604020202020204" pitchFamily="34" charset="0"/>
                        <a:ea typeface="Arial" panose="020B0604020202020204" pitchFamily="34" charset="0"/>
                      </a:endParaRPr>
                    </a:p>
                  </a:txBody>
                  <a:tcPr marL="68580" marR="24765" marT="34290" marB="0"/>
                </a:tc>
                <a:tc>
                  <a:txBody>
                    <a:bodyPr/>
                    <a:lstStyle/>
                    <a:p>
                      <a:pPr marL="0" marR="4445" indent="0" algn="just">
                        <a:lnSpc>
                          <a:spcPct val="115000"/>
                        </a:lnSpc>
                        <a:spcAft>
                          <a:spcPts val="0"/>
                        </a:spcAft>
                      </a:pPr>
                      <a:r>
                        <a:rPr lang="uk-UA" sz="2000" dirty="0">
                          <a:effectLst/>
                        </a:rPr>
                        <a:t>Одержання переваг у конкурентній боротьбі, економічні переваги </a:t>
                      </a:r>
                      <a:endParaRPr lang="uk-UA" sz="2400" dirty="0">
                        <a:solidFill>
                          <a:srgbClr val="000000"/>
                        </a:solidFill>
                        <a:effectLst/>
                        <a:latin typeface="Arial" panose="020B0604020202020204" pitchFamily="34" charset="0"/>
                        <a:ea typeface="Arial" panose="020B0604020202020204" pitchFamily="34" charset="0"/>
                      </a:endParaRPr>
                    </a:p>
                  </a:txBody>
                  <a:tcPr marL="68580" marR="24765" marT="34290" marB="0"/>
                </a:tc>
              </a:tr>
              <a:tr h="586628">
                <a:tc>
                  <a:txBody>
                    <a:bodyPr/>
                    <a:lstStyle/>
                    <a:p>
                      <a:pPr marL="40005" marR="4445" indent="443230" algn="l">
                        <a:lnSpc>
                          <a:spcPct val="115000"/>
                        </a:lnSpc>
                        <a:spcAft>
                          <a:spcPts val="0"/>
                        </a:spcAft>
                      </a:pPr>
                      <a:r>
                        <a:rPr lang="uk-UA" sz="2000">
                          <a:effectLst/>
                        </a:rPr>
                        <a:t>Фізичні особи </a:t>
                      </a:r>
                      <a:endParaRPr lang="uk-UA" sz="2400">
                        <a:solidFill>
                          <a:srgbClr val="000000"/>
                        </a:solidFill>
                        <a:effectLst/>
                        <a:latin typeface="Arial" panose="020B0604020202020204" pitchFamily="34" charset="0"/>
                        <a:ea typeface="Arial" panose="020B0604020202020204" pitchFamily="34" charset="0"/>
                      </a:endParaRPr>
                    </a:p>
                  </a:txBody>
                  <a:tcPr marL="68580" marR="24765" marT="34290" marB="0"/>
                </a:tc>
                <a:tc>
                  <a:txBody>
                    <a:bodyPr/>
                    <a:lstStyle/>
                    <a:p>
                      <a:pPr marL="0" marR="4445" indent="0" algn="just">
                        <a:lnSpc>
                          <a:spcPct val="115000"/>
                        </a:lnSpc>
                        <a:spcAft>
                          <a:spcPts val="0"/>
                        </a:spcAft>
                      </a:pPr>
                      <a:r>
                        <a:rPr lang="uk-UA" sz="2000" dirty="0">
                          <a:effectLst/>
                        </a:rPr>
                        <a:t>Самоствердження, отримання економічних переваг і винагород </a:t>
                      </a:r>
                      <a:endParaRPr lang="uk-UA" sz="2400" dirty="0">
                        <a:solidFill>
                          <a:srgbClr val="000000"/>
                        </a:solidFill>
                        <a:effectLst/>
                        <a:latin typeface="Arial" panose="020B0604020202020204" pitchFamily="34" charset="0"/>
                        <a:ea typeface="Arial" panose="020B0604020202020204" pitchFamily="34" charset="0"/>
                      </a:endParaRPr>
                    </a:p>
                  </a:txBody>
                  <a:tcPr marL="68580" marR="24765" marT="34290" marB="0"/>
                </a:tc>
              </a:tr>
              <a:tr h="586628">
                <a:tc>
                  <a:txBody>
                    <a:bodyPr/>
                    <a:lstStyle/>
                    <a:p>
                      <a:pPr marL="40005" marR="4445" indent="443230" algn="l">
                        <a:lnSpc>
                          <a:spcPct val="115000"/>
                        </a:lnSpc>
                        <a:spcAft>
                          <a:spcPts val="0"/>
                        </a:spcAft>
                      </a:pPr>
                      <a:r>
                        <a:rPr lang="uk-UA" sz="2000">
                          <a:effectLst/>
                        </a:rPr>
                        <a:t>Помилки персоналу </a:t>
                      </a:r>
                      <a:endParaRPr lang="uk-UA" sz="2400">
                        <a:solidFill>
                          <a:srgbClr val="000000"/>
                        </a:solidFill>
                        <a:effectLst/>
                        <a:latin typeface="Arial" panose="020B0604020202020204" pitchFamily="34" charset="0"/>
                        <a:ea typeface="Arial" panose="020B0604020202020204" pitchFamily="34" charset="0"/>
                      </a:endParaRPr>
                    </a:p>
                  </a:txBody>
                  <a:tcPr marL="68580" marR="24765" marT="34290" marB="0"/>
                </a:tc>
                <a:tc>
                  <a:txBody>
                    <a:bodyPr/>
                    <a:lstStyle/>
                    <a:p>
                      <a:pPr marL="0" marR="4445" indent="0" algn="just">
                        <a:lnSpc>
                          <a:spcPct val="115000"/>
                        </a:lnSpc>
                        <a:spcAft>
                          <a:spcPts val="0"/>
                        </a:spcAft>
                      </a:pPr>
                      <a:r>
                        <a:rPr lang="uk-UA" sz="2000" dirty="0">
                          <a:effectLst/>
                        </a:rPr>
                        <a:t>Низька кваліфікація працівників; образа, зрада, примушення </a:t>
                      </a:r>
                      <a:endParaRPr lang="uk-UA" sz="2400" dirty="0">
                        <a:solidFill>
                          <a:srgbClr val="000000"/>
                        </a:solidFill>
                        <a:effectLst/>
                        <a:latin typeface="Arial" panose="020B0604020202020204" pitchFamily="34" charset="0"/>
                        <a:ea typeface="Arial" panose="020B0604020202020204" pitchFamily="34" charset="0"/>
                      </a:endParaRPr>
                    </a:p>
                  </a:txBody>
                  <a:tcPr marL="68580" marR="24765" marT="34290" marB="0"/>
                </a:tc>
              </a:tr>
              <a:tr h="586628">
                <a:tc>
                  <a:txBody>
                    <a:bodyPr/>
                    <a:lstStyle/>
                    <a:p>
                      <a:pPr marL="39688" marR="4445" indent="-39688" algn="l">
                        <a:lnSpc>
                          <a:spcPct val="115000"/>
                        </a:lnSpc>
                        <a:spcAft>
                          <a:spcPts val="0"/>
                        </a:spcAft>
                      </a:pPr>
                      <a:r>
                        <a:rPr lang="uk-UA" sz="2000" dirty="0">
                          <a:effectLst/>
                        </a:rPr>
                        <a:t>Стихійні лиха, техногенні катастрофи </a:t>
                      </a:r>
                      <a:endParaRPr lang="uk-UA" sz="2400" dirty="0">
                        <a:solidFill>
                          <a:srgbClr val="000000"/>
                        </a:solidFill>
                        <a:effectLst/>
                        <a:latin typeface="Arial" panose="020B0604020202020204" pitchFamily="34" charset="0"/>
                        <a:ea typeface="Arial" panose="020B0604020202020204" pitchFamily="34" charset="0"/>
                      </a:endParaRPr>
                    </a:p>
                  </a:txBody>
                  <a:tcPr marL="68580" marR="24765" marT="34290" marB="0"/>
                </a:tc>
                <a:tc>
                  <a:txBody>
                    <a:bodyPr/>
                    <a:lstStyle/>
                    <a:p>
                      <a:pPr marL="1270" marR="4445" indent="443230" algn="l">
                        <a:lnSpc>
                          <a:spcPct val="115000"/>
                        </a:lnSpc>
                        <a:spcAft>
                          <a:spcPts val="0"/>
                        </a:spcAft>
                      </a:pPr>
                      <a:r>
                        <a:rPr lang="uk-UA" sz="2000" dirty="0">
                          <a:effectLst/>
                        </a:rPr>
                        <a:t>Не мають мотивації </a:t>
                      </a:r>
                      <a:endParaRPr lang="uk-UA" sz="2400" dirty="0">
                        <a:solidFill>
                          <a:srgbClr val="000000"/>
                        </a:solidFill>
                        <a:effectLst/>
                        <a:latin typeface="Arial" panose="020B0604020202020204" pitchFamily="34" charset="0"/>
                        <a:ea typeface="Arial" panose="020B0604020202020204" pitchFamily="34" charset="0"/>
                      </a:endParaRPr>
                    </a:p>
                  </a:txBody>
                  <a:tcPr marL="68580" marR="24765" marT="34290" marB="0"/>
                </a:tc>
              </a:tr>
            </a:tbl>
          </a:graphicData>
        </a:graphic>
      </p:graphicFrame>
    </p:spTree>
    <p:extLst>
      <p:ext uri="{BB962C8B-B14F-4D97-AF65-F5344CB8AC3E}">
        <p14:creationId xmlns:p14="http://schemas.microsoft.com/office/powerpoint/2010/main" val="58897389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2132</TotalTime>
  <Words>6790</Words>
  <Application>Microsoft Office PowerPoint</Application>
  <PresentationFormat>Широкий екран</PresentationFormat>
  <Paragraphs>1252</Paragraphs>
  <Slides>80</Slides>
  <Notes>0</Notes>
  <HiddenSlides>0</HiddenSlides>
  <MMClips>0</MMClips>
  <ScaleCrop>false</ScaleCrop>
  <HeadingPairs>
    <vt:vector size="8" baseType="variant">
      <vt:variant>
        <vt:lpstr>Використані шрифти</vt:lpstr>
      </vt:variant>
      <vt:variant>
        <vt:i4>6</vt:i4>
      </vt:variant>
      <vt:variant>
        <vt:lpstr>Тема</vt:lpstr>
      </vt:variant>
      <vt:variant>
        <vt:i4>2</vt:i4>
      </vt:variant>
      <vt:variant>
        <vt:lpstr>Вбудовані сервери OLE</vt:lpstr>
      </vt:variant>
      <vt:variant>
        <vt:i4>1</vt:i4>
      </vt:variant>
      <vt:variant>
        <vt:lpstr>Заголовки слайдів</vt:lpstr>
      </vt:variant>
      <vt:variant>
        <vt:i4>80</vt:i4>
      </vt:variant>
    </vt:vector>
  </HeadingPairs>
  <TitlesOfParts>
    <vt:vector size="89" baseType="lpstr">
      <vt:lpstr>Arial Unicode MS</vt:lpstr>
      <vt:lpstr>Arial</vt:lpstr>
      <vt:lpstr>Calibri</vt:lpstr>
      <vt:lpstr>Calibri Light</vt:lpstr>
      <vt:lpstr>Times New Roman</vt:lpstr>
      <vt:lpstr>Wingdings</vt:lpstr>
      <vt:lpstr>Тема Office</vt:lpstr>
      <vt:lpstr>2_Тема Office</vt:lpstr>
      <vt:lpstr>Об’єкт оболонки Пакувальника</vt:lpstr>
      <vt:lpstr>Презентація PowerPoint</vt:lpstr>
      <vt:lpstr>Література </vt:lpstr>
      <vt:lpstr>1. Поняття інформації та інформаційної системи</vt:lpstr>
      <vt:lpstr>Інформація</vt:lpstr>
      <vt:lpstr>Властивості інформації</vt:lpstr>
      <vt:lpstr>Інформація з обмеженим доступом </vt:lpstr>
      <vt:lpstr>Інформаційна система </vt:lpstr>
      <vt:lpstr>Види АС</vt:lpstr>
      <vt:lpstr>2. Джерела та види та загроз в АС</vt:lpstr>
      <vt:lpstr>Способи захисту</vt:lpstr>
      <vt:lpstr>Основні завдання захисту інформації</vt:lpstr>
      <vt:lpstr>Презентація PowerPoint</vt:lpstr>
      <vt:lpstr>3. Засоби протидії</vt:lpstr>
      <vt:lpstr>Криптологія</vt:lpstr>
      <vt:lpstr>Шифрування даних</vt:lpstr>
      <vt:lpstr>2. Основні поняття роботи К. Шеннона "Теорія зв’язку в секретних системах"</vt:lpstr>
      <vt:lpstr>Стійкість шифрів</vt:lpstr>
      <vt:lpstr>Безумовно стійкі шифри</vt:lpstr>
      <vt:lpstr>Умовно стійкі шифри</vt:lpstr>
      <vt:lpstr>Обчислювально стійкі шифри</vt:lpstr>
      <vt:lpstr>Презентація PowerPoint</vt:lpstr>
      <vt:lpstr>Класифікація криптосистем</vt:lpstr>
      <vt:lpstr>Хешування</vt:lpstr>
      <vt:lpstr>Симетричні криптосистеми</vt:lpstr>
      <vt:lpstr>Асиметричні криптосистеми</vt:lpstr>
      <vt:lpstr>Презентація PowerPoint</vt:lpstr>
      <vt:lpstr>Порівняння систем</vt:lpstr>
      <vt:lpstr>Комбінований (гібридний) метод шифрування </vt:lpstr>
      <vt:lpstr>Тема: Блочні шрифти</vt:lpstr>
      <vt:lpstr>Вимоги до шифрів</vt:lpstr>
      <vt:lpstr>Сітка Х. Фейстеля, її переваги та недоліки</vt:lpstr>
      <vt:lpstr>Схема шифрування, дешифрування сіткою Фейстеля</vt:lpstr>
      <vt:lpstr>Функції перетворення блоку L0</vt:lpstr>
      <vt:lpstr>Алгоритм DES</vt:lpstr>
      <vt:lpstr>Схема DES</vt:lpstr>
      <vt:lpstr>Презентація PowerPoint</vt:lpstr>
      <vt:lpstr>Презентація PowerPoint</vt:lpstr>
      <vt:lpstr>Раундові перетворення</vt:lpstr>
      <vt:lpstr>Презентація PowerPoint</vt:lpstr>
      <vt:lpstr>Презентація PowerPoint</vt:lpstr>
      <vt:lpstr>S-Box</vt:lpstr>
      <vt:lpstr>Алгоритм розгортання ключа</vt:lpstr>
      <vt:lpstr>Презентація PowerPoint</vt:lpstr>
      <vt:lpstr>Презентація PowerPoint</vt:lpstr>
      <vt:lpstr>Блок-схема формування раундових ключів DES</vt:lpstr>
      <vt:lpstr>Операція розшифрування</vt:lpstr>
      <vt:lpstr>Переваги та недоліки DES</vt:lpstr>
      <vt:lpstr>Алгоритм криптографічного перетворення ГОСТ 28147-89</vt:lpstr>
      <vt:lpstr>Функція F </vt:lpstr>
      <vt:lpstr>Використання підключів у ГОСТ 38147-89</vt:lpstr>
      <vt:lpstr>Діаграма дії ГОСТ 28147-89</vt:lpstr>
      <vt:lpstr>S-блоки алгоритму ГОСТ 28147-89</vt:lpstr>
      <vt:lpstr>Відмінності між DES і ГОСТ 28147</vt:lpstr>
      <vt:lpstr>Основні алгоритми генерації псевдовипадкових чисел</vt:lpstr>
      <vt:lpstr>Лінійний конгруентний метод</vt:lpstr>
      <vt:lpstr>Регістр зсуву з лінійним зворотним зв'язком</vt:lpstr>
      <vt:lpstr>Для того, щоб конкретний генератор мав максимальний період, многочлен, асоційований з відвідною послідовністю, повинен бути примітивним за модулем 2, - тобто не розкладатись на добуток двійкових многочленів меншого степеня.  Наприклад, многочлен х32 + х7 + х5 + х3 + х2 + х + 1 примітивний за модулем 2.</vt:lpstr>
      <vt:lpstr>Потокові шифри</vt:lpstr>
      <vt:lpstr>Потоковий шифр RC 4</vt:lpstr>
      <vt:lpstr>Алгоритм роботи RC4</vt:lpstr>
      <vt:lpstr>Схема шифрування одного символа відкритого тексту за допомогою RC4</vt:lpstr>
      <vt:lpstr>Хешувальні алгоритми</vt:lpstr>
      <vt:lpstr>Класифікація Хеш-функцій</vt:lpstr>
      <vt:lpstr>Алгоритм MD5</vt:lpstr>
      <vt:lpstr>Презентація PowerPoint</vt:lpstr>
      <vt:lpstr>Презентація PowerPoint</vt:lpstr>
      <vt:lpstr>Презентація PowerPoint</vt:lpstr>
      <vt:lpstr>Презентація PowerPoint</vt:lpstr>
      <vt:lpstr>Тема: Основи криптоаналізу</vt:lpstr>
      <vt:lpstr>Умови криптоаналізу</vt:lpstr>
      <vt:lpstr>Презентація PowerPoint</vt:lpstr>
      <vt:lpstr>Сучасний криптоаналіз.</vt:lpstr>
      <vt:lpstr>Презентація PowerPoint</vt:lpstr>
      <vt:lpstr>Презентація PowerPoint</vt:lpstr>
      <vt:lpstr>Додаткові методи криптоаналізу</vt:lpstr>
      <vt:lpstr>Криптоаналіз симетричних шрифтів</vt:lpstr>
      <vt:lpstr>Алгоритм диференціального криптоаналізу </vt:lpstr>
      <vt:lpstr>Лінійний криптоаналіз</vt:lpstr>
      <vt:lpstr>Презентація PowerPoint</vt:lpstr>
      <vt:lpstr>Презентація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Захист інформації</dc:title>
  <dc:creator>Orest</dc:creator>
  <cp:lastModifiedBy>Пользователь Windows</cp:lastModifiedBy>
  <cp:revision>157</cp:revision>
  <dcterms:created xsi:type="dcterms:W3CDTF">2015-09-15T13:20:54Z</dcterms:created>
  <dcterms:modified xsi:type="dcterms:W3CDTF">2019-03-26T17:44:35Z</dcterms:modified>
</cp:coreProperties>
</file>