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7" r:id="rId3"/>
    <p:sldId id="259" r:id="rId4"/>
    <p:sldId id="307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270" r:id="rId15"/>
    <p:sldId id="271" r:id="rId16"/>
    <p:sldId id="272" r:id="rId17"/>
    <p:sldId id="275" r:id="rId18"/>
    <p:sldId id="273" r:id="rId19"/>
    <p:sldId id="274" r:id="rId20"/>
    <p:sldId id="276" r:id="rId21"/>
    <p:sldId id="281" r:id="rId22"/>
    <p:sldId id="282" r:id="rId23"/>
    <p:sldId id="278" r:id="rId24"/>
    <p:sldId id="279" r:id="rId25"/>
    <p:sldId id="280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3" r:id="rId36"/>
    <p:sldId id="295" r:id="rId37"/>
    <p:sldId id="296" r:id="rId38"/>
    <p:sldId id="297" r:id="rId39"/>
    <p:sldId id="298" r:id="rId40"/>
    <p:sldId id="299" r:id="rId41"/>
    <p:sldId id="292" r:id="rId42"/>
    <p:sldId id="306" r:id="rId43"/>
    <p:sldId id="294" r:id="rId44"/>
    <p:sldId id="305" r:id="rId45"/>
    <p:sldId id="301" r:id="rId46"/>
    <p:sldId id="302" r:id="rId47"/>
    <p:sldId id="303" r:id="rId48"/>
    <p:sldId id="277" r:id="rId49"/>
    <p:sldId id="321" r:id="rId50"/>
    <p:sldId id="322" r:id="rId51"/>
    <p:sldId id="323" r:id="rId52"/>
    <p:sldId id="324" r:id="rId53"/>
    <p:sldId id="325" r:id="rId54"/>
    <p:sldId id="326" r:id="rId55"/>
    <p:sldId id="327" r:id="rId56"/>
    <p:sldId id="328" r:id="rId57"/>
    <p:sldId id="329" r:id="rId58"/>
    <p:sldId id="330" r:id="rId59"/>
    <p:sldId id="331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87A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/>
  </p:normalViewPr>
  <p:slideViewPr>
    <p:cSldViewPr snapToGrid="0">
      <p:cViewPr varScale="1">
        <p:scale>
          <a:sx n="57" d="100"/>
          <a:sy n="57" d="100"/>
        </p:scale>
        <p:origin x="-64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927901-7F49-4797-B40C-9CD59344C47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53402D0-233D-45C3-B2B0-5C07AF82601E}">
      <dgm:prSet/>
      <dgm:spPr/>
      <dgm:t>
        <a:bodyPr/>
        <a:lstStyle/>
        <a:p>
          <a:pPr rtl="0"/>
          <a:r>
            <a:rPr lang="uk-UA" dirty="0"/>
            <a:t>Міжнародні звіти </a:t>
          </a:r>
          <a:r>
            <a:rPr lang="en-US" dirty="0"/>
            <a:t>ESPAD</a:t>
          </a:r>
          <a:r>
            <a:rPr lang="uk-UA" dirty="0"/>
            <a:t>: </a:t>
          </a:r>
          <a:r>
            <a:rPr lang="en-US" dirty="0"/>
            <a:t>www.espad.org</a:t>
          </a:r>
          <a:r>
            <a:rPr lang="uk-UA" dirty="0"/>
            <a:t> </a:t>
          </a:r>
        </a:p>
      </dgm:t>
    </dgm:pt>
    <dgm:pt modelId="{A55B63D3-C53D-421F-94A9-D4AD929D8707}" type="parTrans" cxnId="{62D4A8EC-0D6C-4C07-980B-FE2E6564C24E}">
      <dgm:prSet/>
      <dgm:spPr/>
      <dgm:t>
        <a:bodyPr/>
        <a:lstStyle/>
        <a:p>
          <a:endParaRPr lang="uk-UA"/>
        </a:p>
      </dgm:t>
    </dgm:pt>
    <dgm:pt modelId="{8EA266CA-88E6-4C7D-A6DF-F66C46EC296B}" type="sibTrans" cxnId="{62D4A8EC-0D6C-4C07-980B-FE2E6564C24E}">
      <dgm:prSet/>
      <dgm:spPr/>
      <dgm:t>
        <a:bodyPr/>
        <a:lstStyle/>
        <a:p>
          <a:endParaRPr lang="uk-UA"/>
        </a:p>
      </dgm:t>
    </dgm:pt>
    <dgm:pt modelId="{8A1EA923-FA91-419A-B34A-165E6F23EE96}" type="pres">
      <dgm:prSet presAssocID="{03927901-7F49-4797-B40C-9CD59344C47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C8EA56-5386-486B-8FC8-8B9E4DCAF778}" type="pres">
      <dgm:prSet presAssocID="{753402D0-233D-45C3-B2B0-5C07AF82601E}" presName="roof" presStyleLbl="dkBgShp" presStyleIdx="0" presStyleCnt="2" custScaleY="58918" custLinFactNeighborX="-426" custLinFactNeighborY="-15116"/>
      <dgm:spPr/>
      <dgm:t>
        <a:bodyPr/>
        <a:lstStyle/>
        <a:p>
          <a:endParaRPr lang="ru-RU"/>
        </a:p>
      </dgm:t>
    </dgm:pt>
    <dgm:pt modelId="{A4FA99B3-67E4-404F-B1E0-A3130D651C61}" type="pres">
      <dgm:prSet presAssocID="{753402D0-233D-45C3-B2B0-5C07AF82601E}" presName="pillars" presStyleCnt="0"/>
      <dgm:spPr/>
    </dgm:pt>
    <dgm:pt modelId="{EFAF1FB4-C64D-4E91-B19D-D9FAE683B24A}" type="pres">
      <dgm:prSet presAssocID="{753402D0-233D-45C3-B2B0-5C07AF82601E}" presName="pillar1" presStyleLbl="node1" presStyleIdx="0" presStyleCnt="1" custScaleY="135494" custLinFactNeighborX="-426" custLinFactNeighborY="16038">
        <dgm:presLayoutVars>
          <dgm:bulletEnabled val="1"/>
        </dgm:presLayoutVars>
      </dgm:prSet>
      <dgm:spPr/>
    </dgm:pt>
    <dgm:pt modelId="{ED9D6697-1B94-46D1-B570-04F6E26BDADD}" type="pres">
      <dgm:prSet presAssocID="{753402D0-233D-45C3-B2B0-5C07AF82601E}" presName="base" presStyleLbl="dkBgShp" presStyleIdx="1" presStyleCnt="2" custFlipVert="1" custScaleY="16939"/>
      <dgm:spPr/>
    </dgm:pt>
  </dgm:ptLst>
  <dgm:cxnLst>
    <dgm:cxn modelId="{62D4A8EC-0D6C-4C07-980B-FE2E6564C24E}" srcId="{03927901-7F49-4797-B40C-9CD59344C477}" destId="{753402D0-233D-45C3-B2B0-5C07AF82601E}" srcOrd="0" destOrd="0" parTransId="{A55B63D3-C53D-421F-94A9-D4AD929D8707}" sibTransId="{8EA266CA-88E6-4C7D-A6DF-F66C46EC296B}"/>
    <dgm:cxn modelId="{613DB0F8-8F2E-4EEC-AE29-991458D116BA}" type="presOf" srcId="{753402D0-233D-45C3-B2B0-5C07AF82601E}" destId="{2CC8EA56-5386-486B-8FC8-8B9E4DCAF778}" srcOrd="0" destOrd="0" presId="urn:microsoft.com/office/officeart/2005/8/layout/hList3"/>
    <dgm:cxn modelId="{C89B783F-EE24-4AE3-9B05-E106ED8C2A58}" type="presOf" srcId="{03927901-7F49-4797-B40C-9CD59344C477}" destId="{8A1EA923-FA91-419A-B34A-165E6F23EE96}" srcOrd="0" destOrd="0" presId="urn:microsoft.com/office/officeart/2005/8/layout/hList3"/>
    <dgm:cxn modelId="{1BC12262-8CCE-42D9-BF8D-7E1A20FE8DC5}" type="presParOf" srcId="{8A1EA923-FA91-419A-B34A-165E6F23EE96}" destId="{2CC8EA56-5386-486B-8FC8-8B9E4DCAF778}" srcOrd="0" destOrd="0" presId="urn:microsoft.com/office/officeart/2005/8/layout/hList3"/>
    <dgm:cxn modelId="{7233729D-B4EC-47AF-A526-1893B00A465A}" type="presParOf" srcId="{8A1EA923-FA91-419A-B34A-165E6F23EE96}" destId="{A4FA99B3-67E4-404F-B1E0-A3130D651C61}" srcOrd="1" destOrd="0" presId="urn:microsoft.com/office/officeart/2005/8/layout/hList3"/>
    <dgm:cxn modelId="{2EB15633-47AC-4042-A836-81B98DE6B24B}" type="presParOf" srcId="{A4FA99B3-67E4-404F-B1E0-A3130D651C61}" destId="{EFAF1FB4-C64D-4E91-B19D-D9FAE683B24A}" srcOrd="0" destOrd="0" presId="urn:microsoft.com/office/officeart/2005/8/layout/hList3"/>
    <dgm:cxn modelId="{129EB9D8-9FFB-44CC-8120-AC91596786D1}" type="presParOf" srcId="{8A1EA923-FA91-419A-B34A-165E6F23EE96}" destId="{ED9D6697-1B94-46D1-B570-04F6E26BDAD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927901-7F49-4797-B40C-9CD59344C47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53402D0-233D-45C3-B2B0-5C07AF82601E}">
      <dgm:prSet/>
      <dgm:spPr/>
      <dgm:t>
        <a:bodyPr/>
        <a:lstStyle/>
        <a:p>
          <a:pPr rtl="0"/>
          <a:r>
            <a:rPr lang="uk-UA" dirty="0"/>
            <a:t>Національні звіти </a:t>
          </a:r>
          <a:r>
            <a:rPr lang="en-US" dirty="0"/>
            <a:t>ESPAD</a:t>
          </a:r>
          <a:r>
            <a:rPr lang="uk-UA" dirty="0"/>
            <a:t>: </a:t>
          </a:r>
          <a:r>
            <a:rPr lang="en-US" dirty="0"/>
            <a:t>www.uisr.org.ua/espad</a:t>
          </a:r>
          <a:endParaRPr lang="uk-UA" dirty="0"/>
        </a:p>
      </dgm:t>
    </dgm:pt>
    <dgm:pt modelId="{A55B63D3-C53D-421F-94A9-D4AD929D8707}" type="parTrans" cxnId="{62D4A8EC-0D6C-4C07-980B-FE2E6564C24E}">
      <dgm:prSet/>
      <dgm:spPr/>
      <dgm:t>
        <a:bodyPr/>
        <a:lstStyle/>
        <a:p>
          <a:endParaRPr lang="uk-UA"/>
        </a:p>
      </dgm:t>
    </dgm:pt>
    <dgm:pt modelId="{8EA266CA-88E6-4C7D-A6DF-F66C46EC296B}" type="sibTrans" cxnId="{62D4A8EC-0D6C-4C07-980B-FE2E6564C24E}">
      <dgm:prSet/>
      <dgm:spPr/>
      <dgm:t>
        <a:bodyPr/>
        <a:lstStyle/>
        <a:p>
          <a:endParaRPr lang="uk-UA"/>
        </a:p>
      </dgm:t>
    </dgm:pt>
    <dgm:pt modelId="{8A1EA923-FA91-419A-B34A-165E6F23EE96}" type="pres">
      <dgm:prSet presAssocID="{03927901-7F49-4797-B40C-9CD59344C47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C8EA56-5386-486B-8FC8-8B9E4DCAF778}" type="pres">
      <dgm:prSet presAssocID="{753402D0-233D-45C3-B2B0-5C07AF82601E}" presName="roof" presStyleLbl="dkBgShp" presStyleIdx="0" presStyleCnt="2" custScaleY="58918" custLinFactNeighborX="-426" custLinFactNeighborY="-15116"/>
      <dgm:spPr/>
      <dgm:t>
        <a:bodyPr/>
        <a:lstStyle/>
        <a:p>
          <a:endParaRPr lang="ru-RU"/>
        </a:p>
      </dgm:t>
    </dgm:pt>
    <dgm:pt modelId="{A4FA99B3-67E4-404F-B1E0-A3130D651C61}" type="pres">
      <dgm:prSet presAssocID="{753402D0-233D-45C3-B2B0-5C07AF82601E}" presName="pillars" presStyleCnt="0"/>
      <dgm:spPr/>
    </dgm:pt>
    <dgm:pt modelId="{EFAF1FB4-C64D-4E91-B19D-D9FAE683B24A}" type="pres">
      <dgm:prSet presAssocID="{753402D0-233D-45C3-B2B0-5C07AF82601E}" presName="pillar1" presStyleLbl="node1" presStyleIdx="0" presStyleCnt="1" custScaleY="135494" custLinFactNeighborX="-426" custLinFactNeighborY="16038">
        <dgm:presLayoutVars>
          <dgm:bulletEnabled val="1"/>
        </dgm:presLayoutVars>
      </dgm:prSet>
      <dgm:spPr/>
    </dgm:pt>
    <dgm:pt modelId="{ED9D6697-1B94-46D1-B570-04F6E26BDADD}" type="pres">
      <dgm:prSet presAssocID="{753402D0-233D-45C3-B2B0-5C07AF82601E}" presName="base" presStyleLbl="dkBgShp" presStyleIdx="1" presStyleCnt="2" custFlipVert="1" custScaleY="16939"/>
      <dgm:spPr/>
    </dgm:pt>
  </dgm:ptLst>
  <dgm:cxnLst>
    <dgm:cxn modelId="{94C69845-1919-4E41-83EC-A7107BEAFE66}" type="presOf" srcId="{03927901-7F49-4797-B40C-9CD59344C477}" destId="{8A1EA923-FA91-419A-B34A-165E6F23EE96}" srcOrd="0" destOrd="0" presId="urn:microsoft.com/office/officeart/2005/8/layout/hList3"/>
    <dgm:cxn modelId="{62D4A8EC-0D6C-4C07-980B-FE2E6564C24E}" srcId="{03927901-7F49-4797-B40C-9CD59344C477}" destId="{753402D0-233D-45C3-B2B0-5C07AF82601E}" srcOrd="0" destOrd="0" parTransId="{A55B63D3-C53D-421F-94A9-D4AD929D8707}" sibTransId="{8EA266CA-88E6-4C7D-A6DF-F66C46EC296B}"/>
    <dgm:cxn modelId="{DD353BA1-3A22-45F2-887F-4F7A9053E0E0}" type="presOf" srcId="{753402D0-233D-45C3-B2B0-5C07AF82601E}" destId="{2CC8EA56-5386-486B-8FC8-8B9E4DCAF778}" srcOrd="0" destOrd="0" presId="urn:microsoft.com/office/officeart/2005/8/layout/hList3"/>
    <dgm:cxn modelId="{D150B0B6-13E8-4551-8B83-B3D449704B4C}" type="presParOf" srcId="{8A1EA923-FA91-419A-B34A-165E6F23EE96}" destId="{2CC8EA56-5386-486B-8FC8-8B9E4DCAF778}" srcOrd="0" destOrd="0" presId="urn:microsoft.com/office/officeart/2005/8/layout/hList3"/>
    <dgm:cxn modelId="{24A6B3C1-E657-4199-A6B3-449DFA9EF222}" type="presParOf" srcId="{8A1EA923-FA91-419A-B34A-165E6F23EE96}" destId="{A4FA99B3-67E4-404F-B1E0-A3130D651C61}" srcOrd="1" destOrd="0" presId="urn:microsoft.com/office/officeart/2005/8/layout/hList3"/>
    <dgm:cxn modelId="{059A5ED4-4609-4F93-AC08-5614E87DEF6A}" type="presParOf" srcId="{A4FA99B3-67E4-404F-B1E0-A3130D651C61}" destId="{EFAF1FB4-C64D-4E91-B19D-D9FAE683B24A}" srcOrd="0" destOrd="0" presId="urn:microsoft.com/office/officeart/2005/8/layout/hList3"/>
    <dgm:cxn modelId="{C27BE234-4DCB-43FA-B0FB-D7D56A9BD156}" type="presParOf" srcId="{8A1EA923-FA91-419A-B34A-165E6F23EE96}" destId="{ED9D6697-1B94-46D1-B570-04F6E26BDAD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927901-7F49-4797-B40C-9CD59344C47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53402D0-233D-45C3-B2B0-5C07AF82601E}">
      <dgm:prSet/>
      <dgm:spPr/>
      <dgm:t>
        <a:bodyPr/>
        <a:lstStyle/>
        <a:p>
          <a:pPr rtl="0"/>
          <a:r>
            <a:rPr lang="uk-UA" dirty="0"/>
            <a:t>Міжнародні звіти </a:t>
          </a:r>
          <a:r>
            <a:rPr lang="en-US" dirty="0"/>
            <a:t>HBSC</a:t>
          </a:r>
          <a:r>
            <a:rPr lang="uk-UA" dirty="0"/>
            <a:t>: </a:t>
          </a:r>
          <a:r>
            <a:rPr lang="en-US" dirty="0"/>
            <a:t>www.hbsc.org</a:t>
          </a:r>
          <a:r>
            <a:rPr lang="uk-UA" dirty="0"/>
            <a:t> </a:t>
          </a:r>
        </a:p>
      </dgm:t>
    </dgm:pt>
    <dgm:pt modelId="{A55B63D3-C53D-421F-94A9-D4AD929D8707}" type="parTrans" cxnId="{62D4A8EC-0D6C-4C07-980B-FE2E6564C24E}">
      <dgm:prSet/>
      <dgm:spPr/>
      <dgm:t>
        <a:bodyPr/>
        <a:lstStyle/>
        <a:p>
          <a:endParaRPr lang="uk-UA"/>
        </a:p>
      </dgm:t>
    </dgm:pt>
    <dgm:pt modelId="{8EA266CA-88E6-4C7D-A6DF-F66C46EC296B}" type="sibTrans" cxnId="{62D4A8EC-0D6C-4C07-980B-FE2E6564C24E}">
      <dgm:prSet/>
      <dgm:spPr/>
      <dgm:t>
        <a:bodyPr/>
        <a:lstStyle/>
        <a:p>
          <a:endParaRPr lang="uk-UA"/>
        </a:p>
      </dgm:t>
    </dgm:pt>
    <dgm:pt modelId="{8A1EA923-FA91-419A-B34A-165E6F23EE96}" type="pres">
      <dgm:prSet presAssocID="{03927901-7F49-4797-B40C-9CD59344C47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C8EA56-5386-486B-8FC8-8B9E4DCAF778}" type="pres">
      <dgm:prSet presAssocID="{753402D0-233D-45C3-B2B0-5C07AF82601E}" presName="roof" presStyleLbl="dkBgShp" presStyleIdx="0" presStyleCnt="2" custScaleY="58918" custLinFactNeighborX="-426" custLinFactNeighborY="-15116"/>
      <dgm:spPr/>
      <dgm:t>
        <a:bodyPr/>
        <a:lstStyle/>
        <a:p>
          <a:endParaRPr lang="ru-RU"/>
        </a:p>
      </dgm:t>
    </dgm:pt>
    <dgm:pt modelId="{A4FA99B3-67E4-404F-B1E0-A3130D651C61}" type="pres">
      <dgm:prSet presAssocID="{753402D0-233D-45C3-B2B0-5C07AF82601E}" presName="pillars" presStyleCnt="0"/>
      <dgm:spPr/>
    </dgm:pt>
    <dgm:pt modelId="{EFAF1FB4-C64D-4E91-B19D-D9FAE683B24A}" type="pres">
      <dgm:prSet presAssocID="{753402D0-233D-45C3-B2B0-5C07AF82601E}" presName="pillar1" presStyleLbl="node1" presStyleIdx="0" presStyleCnt="1" custScaleY="135494" custLinFactNeighborX="-426" custLinFactNeighborY="16038">
        <dgm:presLayoutVars>
          <dgm:bulletEnabled val="1"/>
        </dgm:presLayoutVars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ED9D6697-1B94-46D1-B570-04F6E26BDADD}" type="pres">
      <dgm:prSet presAssocID="{753402D0-233D-45C3-B2B0-5C07AF82601E}" presName="base" presStyleLbl="dkBgShp" presStyleIdx="1" presStyleCnt="2" custFlipVert="1" custScaleY="16939"/>
      <dgm:spPr/>
    </dgm:pt>
  </dgm:ptLst>
  <dgm:cxnLst>
    <dgm:cxn modelId="{62D4A8EC-0D6C-4C07-980B-FE2E6564C24E}" srcId="{03927901-7F49-4797-B40C-9CD59344C477}" destId="{753402D0-233D-45C3-B2B0-5C07AF82601E}" srcOrd="0" destOrd="0" parTransId="{A55B63D3-C53D-421F-94A9-D4AD929D8707}" sibTransId="{8EA266CA-88E6-4C7D-A6DF-F66C46EC296B}"/>
    <dgm:cxn modelId="{B2BCA723-9BB6-4037-9EB5-062DD29306C5}" type="presOf" srcId="{753402D0-233D-45C3-B2B0-5C07AF82601E}" destId="{2CC8EA56-5386-486B-8FC8-8B9E4DCAF778}" srcOrd="0" destOrd="0" presId="urn:microsoft.com/office/officeart/2005/8/layout/hList3"/>
    <dgm:cxn modelId="{C9158540-1D56-4200-89FF-39530E976DB6}" type="presOf" srcId="{03927901-7F49-4797-B40C-9CD59344C477}" destId="{8A1EA923-FA91-419A-B34A-165E6F23EE96}" srcOrd="0" destOrd="0" presId="urn:microsoft.com/office/officeart/2005/8/layout/hList3"/>
    <dgm:cxn modelId="{94C5E0A9-D0AD-4440-A8A2-DD4D3A98BF56}" type="presParOf" srcId="{8A1EA923-FA91-419A-B34A-165E6F23EE96}" destId="{2CC8EA56-5386-486B-8FC8-8B9E4DCAF778}" srcOrd="0" destOrd="0" presId="urn:microsoft.com/office/officeart/2005/8/layout/hList3"/>
    <dgm:cxn modelId="{5A541B87-BD32-4EFB-9540-E9D210748FD1}" type="presParOf" srcId="{8A1EA923-FA91-419A-B34A-165E6F23EE96}" destId="{A4FA99B3-67E4-404F-B1E0-A3130D651C61}" srcOrd="1" destOrd="0" presId="urn:microsoft.com/office/officeart/2005/8/layout/hList3"/>
    <dgm:cxn modelId="{B1782B04-E9A2-4223-978C-9307CDD97CE0}" type="presParOf" srcId="{A4FA99B3-67E4-404F-B1E0-A3130D651C61}" destId="{EFAF1FB4-C64D-4E91-B19D-D9FAE683B24A}" srcOrd="0" destOrd="0" presId="urn:microsoft.com/office/officeart/2005/8/layout/hList3"/>
    <dgm:cxn modelId="{B7DA8A3F-BC93-465F-A034-2817777A4337}" type="presParOf" srcId="{8A1EA923-FA91-419A-B34A-165E6F23EE96}" destId="{ED9D6697-1B94-46D1-B570-04F6E26BDAD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927901-7F49-4797-B40C-9CD59344C47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753402D0-233D-45C3-B2B0-5C07AF82601E}">
      <dgm:prSet/>
      <dgm:spPr/>
      <dgm:t>
        <a:bodyPr/>
        <a:lstStyle/>
        <a:p>
          <a:pPr rtl="0"/>
          <a:r>
            <a:rPr lang="uk-UA" dirty="0"/>
            <a:t>Національні звіти </a:t>
          </a:r>
          <a:r>
            <a:rPr lang="en-US" dirty="0"/>
            <a:t>HBSC</a:t>
          </a:r>
          <a:r>
            <a:rPr lang="uk-UA" dirty="0"/>
            <a:t>: </a:t>
          </a:r>
          <a:r>
            <a:rPr lang="en-US" dirty="0"/>
            <a:t>www.uisr.org.ua/hbsc</a:t>
          </a:r>
          <a:endParaRPr lang="uk-UA" dirty="0"/>
        </a:p>
      </dgm:t>
    </dgm:pt>
    <dgm:pt modelId="{A55B63D3-C53D-421F-94A9-D4AD929D8707}" type="parTrans" cxnId="{62D4A8EC-0D6C-4C07-980B-FE2E6564C24E}">
      <dgm:prSet/>
      <dgm:spPr/>
      <dgm:t>
        <a:bodyPr/>
        <a:lstStyle/>
        <a:p>
          <a:endParaRPr lang="uk-UA"/>
        </a:p>
      </dgm:t>
    </dgm:pt>
    <dgm:pt modelId="{8EA266CA-88E6-4C7D-A6DF-F66C46EC296B}" type="sibTrans" cxnId="{62D4A8EC-0D6C-4C07-980B-FE2E6564C24E}">
      <dgm:prSet/>
      <dgm:spPr/>
      <dgm:t>
        <a:bodyPr/>
        <a:lstStyle/>
        <a:p>
          <a:endParaRPr lang="uk-UA"/>
        </a:p>
      </dgm:t>
    </dgm:pt>
    <dgm:pt modelId="{8A1EA923-FA91-419A-B34A-165E6F23EE96}" type="pres">
      <dgm:prSet presAssocID="{03927901-7F49-4797-B40C-9CD59344C47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C8EA56-5386-486B-8FC8-8B9E4DCAF778}" type="pres">
      <dgm:prSet presAssocID="{753402D0-233D-45C3-B2B0-5C07AF82601E}" presName="roof" presStyleLbl="dkBgShp" presStyleIdx="0" presStyleCnt="2" custScaleY="58918" custLinFactNeighborX="-426" custLinFactNeighborY="-15116"/>
      <dgm:spPr/>
      <dgm:t>
        <a:bodyPr/>
        <a:lstStyle/>
        <a:p>
          <a:endParaRPr lang="ru-RU"/>
        </a:p>
      </dgm:t>
    </dgm:pt>
    <dgm:pt modelId="{A4FA99B3-67E4-404F-B1E0-A3130D651C61}" type="pres">
      <dgm:prSet presAssocID="{753402D0-233D-45C3-B2B0-5C07AF82601E}" presName="pillars" presStyleCnt="0"/>
      <dgm:spPr/>
    </dgm:pt>
    <dgm:pt modelId="{EFAF1FB4-C64D-4E91-B19D-D9FAE683B24A}" type="pres">
      <dgm:prSet presAssocID="{753402D0-233D-45C3-B2B0-5C07AF82601E}" presName="pillar1" presStyleLbl="node1" presStyleIdx="0" presStyleCnt="1" custScaleY="135494" custLinFactNeighborX="-426" custLinFactNeighborY="16038">
        <dgm:presLayoutVars>
          <dgm:bulletEnabled val="1"/>
        </dgm:presLayoutVars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D9D6697-1B94-46D1-B570-04F6E26BDADD}" type="pres">
      <dgm:prSet presAssocID="{753402D0-233D-45C3-B2B0-5C07AF82601E}" presName="base" presStyleLbl="dkBgShp" presStyleIdx="1" presStyleCnt="2" custFlipVert="1" custScaleY="16939"/>
      <dgm:spPr/>
    </dgm:pt>
  </dgm:ptLst>
  <dgm:cxnLst>
    <dgm:cxn modelId="{9C502C2B-B2AF-4677-BA7D-451B1B31D4C0}" type="presOf" srcId="{753402D0-233D-45C3-B2B0-5C07AF82601E}" destId="{2CC8EA56-5386-486B-8FC8-8B9E4DCAF778}" srcOrd="0" destOrd="0" presId="urn:microsoft.com/office/officeart/2005/8/layout/hList3"/>
    <dgm:cxn modelId="{62D4A8EC-0D6C-4C07-980B-FE2E6564C24E}" srcId="{03927901-7F49-4797-B40C-9CD59344C477}" destId="{753402D0-233D-45C3-B2B0-5C07AF82601E}" srcOrd="0" destOrd="0" parTransId="{A55B63D3-C53D-421F-94A9-D4AD929D8707}" sibTransId="{8EA266CA-88E6-4C7D-A6DF-F66C46EC296B}"/>
    <dgm:cxn modelId="{132E7519-BFEF-41E7-9B3B-670146F0E22C}" type="presOf" srcId="{03927901-7F49-4797-B40C-9CD59344C477}" destId="{8A1EA923-FA91-419A-B34A-165E6F23EE96}" srcOrd="0" destOrd="0" presId="urn:microsoft.com/office/officeart/2005/8/layout/hList3"/>
    <dgm:cxn modelId="{18F5E18F-1413-4FC3-9ECE-CD46ABBDEDCA}" type="presParOf" srcId="{8A1EA923-FA91-419A-B34A-165E6F23EE96}" destId="{2CC8EA56-5386-486B-8FC8-8B9E4DCAF778}" srcOrd="0" destOrd="0" presId="urn:microsoft.com/office/officeart/2005/8/layout/hList3"/>
    <dgm:cxn modelId="{0EB2A3CA-9808-4652-9EF3-5243657FA685}" type="presParOf" srcId="{8A1EA923-FA91-419A-B34A-165E6F23EE96}" destId="{A4FA99B3-67E4-404F-B1E0-A3130D651C61}" srcOrd="1" destOrd="0" presId="urn:microsoft.com/office/officeart/2005/8/layout/hList3"/>
    <dgm:cxn modelId="{D51CC390-B144-4367-9D2C-FD3B20025491}" type="presParOf" srcId="{A4FA99B3-67E4-404F-B1E0-A3130D651C61}" destId="{EFAF1FB4-C64D-4E91-B19D-D9FAE683B24A}" srcOrd="0" destOrd="0" presId="urn:microsoft.com/office/officeart/2005/8/layout/hList3"/>
    <dgm:cxn modelId="{A1426A7B-C99C-482A-A32A-2C25C3143A82}" type="presParOf" srcId="{8A1EA923-FA91-419A-B34A-165E6F23EE96}" destId="{ED9D6697-1B94-46D1-B570-04F6E26BDADD}" srcOrd="2" destOrd="0" presId="urn:microsoft.com/office/officeart/2005/8/layout/hList3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fond.sociology.kharkov.ua/index.php/ua/news-ua/155-rezultaty-pyatoj-volny-issledovaniya-evrostudent-2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uropeansocialsurvey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480_%D0%B4%D0%BE_%D0%BD._%D0%B5." TargetMode="External"/><Relationship Id="rId2" Type="http://schemas.openxmlformats.org/officeDocument/2006/relationships/hyperlink" Target="https://uk.wikipedia.org/wiki/490_%D0%B4%D0%BE_%D0%BD._%D0%B5.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k.wikipedia.org/wiki/425_%D0%B4%D0%BE_%D0%BD._%D0%B5.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essedunet.nsd.uib.no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ssp.org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Live%20cultural%20map%20over%20time%201981%20to%202015..mp4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nicri.it/services/library_documentation/publications/icvs/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es.org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diagramLayout" Target="../diagrams/layout2.xml"/><Relationship Id="rId18" Type="http://schemas.openxmlformats.org/officeDocument/2006/relationships/image" Target="../media/image3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0.png"/><Relationship Id="rId12" Type="http://schemas.openxmlformats.org/officeDocument/2006/relationships/diagramData" Target="../diagrams/data2.xml"/><Relationship Id="rId17" Type="http://schemas.openxmlformats.org/officeDocument/2006/relationships/image" Target="../media/image35.png"/><Relationship Id="rId2" Type="http://schemas.openxmlformats.org/officeDocument/2006/relationships/diagramData" Target="../diagrams/data1.xml"/><Relationship Id="rId16" Type="http://schemas.microsoft.com/office/2007/relationships/diagramDrawing" Target="../diagrams/drawing2.xml"/><Relationship Id="rId20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34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2.xml"/><Relationship Id="rId10" Type="http://schemas.openxmlformats.org/officeDocument/2006/relationships/image" Target="../media/image33.png"/><Relationship Id="rId19" Type="http://schemas.openxmlformats.org/officeDocument/2006/relationships/image" Target="../media/image37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2.png"/><Relationship Id="rId14" Type="http://schemas.openxmlformats.org/officeDocument/2006/relationships/diagramQuickStyle" Target="../diagrams/quickStyle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41.gif"/><Relationship Id="rId18" Type="http://schemas.openxmlformats.org/officeDocument/2006/relationships/image" Target="../media/image46.jpe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0.png"/><Relationship Id="rId17" Type="http://schemas.openxmlformats.org/officeDocument/2006/relationships/image" Target="../media/image45.jpeg"/><Relationship Id="rId2" Type="http://schemas.openxmlformats.org/officeDocument/2006/relationships/diagramData" Target="../diagrams/data3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image" Target="../media/image43.gif"/><Relationship Id="rId10" Type="http://schemas.openxmlformats.org/officeDocument/2006/relationships/diagramColors" Target="../diagrams/colors4.xml"/><Relationship Id="rId19" Type="http://schemas.openxmlformats.org/officeDocument/2006/relationships/image" Target="../media/image47.png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image" Target="../media/image42.gi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uropeansocialsurvey.org/bibliography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3%D1%80%D0%B0%D0%BC%D0%BE%D1%82%D0%BD%D1%96%D1%81%D1%82%D1%8C" TargetMode="External"/><Relationship Id="rId2" Type="http://schemas.openxmlformats.org/officeDocument/2006/relationships/hyperlink" Target="https://uk.wikipedia.org/wiki/%D0%90%D0%BD%D0%B3%D0%BB%D1%96%D0%B9%D1%81%D1%8C%D0%BA%D0%B0_%D0%BC%D0%BE%D0%B2%D0%B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k.wikipedia.org/wiki/%D0%9F%D0%BE%D1%82%D0%B5%D0%BD%D1%86%D1%96%D0%B0%D0%BB" TargetMode="External"/><Relationship Id="rId4" Type="http://schemas.openxmlformats.org/officeDocument/2006/relationships/hyperlink" Target="https://uk.wikipedia.org/wiki/%D0%94%D0%BE%D0%B2%D0%B3%D0%BE%D0%BB%D1%96%D1%82%D1%82%D1%8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4%D0%BE%D0%B2%D0%B3%D0%BE%D0%BB%D1%96%D1%82%D1%82%D1%8F" TargetMode="External"/><Relationship Id="rId2" Type="http://schemas.openxmlformats.org/officeDocument/2006/relationships/hyperlink" Target="https://uk.wikipedia.org/wiki/%D0%9E%D0%9E%D0%9D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uk.wikipedia.org/wiki/%D0%9F%D0%B0%D1%80%D0%B8%D1%82%D0%B5%D1%82_%D0%BA%D1%83%D0%BF%D1%96%D0%B2%D0%B5%D0%BB%D1%8C%D0%BD%D0%BE%D1%97_%D1%81%D0%BF%D1%80%D0%BE%D0%BC%D0%BE%D0%B6%D0%BD%D0%BE%D1%81%D1%82%D1%96" TargetMode="External"/><Relationship Id="rId4" Type="http://schemas.openxmlformats.org/officeDocument/2006/relationships/hyperlink" Target="https://uk.wikipedia.org/wiki/%D0%92%D0%B0%D0%BB%D0%BE%D0%B2%D0%B8%D0%B9_%D0%BD%D0%B0%D1%86%D1%96%D0%BE%D0%BD%D0%B0%D0%BB%D1%8C%D0%BD%D0%B8%D0%B9_%D0%B4%D0%BE%D1%85%D1%96%D0%B4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Компаративні дослідження в сучасній соціології</a:t>
            </a:r>
            <a:br>
              <a:rPr lang="uk-UA" b="1" dirty="0" smtClean="0"/>
            </a:br>
            <a:r>
              <a:rPr lang="uk-UA" b="1" dirty="0" smtClean="0"/>
              <a:t>Лекція 1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1. Поняття компаративного методу</a:t>
            </a:r>
          </a:p>
          <a:p>
            <a:r>
              <a:rPr lang="uk-UA" dirty="0" smtClean="0"/>
              <a:t>2. Бази порівнянь</a:t>
            </a:r>
          </a:p>
          <a:p>
            <a:r>
              <a:rPr lang="uk-UA" dirty="0" smtClean="0"/>
              <a:t>3. Категорії і змінні при порівняннях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841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828800"/>
            <a:ext cx="10363826" cy="4400550"/>
          </a:xfrm>
        </p:spPr>
        <p:txBody>
          <a:bodyPr>
            <a:normAutofit fontScale="92500" lnSpcReduction="10000"/>
          </a:bodyPr>
          <a:lstStyle/>
          <a:p>
            <a:r>
              <a:rPr lang="uk-UA" dirty="0"/>
              <a:t>Данилевський: «Ці культурно-історичні типи, або самобутні цивілізації, розташовані в хронологічному порядку, суть: 1) єгипетський, 2) китайський, 3) </a:t>
            </a:r>
            <a:r>
              <a:rPr lang="uk-UA" dirty="0" err="1"/>
              <a:t>ассірійської-вавилоно-фінікійський</a:t>
            </a:r>
            <a:r>
              <a:rPr lang="uk-UA" dirty="0"/>
              <a:t>, халдейський, або </a:t>
            </a:r>
            <a:r>
              <a:rPr lang="uk-UA" dirty="0" err="1"/>
              <a:t>древнесемитского</a:t>
            </a:r>
            <a:r>
              <a:rPr lang="uk-UA" dirty="0"/>
              <a:t>, 4) індійський, 5) іранський, 6) єврейський , 7) грецький, 8) римський, 9) </a:t>
            </a:r>
            <a:r>
              <a:rPr lang="uk-UA" dirty="0" err="1"/>
              <a:t>новосемітіческій</a:t>
            </a:r>
            <a:r>
              <a:rPr lang="uk-UA" dirty="0"/>
              <a:t> або аравійський і 10) </a:t>
            </a:r>
            <a:r>
              <a:rPr lang="uk-UA" dirty="0" err="1"/>
              <a:t>германо-романський</a:t>
            </a:r>
            <a:r>
              <a:rPr lang="uk-UA" dirty="0"/>
              <a:t>, або європейський. До них можна ще, мабуть, зарахувати два американських типу - мексиканський і перуанський, які загинули насильницькою смертю і не встигли здійснити свого розвитку. Тільки народи, що становлять ці культурно-історичні типи, були позитивними діячами в історії людства; кожен розвивав самостійним шляхом початок, полягає як в особливостях його духовної природи, так і в особливих зовнішніх умовах життя, в які вони були поставлені, і цим вносив свій вклад в загальну </a:t>
            </a:r>
            <a:r>
              <a:rPr lang="uk-UA" dirty="0" smtClean="0"/>
              <a:t>скарбницю».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2514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Одна з найбільш популярних версій цивілізаційного підходу розроблена Семюелом </a:t>
            </a:r>
            <a:r>
              <a:rPr lang="uk-UA" dirty="0" err="1"/>
              <a:t>г</a:t>
            </a:r>
            <a:r>
              <a:rPr lang="uk-UA" dirty="0" err="1" smtClean="0"/>
              <a:t>антінгтоном</a:t>
            </a:r>
            <a:r>
              <a:rPr lang="uk-UA" dirty="0" smtClean="0"/>
              <a:t> (1927 – 2008). Книжка «Зіткнення цивілізацій» </a:t>
            </a:r>
          </a:p>
          <a:p>
            <a:r>
              <a:rPr lang="uk-UA" dirty="0" smtClean="0"/>
              <a:t>Для </a:t>
            </a:r>
            <a:r>
              <a:rPr lang="uk-UA" dirty="0"/>
              <a:t>нього Цивілізація - це культурна єдність вищого порядку. Впевнено в сучасному світі він налічує 7 цивілізацій (</a:t>
            </a:r>
            <a:r>
              <a:rPr lang="uk-UA" dirty="0" err="1"/>
              <a:t>Синськая</a:t>
            </a:r>
            <a:r>
              <a:rPr lang="uk-UA" dirty="0"/>
              <a:t>, японська, індуїстська, ісламська, православна і західна) і одну вважає можливою (африканську</a:t>
            </a:r>
            <a:r>
              <a:rPr lang="uk-UA" dirty="0" smtClean="0"/>
              <a:t>). </a:t>
            </a:r>
          </a:p>
          <a:p>
            <a:r>
              <a:rPr lang="ru-RU" dirty="0" err="1"/>
              <a:t>Ознаки</a:t>
            </a:r>
            <a:r>
              <a:rPr lang="ru-RU" dirty="0"/>
              <a:t> </a:t>
            </a:r>
            <a:r>
              <a:rPr lang="ru-RU" dirty="0" err="1"/>
              <a:t>цивілізаційної</a:t>
            </a:r>
            <a:r>
              <a:rPr lang="ru-RU" dirty="0"/>
              <a:t> </a:t>
            </a:r>
            <a:r>
              <a:rPr lang="ru-RU" dirty="0" err="1"/>
              <a:t>приналежності</a:t>
            </a:r>
            <a:r>
              <a:rPr lang="ru-RU" dirty="0"/>
              <a:t> у </a:t>
            </a:r>
            <a:r>
              <a:rPr lang="ru-RU" dirty="0" err="1"/>
              <a:t>нього</a:t>
            </a:r>
            <a:r>
              <a:rPr lang="ru-RU" dirty="0"/>
              <a:t> </a:t>
            </a:r>
            <a:r>
              <a:rPr lang="ru-RU" dirty="0" err="1"/>
              <a:t>змінюються</a:t>
            </a:r>
            <a:r>
              <a:rPr lang="ru-RU" dirty="0"/>
              <a:t>. То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слідом</a:t>
            </a:r>
            <a:r>
              <a:rPr lang="ru-RU" dirty="0"/>
              <a:t> за А. </a:t>
            </a:r>
            <a:r>
              <a:rPr lang="ru-RU" dirty="0" err="1"/>
              <a:t>Тойнбі</a:t>
            </a:r>
            <a:r>
              <a:rPr lang="ru-RU" dirty="0"/>
              <a:t> </a:t>
            </a:r>
            <a:r>
              <a:rPr lang="ru-RU" dirty="0" err="1"/>
              <a:t>стверджує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визначальною</a:t>
            </a:r>
            <a:r>
              <a:rPr lang="ru-RU" dirty="0"/>
              <a:t> </a:t>
            </a:r>
            <a:r>
              <a:rPr lang="ru-RU" dirty="0" err="1"/>
              <a:t>ознакою</a:t>
            </a:r>
            <a:r>
              <a:rPr lang="ru-RU" dirty="0"/>
              <a:t> є </a:t>
            </a:r>
            <a:r>
              <a:rPr lang="ru-RU" dirty="0" err="1"/>
              <a:t>релігія</a:t>
            </a:r>
            <a:r>
              <a:rPr lang="ru-RU" dirty="0"/>
              <a:t>, то до </a:t>
            </a:r>
            <a:r>
              <a:rPr lang="ru-RU" dirty="0" err="1"/>
              <a:t>неї</a:t>
            </a:r>
            <a:r>
              <a:rPr lang="ru-RU" dirty="0"/>
              <a:t> в </a:t>
            </a:r>
            <a:r>
              <a:rPr lang="ru-RU" dirty="0" err="1"/>
              <a:t>дусі</a:t>
            </a:r>
            <a:r>
              <a:rPr lang="ru-RU" dirty="0"/>
              <a:t> М. </a:t>
            </a:r>
            <a:r>
              <a:rPr lang="ru-RU" dirty="0" err="1"/>
              <a:t>Данилевського</a:t>
            </a:r>
            <a:r>
              <a:rPr lang="ru-RU" dirty="0"/>
              <a:t> </a:t>
            </a:r>
            <a:r>
              <a:rPr lang="ru-RU" dirty="0" err="1"/>
              <a:t>додає</a:t>
            </a:r>
            <a:r>
              <a:rPr lang="ru-RU" dirty="0"/>
              <a:t> </a:t>
            </a:r>
            <a:r>
              <a:rPr lang="ru-RU" dirty="0" err="1"/>
              <a:t>мову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2590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err="1"/>
              <a:t>Цікавим</a:t>
            </a:r>
            <a:r>
              <a:rPr lang="ru-RU" dirty="0"/>
              <a:t>, </a:t>
            </a:r>
            <a:r>
              <a:rPr lang="ru-RU" dirty="0" err="1"/>
              <a:t>хоча</a:t>
            </a:r>
            <a:r>
              <a:rPr lang="ru-RU" dirty="0"/>
              <a:t> і </a:t>
            </a:r>
            <a:r>
              <a:rPr lang="ru-RU" dirty="0" err="1"/>
              <a:t>базується</a:t>
            </a:r>
            <a:r>
              <a:rPr lang="ru-RU" dirty="0"/>
              <a:t> на </a:t>
            </a:r>
            <a:r>
              <a:rPr lang="ru-RU" dirty="0" err="1"/>
              <a:t>повсякденному</a:t>
            </a:r>
            <a:r>
              <a:rPr lang="ru-RU" dirty="0"/>
              <a:t> здоровому </a:t>
            </a:r>
            <a:r>
              <a:rPr lang="ru-RU" dirty="0" err="1"/>
              <a:t>глузді</a:t>
            </a:r>
            <a:r>
              <a:rPr lang="ru-RU" dirty="0"/>
              <a:t>, є </a:t>
            </a:r>
            <a:r>
              <a:rPr lang="ru-RU" dirty="0" err="1"/>
              <a:t>поділ</a:t>
            </a:r>
            <a:r>
              <a:rPr lang="ru-RU" dirty="0"/>
              <a:t> С. </a:t>
            </a:r>
            <a:r>
              <a:rPr lang="ru-RU" dirty="0" err="1"/>
              <a:t>Хантінгтоном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країн</a:t>
            </a:r>
            <a:r>
              <a:rPr lang="ru-RU" dirty="0"/>
              <a:t> </a:t>
            </a:r>
            <a:r>
              <a:rPr lang="ru-RU" dirty="0" err="1"/>
              <a:t>світу</a:t>
            </a:r>
            <a:r>
              <a:rPr lang="ru-RU" dirty="0"/>
              <a:t> на </a:t>
            </a:r>
            <a:r>
              <a:rPr lang="ru-RU" dirty="0" err="1"/>
              <a:t>стрижневі</a:t>
            </a:r>
            <a:r>
              <a:rPr lang="ru-RU" dirty="0"/>
              <a:t> для </a:t>
            </a:r>
            <a:r>
              <a:rPr lang="ru-RU" dirty="0" err="1"/>
              <a:t>цивілізацій</a:t>
            </a:r>
            <a:r>
              <a:rPr lang="ru-RU" dirty="0"/>
              <a:t>, </a:t>
            </a:r>
            <a:r>
              <a:rPr lang="ru-RU" dirty="0" err="1"/>
              <a:t>учасниці</a:t>
            </a:r>
            <a:r>
              <a:rPr lang="ru-RU" dirty="0"/>
              <a:t>, </a:t>
            </a:r>
            <a:r>
              <a:rPr lang="ru-RU" dirty="0" err="1"/>
              <a:t>одинаки</a:t>
            </a:r>
            <a:r>
              <a:rPr lang="ru-RU" dirty="0"/>
              <a:t>, </a:t>
            </a:r>
            <a:r>
              <a:rPr lang="ru-RU" dirty="0" err="1"/>
              <a:t>розколоті</a:t>
            </a:r>
            <a:r>
              <a:rPr lang="ru-RU" dirty="0"/>
              <a:t> і </a:t>
            </a:r>
            <a:r>
              <a:rPr lang="ru-RU" dirty="0" err="1" smtClean="0"/>
              <a:t>розірвані</a:t>
            </a:r>
            <a:r>
              <a:rPr lang="ru-RU" dirty="0" smtClean="0"/>
              <a:t>.</a:t>
            </a:r>
          </a:p>
          <a:p>
            <a:r>
              <a:rPr lang="ru-RU" dirty="0" err="1"/>
              <a:t>Україна</a:t>
            </a:r>
            <a:r>
              <a:rPr lang="ru-RU" dirty="0"/>
              <a:t> в </a:t>
            </a:r>
            <a:r>
              <a:rPr lang="ru-RU" dirty="0" err="1"/>
              <a:t>цих</a:t>
            </a:r>
            <a:r>
              <a:rPr lang="ru-RU" dirty="0"/>
              <a:t> координатах - </a:t>
            </a:r>
            <a:r>
              <a:rPr lang="ru-RU" dirty="0" err="1"/>
              <a:t>розколота</a:t>
            </a:r>
            <a:r>
              <a:rPr lang="ru-RU" dirty="0"/>
              <a:t> </a:t>
            </a:r>
            <a:r>
              <a:rPr lang="ru-RU" dirty="0" err="1"/>
              <a:t>країна</a:t>
            </a:r>
            <a:r>
              <a:rPr lang="ru-RU" dirty="0"/>
              <a:t> з </a:t>
            </a:r>
            <a:r>
              <a:rPr lang="ru-RU" dirty="0" err="1"/>
              <a:t>двома</a:t>
            </a:r>
            <a:r>
              <a:rPr lang="ru-RU" dirty="0"/>
              <a:t> культурами</a:t>
            </a:r>
            <a:r>
              <a:rPr lang="ru-RU" dirty="0" smtClean="0"/>
              <a:t>.</a:t>
            </a:r>
          </a:p>
          <a:p>
            <a:r>
              <a:rPr lang="uk-UA" dirty="0" smtClean="0"/>
              <a:t>Теоретичну базу для порівнянь можуть створювати і інші теорії: особливу роль відігравала теорія модерну і модернізації.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9101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При порівняннях однієї теорії недостатньо . Необхідно виділити об'єкти порівнянь. Що ми порівнюємо? Суспільство? А що таке суспільство? Соціальні системи? Які?</a:t>
            </a:r>
          </a:p>
          <a:p>
            <a:r>
              <a:rPr lang="uk-UA" dirty="0" smtClean="0"/>
              <a:t>Можна порівнювати соціальні шари, класи, расові, етнічні, демографічні та інші групи. </a:t>
            </a:r>
          </a:p>
          <a:p>
            <a:r>
              <a:rPr lang="uk-UA" dirty="0" smtClean="0"/>
              <a:t>Деякі з сучасних порівняльних досліджень в наступних слайдах.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4803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4987405" cy="342410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«ЄВРОСТУДЕНТ» бере свій початок у 1990 році. У 2012 році п'ятий раунд проекту почався зі збільшеною кількістю (30) країн-учасниць. У географічному сенсі проект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просягаєтсья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Фінляндії на півночі до Італії на півдні, від Португалії на заході до Вірменії на сході. Це означає, що «ЄВРОСТУДЕНТ» охоплює більшу частину великої Європи.</a:t>
            </a:r>
          </a:p>
        </p:txBody>
      </p:sp>
      <p:pic>
        <p:nvPicPr>
          <p:cNvPr id="4" name="Picture Placeholder 14"/>
          <p:cNvPicPr>
            <a:picLocks noChangeAspect="1"/>
          </p:cNvPicPr>
          <p:nvPr/>
        </p:nvPicPr>
        <p:blipFill>
          <a:blip r:embed="rId2"/>
          <a:srcRect l="3937" r="3937"/>
          <a:stretch>
            <a:fillRect/>
          </a:stretch>
        </p:blipFill>
        <p:spPr>
          <a:xfrm>
            <a:off x="6800653" y="1371599"/>
            <a:ext cx="4743450" cy="4419600"/>
          </a:xfrm>
          <a:prstGeom prst="rect">
            <a:avLst/>
          </a:prstGeom>
        </p:spPr>
      </p:pic>
      <p:pic>
        <p:nvPicPr>
          <p:cNvPr id="5" name="Picture 2" descr="Banner Eurostud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924" y="1206632"/>
            <a:ext cx="4647414" cy="1065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68923" y="5791199"/>
            <a:ext cx="10375179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1168922" y="970478"/>
            <a:ext cx="10375179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634512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60908" y="754144"/>
            <a:ext cx="10363826" cy="4977353"/>
          </a:xfrm>
        </p:spPr>
        <p:txBody>
          <a:bodyPr>
            <a:normAutofit fontScale="85000" lnSpcReduction="10000"/>
          </a:bodyPr>
          <a:lstStyle/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Терміни реалізації: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планування та підготовка, переклад опитувальника (жовтень, 2013-лютий, 2014); польові роботи (березень-травень, 2014); обробка даних та звітування (червень-вересень, 2014).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вибірчої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сукупності: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загальний обсяг вибірки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N=4000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Географія: усі регіони України, за винятком АР Крим; 42 ВНЗ у цілому.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М.Київ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(25%; N=1000);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Північно-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Сходний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(13%; N=520);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Східний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(21%; N=840);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Південно-Західний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(11%; N=440);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Західний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(9%; N=360);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Центральний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(11%; N=440);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Південний регіон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(10%; N=400). 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Державні ВНЗ (90%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N=3600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приватні ВНЗ (10%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; N=400)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Педагогіка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(6%; N=240);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Гуманітарні науки і мистецтво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(8%; N=320);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науки, бізнес та юриспруденція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(38%; N=1520);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 науки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(6%; N=240);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Інженерні та технічні спеціальності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(21%; N=840);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Сільське господарство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(4%; N=160);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Охорона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(6%; N=240);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послуг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(7%; N=280);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Інше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(3%; N=120)</a:t>
            </a:r>
          </a:p>
          <a:p>
            <a:pPr algn="just">
              <a:spcBef>
                <a:spcPts val="600"/>
              </a:spcBef>
              <a:buClr>
                <a:schemeClr val="accent1"/>
              </a:buClr>
              <a:buSzPct val="85000"/>
              <a:buFont typeface="Arial" charset="0"/>
              <a:buNone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ія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проекту в Україні: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Харьківський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національний університет імені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В.Н.Каразіна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60908" y="5731497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960908" y="518474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59240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ДЕЯКІ РЕЗУЛЬТАТИ: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http://fond.sociology.kharkov.ua/index.php/ua/news-ua/155-rezultaty-pyatoj-volny-issledovaniya-evrostudent-2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28780" y="1979024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1028780" y="3457366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18424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2101" y="2183574"/>
            <a:ext cx="9627577" cy="1160585"/>
          </a:xfrm>
          <a:prstGeom prst="rect">
            <a:avLst/>
          </a:prstGeom>
          <a:solidFill>
            <a:srgbClr val="D87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b="1" cap="sm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Соціальні порівняльні дослідження</a:t>
            </a:r>
            <a:endParaRPr lang="uk-UA" sz="2800" cap="small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1577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Найбільші порівняльні соціальні проекти останніх 20 років: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Європейське соціальне дослідження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ESS),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Міжнародна програма соціальних досліджень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ISSP)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Всесвітнє дослідження цінностей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WVS)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3774" y="1890254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913774" y="4079145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49940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2936" y="637578"/>
            <a:ext cx="10096107" cy="1624855"/>
          </a:xfrm>
          <a:prstGeom prst="rect">
            <a:avLst/>
          </a:prstGeom>
          <a:solidFill>
            <a:srgbClr val="D87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ESS -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Багаторічн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порівняльне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установок,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поглядів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цінностей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2936" y="2262433"/>
            <a:ext cx="10096107" cy="152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uk-UA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alt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uk-UA" sz="6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www.europeansocialsurvey.org</a:t>
            </a:r>
            <a:endParaRPr lang="ru-RU" altLang="uk-UA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2936" y="3949046"/>
            <a:ext cx="10096107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97025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41938" y="882528"/>
            <a:ext cx="9627577" cy="1160585"/>
          </a:xfrm>
          <a:prstGeom prst="rect">
            <a:avLst/>
          </a:prstGeom>
          <a:solidFill>
            <a:srgbClr val="D87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dirty="0"/>
              <a:t>Поняття компаративного методу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41939" y="2043113"/>
            <a:ext cx="9627577" cy="40576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Компаративний метод є методом порівнянь. Порівняння є першим етапом вимірювань. В суспільних науках порівняння використовуються з моменту їх виникнення. Вже в «Історії» Геродота (між </a:t>
            </a:r>
            <a:r>
              <a:rPr lang="uk-UA" sz="24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490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і 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tooltip="480 до н. е."/>
              </a:rPr>
              <a:t>480 до н. е.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бли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зько 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 tooltip="425 до н. е."/>
              </a:rPr>
              <a:t>425 до н. е.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ми бачимо порівняння Греції з Азією. </a:t>
            </a: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самого початку виникнення соціології  порівняльний метод широко використовується. Він був одним з головних у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Монтеск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 та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Конта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uk-UA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Усі порівняння можна поділити на синхронні та </a:t>
            </a:r>
            <a:r>
              <a:rPr lang="uk-UA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діахронні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 останньому випадку можна порівнювати стан соціального об'єкта на різних етапах його розвитку. </a:t>
            </a:r>
            <a:endParaRPr lang="uk-UA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619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560361"/>
            <a:ext cx="12192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436298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79131"/>
            <a:ext cx="11324492" cy="66557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" y="6312877"/>
            <a:ext cx="11324492" cy="4220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757438"/>
            <a:ext cx="11324492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9580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199" y="290146"/>
            <a:ext cx="11104685" cy="63216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198" y="6189785"/>
            <a:ext cx="11104685" cy="42203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457197" y="942076"/>
            <a:ext cx="11104685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0269135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810"/>
            <a:ext cx="12192000" cy="68728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6555527"/>
            <a:ext cx="12192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08709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5415" y="1424354"/>
            <a:ext cx="10119947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*Соціальне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політичне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довіру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політичне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довіру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Підготував</a:t>
            </a:r>
            <a:r>
              <a:rPr lang="en-US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проф. 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Кеннет Ньютон.</a:t>
            </a:r>
          </a:p>
          <a:p>
            <a:pPr>
              <a:lnSpc>
                <a:spcPct val="80000"/>
              </a:lnSpc>
            </a:pP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Людські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цінності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людські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цінності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Підготував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проф. Шалом Шварц.</a:t>
            </a:r>
          </a:p>
          <a:p>
            <a:pPr>
              <a:lnSpc>
                <a:spcPct val="80000"/>
              </a:lnSpc>
            </a:pP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Регресія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регресія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Підготовлено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Одд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Gåsdal</a:t>
            </a:r>
            <a:r>
              <a:rPr lang="en-US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введення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регресійного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стать і робота (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гендерна проблематика і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праця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Підготовлено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професор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Ноа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Левіна-Епштейн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доцент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Хайя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Стир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7839" y="924492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197839" y="5227976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543676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32086" y="996536"/>
            <a:ext cx="8212014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altLang="uk-UA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</a:t>
            </a:r>
            <a:r>
              <a:rPr lang="ru-RU" alt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доступні</a:t>
            </a:r>
            <a:r>
              <a:rPr lang="ru-RU" alt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80000"/>
              </a:lnSpc>
            </a:pPr>
            <a:r>
              <a:rPr lang="ru-RU" alt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uk-UA" sz="4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http://essedunet.nsd.uib.no/</a:t>
            </a:r>
            <a:r>
              <a:rPr lang="ru-RU" altLang="uk-UA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71462" y="4054553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699811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957736" y="1101000"/>
            <a:ext cx="10363826" cy="1334470"/>
          </a:xfrm>
          <a:prstGeom prst="rect">
            <a:avLst/>
          </a:prstGeom>
          <a:solidFill>
            <a:srgbClr val="D87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Міжнародна програма соціальних досліджень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(ISSP)</a:t>
            </a: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7736" y="2435470"/>
            <a:ext cx="1036382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altLang="uk-UA" sz="4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www.issp.org</a:t>
            </a:r>
            <a:endParaRPr lang="ru-RU" alt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Survey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1984–2009 :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Charting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globe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M.Haller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R.Jowell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T.W.Smith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Routledge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Taylor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Francis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2009. </a:t>
            </a:r>
          </a:p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2742" y="5637169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9772766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0338" y="160858"/>
            <a:ext cx="11939954" cy="65740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338" y="6277708"/>
            <a:ext cx="11939954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70338" y="782515"/>
            <a:ext cx="11939954" cy="30730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460285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333374"/>
            <a:ext cx="12192000" cy="6524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6427177"/>
            <a:ext cx="12192000" cy="43082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0" y="940777"/>
            <a:ext cx="12192000" cy="3161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599955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>
          <a:xfrm>
            <a:off x="975321" y="1101000"/>
            <a:ext cx="10363826" cy="1334470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Всесвітнє дослідження / огляд цінностей (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WVS)</a:t>
            </a:r>
            <a:endParaRPr lang="uk-UA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5321" y="2637665"/>
            <a:ext cx="1070876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Дані: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http://www.worldvaluessurvey.org/wvs.jsp</a:t>
            </a:r>
            <a:endParaRPr lang="uk-UA" sz="48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5321" y="5162384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631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1939" y="764931"/>
            <a:ext cx="9627577" cy="1160585"/>
          </a:xfrm>
          <a:prstGeom prst="rect">
            <a:avLst/>
          </a:prstGeom>
          <a:solidFill>
            <a:srgbClr val="D87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uk-UA" sz="4000" dirty="0">
                <a:solidFill>
                  <a:prstClr val="white"/>
                </a:solidFill>
              </a:rPr>
              <a:t>Поняття компаративного методу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41939" y="2391508"/>
            <a:ext cx="962757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alt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використання порівняльного методу – виявлення інваріантів та відхилень від них. </a:t>
            </a:r>
          </a:p>
          <a:p>
            <a:pPr algn="just"/>
            <a:r>
              <a:rPr lang="uk-UA" alt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соціологи сподіваються знайти закономірності суспільного розвитку.</a:t>
            </a:r>
          </a:p>
          <a:p>
            <a:pPr algn="just"/>
            <a:r>
              <a:rPr lang="uk-UA" alt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порівняння формують програми впливу на ті чи інші суспільні об'єкти. </a:t>
            </a:r>
            <a:endParaRPr lang="uk-UA" alt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1939" y="5584416"/>
            <a:ext cx="9627577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2813206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87923"/>
            <a:ext cx="11131062" cy="6629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" y="6295292"/>
            <a:ext cx="11131062" cy="4220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757438"/>
            <a:ext cx="11131062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19027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23092"/>
            <a:ext cx="11148646" cy="65414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7200" y="6260123"/>
            <a:ext cx="11148646" cy="40444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738554"/>
            <a:ext cx="11148646" cy="28972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879696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ive cultural map over time 1981 to 2015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5423" y="61823"/>
            <a:ext cx="6965950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5400000">
            <a:off x="-968781" y="3278532"/>
            <a:ext cx="6792737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6200209" y="3311165"/>
            <a:ext cx="6858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1430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>
          <a:xfrm>
            <a:off x="975321" y="1101000"/>
            <a:ext cx="10363826" cy="1334470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Міжнародне дослідження жертв злочинів </a:t>
            </a:r>
          </a:p>
          <a:p>
            <a:pPr marL="0" indent="0">
              <a:buNone/>
            </a:pP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ICVS - International Crime Victims Survey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5321" y="2613465"/>
            <a:ext cx="81686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Дані:</a:t>
            </a:r>
          </a:p>
          <a:p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http://www.unicri.it/services/library_documentation/publications/icvs/</a:t>
            </a:r>
            <a:endParaRPr lang="uk-UA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http://www.icvs.uminho.pt/</a:t>
            </a:r>
            <a:endParaRPr lang="uk-UA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5321" y="5478907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1174170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4954" y="0"/>
            <a:ext cx="5967046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22495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622330"/>
            <a:ext cx="12192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1806516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 txBox="1">
            <a:spLocks/>
          </p:cNvSpPr>
          <p:nvPr/>
        </p:nvSpPr>
        <p:spPr>
          <a:xfrm>
            <a:off x="975321" y="1101000"/>
            <a:ext cx="10363826" cy="947608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Барометр новой Европы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Europe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Barometer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5321" y="2048608"/>
            <a:ext cx="103638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Порівняльні дослідження були організовані в такий спосіб: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*Барометр нової Росії /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Russia Barometer (18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досліджень з 1992 року): Росія, Білорусь, Україна, Молдова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*Барометр нової Європи /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Europe Barometer: (7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раундів з 1991 року): Чехія, Словаччина, Угорщина, Польща, Словенія, Болгарія, Румунія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*Барометр нової Балтії /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Baltic Barometer (6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досліджень з 1993 року): Естонія, Латвія, Литва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*Держави-наступники Югославії /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Yugoslav Successor States (5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досліджень з 1998 року): Хорватія, Сербія, Боснія і Герцеговина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http://www.cspp.strath.ac.uk/catalog12_0.html</a:t>
            </a:r>
            <a:endParaRPr lang="uk-UA" sz="36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0327" y="6018926"/>
            <a:ext cx="1024882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273918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</a:p>
          <a:p>
            <a:pPr marL="0" indent="0">
              <a:buNone/>
            </a:pPr>
            <a:r>
              <a:rPr lang="en-US" sz="4400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http://www.cses.org/</a:t>
            </a:r>
            <a:r>
              <a:rPr lang="uk-UA" sz="4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975321" y="1101000"/>
            <a:ext cx="10363826" cy="947608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Порівняльне вивчення виборчих систем 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Comparative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Electoral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  <a:r>
              <a:rPr lang="ru-RU" alt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(CSES)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5321" y="4467793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21178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6622330"/>
            <a:ext cx="12192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123673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443" y="0"/>
            <a:ext cx="539555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5" y="290146"/>
            <a:ext cx="6760768" cy="60491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6629400"/>
            <a:ext cx="12192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065409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3"/>
          <p:cNvSpPr txBox="1">
            <a:spLocks/>
          </p:cNvSpPr>
          <p:nvPr/>
        </p:nvSpPr>
        <p:spPr>
          <a:xfrm>
            <a:off x="1127721" y="1253400"/>
            <a:ext cx="10363826" cy="1334470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«Дослідження здоров'я, старіння і виходу на пенсію в Європі» (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Survey of Health, Ageing and Retirement in Europe, SHARE)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7721" y="3077280"/>
            <a:ext cx="103611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http://www.share-project.org/home0/wave-1.html</a:t>
            </a:r>
            <a:endParaRPr lang="uk-UA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7721" y="4582092"/>
            <a:ext cx="1036117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35760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4015" y="6110653"/>
            <a:ext cx="9759462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1354015" y="207965"/>
            <a:ext cx="9759462" cy="520697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lvl="0" indent="-228600" defTabSz="914400">
              <a:lnSpc>
                <a:spcPct val="120000"/>
              </a:lnSpc>
              <a:spcBef>
                <a:spcPts val="1000"/>
              </a:spcBef>
              <a:buClr>
                <a:prstClr val="black"/>
              </a:buClr>
              <a:buFont typeface="Arial" panose="020B0604020202020204" pitchFamily="34" charset="0"/>
              <a:buChar char="•"/>
            </a:pPr>
            <a:r>
              <a:rPr lang="uk-UA" sz="2000" cap="all" dirty="0">
                <a:solidFill>
                  <a:prstClr val="black"/>
                </a:solidFill>
              </a:rPr>
              <a:t>Бази порівнянь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913774" y="1314450"/>
            <a:ext cx="10363826" cy="4476749"/>
          </a:xfrm>
        </p:spPr>
        <p:txBody>
          <a:bodyPr/>
          <a:lstStyle/>
          <a:p>
            <a:r>
              <a:rPr lang="uk-UA" dirty="0" smtClean="0"/>
              <a:t>Порівнювати можна лише ті об'єкти, які мають спільність. Саме порівняння є аналітичною процедурою. Для його здійснення необхідна теоретична база. Без її наявності порівняння є неможливим.</a:t>
            </a:r>
          </a:p>
          <a:p>
            <a:r>
              <a:rPr lang="uk-UA" dirty="0" smtClean="0"/>
              <a:t>Можна в якості баз порівнянь прийняти теорії суспільно-економічної формації та цивілізації.</a:t>
            </a:r>
          </a:p>
          <a:p>
            <a:r>
              <a:rPr lang="uk-UA" dirty="0" smtClean="0"/>
              <a:t>Поняття суспільно-економічної формації належить до базового понятійного набору марксистської соціології. В його основі системне уявлення про суспільство. Але мова тут ведеться не про конкретні одиниці суспільно-політичного процесу, а про тип суспільства.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76370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100" y="0"/>
            <a:ext cx="72637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5400000">
            <a:off x="6416734" y="3311167"/>
            <a:ext cx="6858000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-1082737" y="3311165"/>
            <a:ext cx="6858003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0188495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5321" y="2435470"/>
            <a:ext cx="10363826" cy="67504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Дані:</a:t>
            </a:r>
          </a:p>
          <a:p>
            <a:pPr marL="0" indent="0">
              <a:buNone/>
            </a:pPr>
            <a:r>
              <a:rPr lang="en-US" sz="3600" cap="none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http://ukraine.survey-archive.com/data#user-research@showResearch=112303</a:t>
            </a:r>
            <a:endParaRPr lang="uk-UA" sz="3600" cap="none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975321" y="1101000"/>
            <a:ext cx="10363826" cy="1334470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Національний банк досліджень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5321" y="4924992"/>
            <a:ext cx="10363826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907961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323" y="1"/>
            <a:ext cx="7881196" cy="68755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6200000">
            <a:off x="-1401512" y="3311165"/>
            <a:ext cx="6857999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6715356" y="3311165"/>
            <a:ext cx="6857999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6861543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604" y="0"/>
            <a:ext cx="1124079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5604" y="6622330"/>
            <a:ext cx="11240792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1841259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3"/>
          <p:cNvSpPr txBox="1">
            <a:spLocks/>
          </p:cNvSpPr>
          <p:nvPr/>
        </p:nvSpPr>
        <p:spPr>
          <a:xfrm>
            <a:off x="1010490" y="1397977"/>
            <a:ext cx="10363826" cy="958362"/>
          </a:xfrm>
          <a:prstGeom prst="rect">
            <a:avLst/>
          </a:prstGeom>
          <a:solidFill>
            <a:srgbClr val="D87ACA"/>
          </a:solidFill>
          <a:ln w="15875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lt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Наркоманія та алкоголізм серед молоді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97464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ChangeAspect="1"/>
          </p:cNvGraphicFramePr>
          <p:nvPr>
            <p:extLst/>
          </p:nvPr>
        </p:nvGraphicFramePr>
        <p:xfrm>
          <a:off x="7032105" y="1412777"/>
          <a:ext cx="2555875" cy="808037"/>
        </p:xfrm>
        <a:graphic>
          <a:graphicData uri="http://schemas.openxmlformats.org/presentationml/2006/ole">
            <p:oleObj spid="_x0000_s1048" name="Точечный рисунок" r:id="rId3" imgW="5047619" imgH="2057143" progId="PBrush">
              <p:embed/>
            </p:oleObj>
          </a:graphicData>
        </a:graphic>
      </p:graphicFrame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6040" y="2175248"/>
            <a:ext cx="3909772" cy="533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584" y="1555503"/>
            <a:ext cx="1656184" cy="244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280466" y="4103015"/>
            <a:ext cx="21770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6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www.hbsc.org</a:t>
            </a:r>
            <a:endParaRPr lang="uk-UA" sz="26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4545" y="4584899"/>
            <a:ext cx="4248472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ЗДОРОВ’Я ТА </a:t>
            </a:r>
          </a:p>
          <a:p>
            <a:pPr lvl="0" algn="ctr">
              <a:defRPr/>
            </a:pP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ПОВЕДІНКОВІ ОРІЄНТАЦІЇ </a:t>
            </a:r>
          </a:p>
          <a:p>
            <a:pPr lvl="0" algn="ctr">
              <a:defRPr/>
            </a:pPr>
            <a:r>
              <a:rPr lang="uk-UA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УЧНІВСЬКОЇ МОЛОДІ</a:t>
            </a:r>
            <a:endParaRPr lang="ru-RU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03703" y="5639970"/>
            <a:ext cx="4057640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buClr>
                <a:srgbClr val="1EE2B8"/>
              </a:buClr>
            </a:pPr>
            <a:r>
              <a:rPr lang="uk-UA" sz="1600" b="1" dirty="0">
                <a:solidFill>
                  <a:srgbClr val="0050D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Хвилі опитування в Україні:</a:t>
            </a:r>
            <a:r>
              <a:rPr lang="en-US" sz="1600" b="1" dirty="0">
                <a:solidFill>
                  <a:srgbClr val="0050D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algn="ctr">
              <a:lnSpc>
                <a:spcPct val="80000"/>
              </a:lnSpc>
              <a:buClr>
                <a:srgbClr val="1EE2B8"/>
              </a:buClr>
            </a:pPr>
            <a:r>
              <a:rPr lang="uk-UA" sz="16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2002, 2006, 2010, 2014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56040" y="5615348"/>
            <a:ext cx="4211960" cy="51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rgbClr val="1EE2B8"/>
              </a:buClr>
            </a:pPr>
            <a:r>
              <a:rPr lang="uk-UA" sz="1600" b="1" dirty="0">
                <a:solidFill>
                  <a:srgbClr val="0050D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Хвилі опитування в Україні:</a:t>
            </a:r>
            <a:r>
              <a:rPr lang="en-US" sz="1600" b="1" dirty="0">
                <a:solidFill>
                  <a:srgbClr val="0050D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lnSpc>
                <a:spcPct val="80000"/>
              </a:lnSpc>
              <a:buClr>
                <a:srgbClr val="1EE2B8"/>
              </a:buClr>
            </a:pPr>
            <a:r>
              <a:rPr lang="en-US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1995, 1999, </a:t>
            </a:r>
            <a:r>
              <a:rPr lang="uk-UA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</a:t>
            </a:r>
            <a:r>
              <a:rPr lang="en-US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r>
              <a:rPr lang="uk-UA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200</a:t>
            </a:r>
            <a:r>
              <a:rPr lang="en-US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r>
              <a:rPr lang="uk-UA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201</a:t>
            </a:r>
            <a:r>
              <a:rPr lang="en-US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uk-UA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201</a:t>
            </a:r>
            <a:r>
              <a:rPr lang="en-US" sz="15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r>
              <a:rPr lang="en-US" b="1" dirty="0">
                <a:solidFill>
                  <a:srgbClr val="0050D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uk-UA" b="1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97858" y="4431011"/>
            <a:ext cx="3600401" cy="107721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16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ВЖИВАННЯ ТЮТЮНУ, АЛКОГОЛЬНИХ НАПОЇВ, НАРКОТИЧНИХ РЕЧОВИН УЧНІВСЬКОЮ МОЛОДДЮ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8919" y="188641"/>
            <a:ext cx="3300978" cy="108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604" y="362471"/>
            <a:ext cx="3298825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694546" y="6434034"/>
            <a:ext cx="8865951" cy="30777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1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Аналітичні матеріали (національні та міжнародні) доступні на сайті: </a:t>
            </a: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http://uisr.org.ua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104112" y="2888941"/>
            <a:ext cx="1080120" cy="972107"/>
          </a:xfrm>
          <a:prstGeom prst="roundRect">
            <a:avLst>
              <a:gd name="adj" fmla="val 10000"/>
            </a:avLst>
          </a:prstGeom>
          <a:blipFill rotWithShape="1">
            <a:blip r:embed="rId8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Скругленный прямоугольник 21"/>
          <p:cNvSpPr/>
          <p:nvPr/>
        </p:nvSpPr>
        <p:spPr>
          <a:xfrm>
            <a:off x="8832305" y="2888941"/>
            <a:ext cx="1040041" cy="972107"/>
          </a:xfrm>
          <a:prstGeom prst="roundRect">
            <a:avLst>
              <a:gd name="adj" fmla="val 10000"/>
            </a:avLst>
          </a:prstGeom>
          <a:blipFill rotWithShape="1">
            <a:blip r:embed="rId9"/>
            <a:stretch>
              <a:fillRect/>
            </a:stretch>
          </a:blipFill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29605150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8924" y="27293"/>
            <a:ext cx="8682168" cy="864096"/>
          </a:xfrm>
        </p:spPr>
        <p:txBody>
          <a:bodyPr/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Публікації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ESPAD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/>
          </p:nvPr>
        </p:nvGraphicFramePr>
        <p:xfrm>
          <a:off x="1570881" y="908720"/>
          <a:ext cx="8892480" cy="2747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D:\Юлія Приймак\Робоча група 22.09.2014\ESPAD\Обкладинки ЕСПАД\199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5521" y="1484784"/>
            <a:ext cx="13430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Юлія Приймак\Робоча група 22.09.2014\ESPAD\Обкладинки ЕСПАД\199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5721" y="1484784"/>
            <a:ext cx="13430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Юлія Приймак\Робоча група 22.09.2014\ESPAD\Обкладинки ЕСПАД\200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3913" y="1474327"/>
            <a:ext cx="13430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Юлія Приймак\Робоча група 22.09.2014\ESPAD\Обкладинки ЕСПАД\200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2105" y="1474327"/>
            <a:ext cx="13430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D:\Юлія Приймак\Робоча група 22.09.2014\ESPAD\Обкладинки ЕСПАД\201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0297" y="1474327"/>
            <a:ext cx="13430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3"/>
          <p:cNvGraphicFramePr>
            <a:graphicFrameLocks/>
          </p:cNvGraphicFramePr>
          <p:nvPr>
            <p:extLst/>
          </p:nvPr>
        </p:nvGraphicFramePr>
        <p:xfrm>
          <a:off x="1529184" y="3717032"/>
          <a:ext cx="8959304" cy="29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2224" y="4304751"/>
            <a:ext cx="1593660" cy="224747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1275" y="4336856"/>
            <a:ext cx="1584176" cy="21915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6772" y="4336855"/>
            <a:ext cx="1507141" cy="22583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5521" y="4357606"/>
            <a:ext cx="1456125" cy="220338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118707" y="6669360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580800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8924" y="27293"/>
            <a:ext cx="8682168" cy="864096"/>
          </a:xfrm>
        </p:spPr>
        <p:txBody>
          <a:bodyPr/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Публікації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HBSC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/>
          </p:nvPr>
        </p:nvGraphicFramePr>
        <p:xfrm>
          <a:off x="1570881" y="908720"/>
          <a:ext cx="8892480" cy="2747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5482056"/>
              </p:ext>
            </p:extLst>
          </p:nvPr>
        </p:nvGraphicFramePr>
        <p:xfrm>
          <a:off x="1529184" y="3717032"/>
          <a:ext cx="8959304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 descr="D:\Daria Pavlova\Documents\Documents\РАБОТА\UISR\PAVLOVA\2016\logos\обложки HBSC\HBSC201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5223" y="1485900"/>
            <a:ext cx="1295699" cy="17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Daria Pavlova\Documents\Documents\РАБОТА\UISR\PAVLOVA\2016\logos\обложки HBSC\HBSC_2009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8858" y="1485900"/>
            <a:ext cx="1295356" cy="17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aria Pavlova\Documents\Documents\РАБОТА\UISR\PAVLOVA\2016\logos\обложки HBSC\HBSC_2006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7665" y="1485900"/>
            <a:ext cx="1295699" cy="17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aria Pavlova\Documents\Documents\РАБОТА\UISR\PAVLOVA\2016\logos\обложки HBSC\HBSC_2002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4495" y="1485900"/>
            <a:ext cx="1295356" cy="17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aria Pavlova\Documents\Documents\РАБОТА\UISR\PAVLOVA\2016\logos\обложки HBSC\Screen Shot 2016-04-19 at 6.20.41 PM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9675" y="1485900"/>
            <a:ext cx="1285109" cy="176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Daria Pavlova\Documents\Documents\РАБОТА\UISR\PAVLOVA\2016\logos\обложки HBSC\IMG_20160419_182850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0944" y="4177281"/>
            <a:ext cx="1346538" cy="195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Daria Pavlova\Documents\Documents\РАБОТА\UISR\PAVLOVA\2016\logos\обложки HBSC\IMG_20160419_183025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0507" y="4156790"/>
            <a:ext cx="1370013" cy="1978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Daria Pavlova\Documents\Documents\РАБОТА\UISR\PAVLOVA\2016\logos\обложки HBSC\Screen Shot 2016-04-19 at 6.21.12 PM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4572" y="4149080"/>
            <a:ext cx="1379847" cy="1955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33644" y="613569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Буклети для тих, хто приймає рішення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127501" y="6475376"/>
            <a:ext cx="10133814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216933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Публікації в науковій літературі (англійською мовою див. Міжнародний сайт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uk-UA" sz="4000" b="1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www.europeansocialsurvey.org/bibliography/</a:t>
            </a:r>
            <a:endParaRPr lang="uk-UA" sz="40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4738" y="3456677"/>
            <a:ext cx="10292862" cy="2356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6621130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  <a:t>Категорії і змінні при порівняннях</a:t>
            </a:r>
            <a: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dirty="0" smtClean="0"/>
              <a:t>При проведенні порівняльних досліджень ви повинні пам'ятати, що теорії недостатньо. Недостатньо і виділити об'єкти порівнянь. Необхідно </a:t>
            </a:r>
            <a:r>
              <a:rPr lang="uk-UA" dirty="0" err="1" smtClean="0"/>
              <a:t>операціоналізувати</a:t>
            </a:r>
            <a:r>
              <a:rPr lang="uk-UA" dirty="0" smtClean="0"/>
              <a:t> аналітичні поняття  і перетворити їх на групи змінних.</a:t>
            </a:r>
          </a:p>
          <a:p>
            <a:r>
              <a:rPr lang="uk-UA" dirty="0" smtClean="0"/>
              <a:t>Розглянемо як приклад </a:t>
            </a:r>
            <a:r>
              <a:rPr lang="ru-RU" b="1" dirty="0" err="1">
                <a:solidFill>
                  <a:srgbClr val="222222"/>
                </a:solidFill>
                <a:latin typeface="Arial"/>
              </a:rPr>
              <a:t>Індекс</a:t>
            </a:r>
            <a:r>
              <a:rPr lang="ru-RU" b="1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b="1" dirty="0" err="1">
                <a:solidFill>
                  <a:srgbClr val="222222"/>
                </a:solidFill>
                <a:latin typeface="Arial"/>
              </a:rPr>
              <a:t>людського</a:t>
            </a:r>
            <a:r>
              <a:rPr lang="ru-RU" b="1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b="1" dirty="0" err="1">
                <a:solidFill>
                  <a:srgbClr val="222222"/>
                </a:solidFill>
                <a:latin typeface="Arial"/>
              </a:rPr>
              <a:t>розвитку</a:t>
            </a:r>
            <a:r>
              <a:rPr lang="ru-RU" b="1" dirty="0">
                <a:solidFill>
                  <a:srgbClr val="222222"/>
                </a:solidFill>
                <a:latin typeface="Arial"/>
              </a:rPr>
              <a:t> (ІЛР)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(до 2013 року «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розвитку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людського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потенціалу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» (ІРЛП), </a:t>
            </a:r>
            <a:r>
              <a:rPr lang="ru-RU" dirty="0">
                <a:solidFill>
                  <a:srgbClr val="0B0080"/>
                </a:solidFill>
                <a:latin typeface="Arial"/>
                <a:hlinkClick r:id="rId2" tooltip="Англійська мова"/>
              </a:rPr>
              <a:t>англ.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en-US" i="1" dirty="0">
                <a:solidFill>
                  <a:srgbClr val="222222"/>
                </a:solidFill>
                <a:latin typeface="Arial"/>
              </a:rPr>
              <a:t>Human Development Index, HDI</a:t>
            </a:r>
            <a:r>
              <a:rPr lang="en-US" dirty="0">
                <a:solidFill>
                  <a:srgbClr val="222222"/>
                </a:solidFill>
                <a:latin typeface="Arial"/>
              </a:rPr>
              <a:t>)) —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інтегральний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показник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розраховується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щорічно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для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міждержавного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порівняння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і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вимірювання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рівня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життя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 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3" tooltip="Грамотність"/>
              </a:rPr>
              <a:t>грамотності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освіченості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і 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4" tooltip="Довголіття"/>
              </a:rPr>
              <a:t>довголіття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як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основних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характеристик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людського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5" tooltip="Потенціал"/>
              </a:rPr>
              <a:t>потенціалу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досліджуваної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території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1113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050" y="661380"/>
            <a:ext cx="10364451" cy="867383"/>
          </a:xfrm>
        </p:spPr>
        <p:txBody>
          <a:bodyPr>
            <a:normAutofit fontScale="90000"/>
          </a:bodyPr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uk-UA" sz="2000" b="1" dirty="0">
                <a:solidFill>
                  <a:prstClr val="black"/>
                </a:solidFill>
                <a:ea typeface="+mn-ea"/>
                <a:cs typeface="+mn-cs"/>
              </a:rPr>
              <a:t>Бази порівнянь</a:t>
            </a:r>
            <a:br>
              <a:rPr lang="uk-UA" sz="2000" b="1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500188"/>
            <a:ext cx="10363826" cy="4291011"/>
          </a:xfrm>
        </p:spPr>
        <p:txBody>
          <a:bodyPr/>
          <a:lstStyle/>
          <a:p>
            <a:r>
              <a:rPr lang="uk-UA" dirty="0" smtClean="0"/>
              <a:t>Суспільно-економічна формація – це ідеальний об'єкт теорії. Але він створює базу для порівнянь різних країн з ним і між собою.  В результаті можна сказати, чи належить та чи інша країна до того чи іншого типу суспільств. Крім того, можна усі країни розташувати у певній послідовності відносно обраного стандарту.</a:t>
            </a:r>
          </a:p>
          <a:p>
            <a:r>
              <a:rPr lang="uk-UA" dirty="0" smtClean="0"/>
              <a:t>Реальне ж буття формація набуває у вигляді певної світової системи. Компаративні дослідження в цьому випадку дозволяють розташувати той чи інший соціальний об'єкт або в межах системи, або за її межами. В межах же системи всі ці об'єкти розташовуються у порядку їх наближення до взірця.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97716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>
                <a:solidFill>
                  <a:prstClr val="black"/>
                </a:solidFill>
              </a:rPr>
              <a:t>Категорії і змінні при порівняннях</a:t>
            </a:r>
            <a:r>
              <a:rPr lang="ru-RU" sz="2000" dirty="0">
                <a:solidFill>
                  <a:prstClr val="black"/>
                </a:solidFill>
              </a:rPr>
              <a:t/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публікується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ru-RU" dirty="0">
                <a:solidFill>
                  <a:srgbClr val="0B0080"/>
                </a:solidFill>
                <a:latin typeface="Arial"/>
                <a:hlinkClick r:id="rId2" tooltip="ООН"/>
              </a:rPr>
              <a:t>ООН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у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щорічному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звіті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про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розвиток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людського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потенціалу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з 1990 року</a:t>
            </a:r>
            <a:r>
              <a:rPr lang="ru-RU" dirty="0" smtClean="0">
                <a:solidFill>
                  <a:srgbClr val="222222"/>
                </a:solidFill>
                <a:latin typeface="Arial"/>
              </a:rPr>
              <a:t>.</a:t>
            </a:r>
          </a:p>
          <a:p>
            <a:r>
              <a:rPr lang="ru-RU" dirty="0">
                <a:solidFill>
                  <a:srgbClr val="222222"/>
                </a:solidFill>
                <a:latin typeface="Arial"/>
              </a:rPr>
              <a:t>При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підрахунку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ІЛР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враховуються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3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види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показників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Очікувана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тривалість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життя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—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оцінює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3" tooltip="Довголіття"/>
              </a:rPr>
              <a:t>довголіття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Рівень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грамотності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населення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(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середня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кількість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років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витрачених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на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навчання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) та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очікувана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тривалість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навчання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Рівень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життя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оцінений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через </a:t>
            </a:r>
            <a:r>
              <a:rPr lang="ru-RU" dirty="0">
                <a:solidFill>
                  <a:srgbClr val="0B0080"/>
                </a:solidFill>
                <a:latin typeface="Arial"/>
                <a:hlinkClick r:id="rId4" tooltip="Валовий національний дохід"/>
              </a:rPr>
              <a:t>ВНД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на душу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населення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за </a:t>
            </a:r>
            <a:r>
              <a:rPr lang="ru-RU" dirty="0">
                <a:solidFill>
                  <a:srgbClr val="0B0080"/>
                </a:solidFill>
                <a:latin typeface="Arial"/>
                <a:hlinkClick r:id="rId5" tooltip="Паритет купівельної спроможності"/>
              </a:rPr>
              <a:t>паритетом 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5" tooltip="Паритет купівельної спроможності"/>
              </a:rPr>
              <a:t>купівельної</a:t>
            </a:r>
            <a:r>
              <a:rPr lang="ru-RU" dirty="0">
                <a:solidFill>
                  <a:srgbClr val="0B0080"/>
                </a:solidFill>
                <a:latin typeface="Arial"/>
                <a:hlinkClick r:id="rId5" tooltip="Паритет купівельної спроможності"/>
              </a:rPr>
              <a:t> </a:t>
            </a:r>
            <a:r>
              <a:rPr lang="ru-RU" dirty="0" err="1">
                <a:solidFill>
                  <a:srgbClr val="0B0080"/>
                </a:solidFill>
                <a:latin typeface="Arial"/>
                <a:hlinkClick r:id="rId5" tooltip="Паритет купівельної спроможності"/>
              </a:rPr>
              <a:t>спроможності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 (ПКС)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доларах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США. </a:t>
            </a:r>
            <a:endParaRPr lang="ru-RU" dirty="0" smtClean="0">
              <a:solidFill>
                <a:srgbClr val="222222"/>
              </a:solidFill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222222"/>
                </a:solidFill>
                <a:latin typeface="Arial"/>
              </a:rPr>
              <a:t>http://www.ua.undp.org/content/ukraine/uk/home/presscenter/pressreleases/2018/human-development-indices--where-does-ukraine-rank--.html</a:t>
            </a:r>
            <a:endParaRPr lang="ru-RU" dirty="0">
              <a:solidFill>
                <a:srgbClr val="222222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22698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>
                <a:solidFill>
                  <a:prstClr val="black"/>
                </a:solidFill>
              </a:rPr>
              <a:t>Категорії і змінні при порівняннях</a:t>
            </a:r>
            <a:r>
              <a:rPr lang="ru-RU" sz="2000" dirty="0">
                <a:solidFill>
                  <a:prstClr val="black"/>
                </a:solidFill>
              </a:rPr>
              <a:t/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657350"/>
            <a:ext cx="10363826" cy="4700588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>
                <a:solidFill>
                  <a:srgbClr val="222222"/>
                </a:solidFill>
                <a:latin typeface="Arial"/>
              </a:rPr>
              <a:t>Розроблена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і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науково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обґрунтована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узагальнена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система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показників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характеризує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кількісні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та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якісні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характеристики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соціально-економічної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соціального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розвитку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включає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: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розвитку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людського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потенціалу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характеризує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ступінь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відмінності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соціально-економічному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розвитку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аналізованих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усередині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соціальних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груп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;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здоров'я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(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довголіття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),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показує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наскільки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стан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здоров'я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одній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краще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ніж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іншому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;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освіти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.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Такий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показник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визначає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ступінь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перевищення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рівня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освіти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населення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одній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(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іншому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об'єкті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дослідження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) над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рівнем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освіти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(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грамотності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)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населення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іншої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;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доходу,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визначає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ступінь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економічної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аналізованих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;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індексу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смертності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як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показник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відмінностей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у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стані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здоров'я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порівнюваних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регіонів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; </a:t>
            </a:r>
          </a:p>
          <a:p>
            <a:pPr>
              <a:buFont typeface="Arial"/>
              <a:buChar char="•"/>
            </a:pPr>
            <a:r>
              <a:rPr lang="ru-RU" dirty="0" err="1">
                <a:solidFill>
                  <a:srgbClr val="222222"/>
                </a:solidFill>
                <a:latin typeface="Arial"/>
              </a:rPr>
              <a:t>коефіцієнт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диференціації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рівня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професійної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освіти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,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що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відображає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відмінності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ступені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охоплення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навчанням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другої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і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третьої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ступені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освіти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в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досліджуваних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країнах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або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 </a:t>
            </a:r>
            <a:r>
              <a:rPr lang="ru-RU" dirty="0" err="1">
                <a:solidFill>
                  <a:srgbClr val="222222"/>
                </a:solidFill>
                <a:latin typeface="Arial"/>
              </a:rPr>
              <a:t>регіонах</a:t>
            </a:r>
            <a:r>
              <a:rPr lang="ru-RU" dirty="0">
                <a:solidFill>
                  <a:srgbClr val="222222"/>
                </a:solidFill>
                <a:latin typeface="Arial"/>
              </a:rPr>
              <a:t>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59222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>
                <a:solidFill>
                  <a:prstClr val="black"/>
                </a:solidFill>
              </a:rPr>
              <a:t>Категорії і змінні при порівняннях</a:t>
            </a:r>
            <a:r>
              <a:rPr lang="ru-RU" sz="2000" dirty="0">
                <a:solidFill>
                  <a:prstClr val="black"/>
                </a:solidFill>
              </a:rPr>
              <a:t/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28074" y="1485900"/>
            <a:ext cx="10363826" cy="486251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Список </a:t>
            </a:r>
            <a:r>
              <a:rPr lang="ru-RU" dirty="0" err="1" smtClean="0"/>
              <a:t>марти</a:t>
            </a:r>
            <a:r>
              <a:rPr lang="ru-RU" dirty="0" smtClean="0"/>
              <a:t> </a:t>
            </a:r>
            <a:r>
              <a:rPr lang="ru-RU" dirty="0" err="1" smtClean="0"/>
              <a:t>Нуссбаум</a:t>
            </a:r>
            <a:r>
              <a:rPr lang="ru-RU" dirty="0" smtClean="0"/>
              <a:t> </a:t>
            </a:r>
            <a:r>
              <a:rPr lang="ru-RU" dirty="0" err="1"/>
              <a:t>включає</a:t>
            </a:r>
            <a:r>
              <a:rPr lang="ru-RU" dirty="0"/>
              <a:t> в себе </a:t>
            </a:r>
            <a:r>
              <a:rPr lang="ru-RU" dirty="0" err="1"/>
              <a:t>наступні</a:t>
            </a:r>
            <a:r>
              <a:rPr lang="ru-RU" dirty="0"/>
              <a:t> </a:t>
            </a:r>
            <a:r>
              <a:rPr lang="ru-RU" dirty="0" err="1"/>
              <a:t>елементи</a:t>
            </a:r>
            <a:r>
              <a:rPr lang="ru-RU" dirty="0"/>
              <a:t>:</a:t>
            </a:r>
          </a:p>
          <a:p>
            <a:r>
              <a:rPr lang="ru-RU" dirty="0"/>
              <a:t>- </a:t>
            </a:r>
            <a:r>
              <a:rPr lang="ru-RU" dirty="0" err="1"/>
              <a:t>нормальну</a:t>
            </a:r>
            <a:r>
              <a:rPr lang="ru-RU" dirty="0"/>
              <a:t> </a:t>
            </a:r>
            <a:r>
              <a:rPr lang="ru-RU" dirty="0" err="1"/>
              <a:t>тривалість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фізичне</a:t>
            </a:r>
            <a:r>
              <a:rPr lang="ru-RU" dirty="0"/>
              <a:t> </a:t>
            </a:r>
            <a:r>
              <a:rPr lang="ru-RU" dirty="0" err="1"/>
              <a:t>здоров'я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недоторканість</a:t>
            </a:r>
            <a:r>
              <a:rPr lang="ru-RU" dirty="0"/>
              <a:t> особи в </a:t>
            </a:r>
            <a:r>
              <a:rPr lang="ru-RU" dirty="0" err="1"/>
              <a:t>сенсі</a:t>
            </a:r>
            <a:r>
              <a:rPr lang="ru-RU" dirty="0"/>
              <a:t> </a:t>
            </a:r>
            <a:r>
              <a:rPr lang="ru-RU" dirty="0" err="1"/>
              <a:t>фізичного</a:t>
            </a:r>
            <a:r>
              <a:rPr lang="ru-RU" dirty="0"/>
              <a:t> </a:t>
            </a:r>
            <a:r>
              <a:rPr lang="ru-RU" dirty="0" err="1"/>
              <a:t>насильства</a:t>
            </a:r>
            <a:r>
              <a:rPr lang="ru-RU" dirty="0"/>
              <a:t> і </a:t>
            </a:r>
            <a:r>
              <a:rPr lang="ru-RU" dirty="0" err="1"/>
              <a:t>статевої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репродуктивної</a:t>
            </a:r>
            <a:endParaRPr lang="ru-RU" dirty="0"/>
          </a:p>
          <a:p>
            <a:r>
              <a:rPr lang="ru-RU" dirty="0" err="1"/>
              <a:t>дискримінації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почуття</a:t>
            </a:r>
            <a:r>
              <a:rPr lang="ru-RU" dirty="0"/>
              <a:t>, </a:t>
            </a:r>
            <a:r>
              <a:rPr lang="ru-RU" dirty="0" err="1"/>
              <a:t>уяву</a:t>
            </a:r>
            <a:r>
              <a:rPr lang="ru-RU" dirty="0"/>
              <a:t> і думки,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мати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використовувати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 «</a:t>
            </a:r>
            <a:r>
              <a:rPr lang="ru-RU" dirty="0" err="1"/>
              <a:t>істинно</a:t>
            </a:r>
            <a:r>
              <a:rPr lang="ru-RU" dirty="0"/>
              <a:t> </a:t>
            </a:r>
            <a:r>
              <a:rPr lang="ru-RU" dirty="0" err="1"/>
              <a:t>людським</a:t>
            </a:r>
            <a:endParaRPr lang="ru-RU" dirty="0"/>
          </a:p>
          <a:p>
            <a:r>
              <a:rPr lang="ru-RU" dirty="0"/>
              <a:t>чином »(" </a:t>
            </a:r>
            <a:r>
              <a:rPr lang="en-US" dirty="0"/>
              <a:t>truly human way ");</a:t>
            </a:r>
          </a:p>
          <a:p>
            <a:r>
              <a:rPr lang="en-US" dirty="0"/>
              <a:t>- </a:t>
            </a:r>
            <a:r>
              <a:rPr lang="ru-RU" dirty="0" err="1"/>
              <a:t>емоції</a:t>
            </a:r>
            <a:r>
              <a:rPr lang="ru-RU" dirty="0"/>
              <a:t>, бути </a:t>
            </a:r>
            <a:r>
              <a:rPr lang="ru-RU" dirty="0" err="1"/>
              <a:t>вільним</a:t>
            </a:r>
            <a:r>
              <a:rPr lang="ru-RU" dirty="0"/>
              <a:t> у </a:t>
            </a:r>
            <a:r>
              <a:rPr lang="ru-RU" dirty="0" err="1"/>
              <a:t>виборі</a:t>
            </a:r>
            <a:r>
              <a:rPr lang="ru-RU" dirty="0"/>
              <a:t> </a:t>
            </a:r>
            <a:r>
              <a:rPr lang="ru-RU" dirty="0" err="1"/>
              <a:t>уподобань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вільним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всепоглинаючого</a:t>
            </a:r>
            <a:r>
              <a:rPr lang="ru-RU" dirty="0"/>
              <a:t> страху і</a:t>
            </a:r>
          </a:p>
          <a:p>
            <a:r>
              <a:rPr lang="ru-RU" dirty="0"/>
              <a:t>травм;</a:t>
            </a:r>
          </a:p>
          <a:p>
            <a:r>
              <a:rPr lang="ru-RU" dirty="0"/>
              <a:t>- </a:t>
            </a:r>
            <a:r>
              <a:rPr lang="ru-RU" dirty="0" err="1"/>
              <a:t>практичний</a:t>
            </a:r>
            <a:r>
              <a:rPr lang="ru-RU" dirty="0"/>
              <a:t> </a:t>
            </a:r>
            <a:r>
              <a:rPr lang="ru-RU" dirty="0" err="1"/>
              <a:t>розум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мати</a:t>
            </a:r>
            <a:r>
              <a:rPr lang="ru-RU" dirty="0"/>
              <a:t> свободу </a:t>
            </a:r>
            <a:r>
              <a:rPr lang="ru-RU" dirty="0" err="1"/>
              <a:t>формувати</a:t>
            </a:r>
            <a:r>
              <a:rPr lang="ru-RU" dirty="0"/>
              <a:t> </a:t>
            </a:r>
            <a:r>
              <a:rPr lang="ru-RU" dirty="0" err="1"/>
              <a:t>власні</a:t>
            </a:r>
            <a:r>
              <a:rPr lang="ru-RU" dirty="0"/>
              <a:t> </a:t>
            </a:r>
            <a:r>
              <a:rPr lang="ru-RU" dirty="0" err="1"/>
              <a:t>концепції</a:t>
            </a:r>
            <a:r>
              <a:rPr lang="ru-RU" dirty="0"/>
              <a:t> блага;</a:t>
            </a:r>
          </a:p>
          <a:p>
            <a:r>
              <a:rPr lang="ru-RU" dirty="0"/>
              <a:t>- </a:t>
            </a:r>
            <a:r>
              <a:rPr lang="ru-RU" dirty="0" err="1"/>
              <a:t>включеність</a:t>
            </a:r>
            <a:r>
              <a:rPr lang="ru-RU" dirty="0"/>
              <a:t> в </a:t>
            </a:r>
            <a:r>
              <a:rPr lang="ru-RU" dirty="0" err="1"/>
              <a:t>суспільство</a:t>
            </a:r>
            <a:r>
              <a:rPr lang="ru-RU" dirty="0"/>
              <a:t> (</a:t>
            </a:r>
            <a:r>
              <a:rPr lang="en-US" dirty="0"/>
              <a:t>affiliation), </a:t>
            </a:r>
            <a:r>
              <a:rPr lang="ru-RU" dirty="0" err="1"/>
              <a:t>включаючи</a:t>
            </a:r>
            <a:r>
              <a:rPr lang="ru-RU" dirty="0"/>
              <a:t> </a:t>
            </a:r>
            <a:r>
              <a:rPr lang="ru-RU" dirty="0" err="1"/>
              <a:t>соціальні</a:t>
            </a:r>
            <a:r>
              <a:rPr lang="ru-RU" dirty="0"/>
              <a:t> </a:t>
            </a:r>
            <a:r>
              <a:rPr lang="ru-RU" dirty="0" err="1"/>
              <a:t>підстави</a:t>
            </a:r>
            <a:r>
              <a:rPr lang="ru-RU" dirty="0"/>
              <a:t> для </a:t>
            </a:r>
            <a:r>
              <a:rPr lang="ru-RU" dirty="0" err="1"/>
              <a:t>самоповаги</a:t>
            </a:r>
            <a:r>
              <a:rPr lang="ru-RU" dirty="0"/>
              <a:t> і </a:t>
            </a:r>
            <a:r>
              <a:rPr lang="ru-RU" dirty="0" err="1"/>
              <a:t>відсутності</a:t>
            </a:r>
            <a:endParaRPr lang="ru-RU" dirty="0"/>
          </a:p>
          <a:p>
            <a:r>
              <a:rPr lang="ru-RU" dirty="0" err="1"/>
              <a:t>почуття</a:t>
            </a:r>
            <a:r>
              <a:rPr lang="ru-RU" dirty="0"/>
              <a:t> </a:t>
            </a:r>
            <a:r>
              <a:rPr lang="ru-RU" dirty="0" err="1"/>
              <a:t>приниженості</a:t>
            </a:r>
            <a:r>
              <a:rPr lang="ru-RU" dirty="0"/>
              <a:t>;</a:t>
            </a:r>
          </a:p>
          <a:p>
            <a:r>
              <a:rPr lang="ru-RU" dirty="0"/>
              <a:t>-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живі</a:t>
            </a:r>
            <a:r>
              <a:rPr lang="ru-RU" dirty="0"/>
              <a:t> </a:t>
            </a:r>
            <a:r>
              <a:rPr lang="ru-RU" dirty="0" err="1"/>
              <a:t>істоти</a:t>
            </a:r>
            <a:r>
              <a:rPr lang="ru-RU" dirty="0"/>
              <a:t>,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стикатися</a:t>
            </a:r>
            <a:r>
              <a:rPr lang="ru-RU" dirty="0"/>
              <a:t> з природою;</a:t>
            </a:r>
          </a:p>
          <a:p>
            <a:r>
              <a:rPr lang="ru-RU" dirty="0"/>
              <a:t>- </a:t>
            </a:r>
            <a:r>
              <a:rPr lang="ru-RU" dirty="0" err="1"/>
              <a:t>ігри</a:t>
            </a:r>
            <a:r>
              <a:rPr lang="ru-RU" dirty="0"/>
              <a:t>,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сміятися</a:t>
            </a:r>
            <a:r>
              <a:rPr lang="ru-RU" dirty="0"/>
              <a:t>, </a:t>
            </a:r>
            <a:r>
              <a:rPr lang="ru-RU" dirty="0" err="1"/>
              <a:t>грати</a:t>
            </a:r>
            <a:r>
              <a:rPr lang="ru-RU" dirty="0"/>
              <a:t> і </a:t>
            </a:r>
            <a:r>
              <a:rPr lang="ru-RU" dirty="0" err="1"/>
              <a:t>відновлювати</a:t>
            </a:r>
            <a:r>
              <a:rPr lang="ru-RU" dirty="0"/>
              <a:t> </a:t>
            </a:r>
            <a:r>
              <a:rPr lang="ru-RU" dirty="0" err="1"/>
              <a:t>свої</a:t>
            </a:r>
            <a:r>
              <a:rPr lang="ru-RU" dirty="0"/>
              <a:t> </a:t>
            </a:r>
            <a:r>
              <a:rPr lang="ru-RU" dirty="0" err="1"/>
              <a:t>сили</a:t>
            </a:r>
            <a:r>
              <a:rPr lang="ru-RU" dirty="0"/>
              <a:t>;</a:t>
            </a:r>
          </a:p>
          <a:p>
            <a:r>
              <a:rPr lang="ru-RU" dirty="0"/>
              <a:t>- контроль над </a:t>
            </a:r>
            <a:r>
              <a:rPr lang="ru-RU" dirty="0" err="1"/>
              <a:t>своїм</a:t>
            </a:r>
            <a:r>
              <a:rPr lang="ru-RU" dirty="0"/>
              <a:t> </a:t>
            </a:r>
            <a:r>
              <a:rPr lang="ru-RU" dirty="0" err="1"/>
              <a:t>оточенням</a:t>
            </a:r>
            <a:r>
              <a:rPr lang="ru-RU" dirty="0"/>
              <a:t>, </a:t>
            </a:r>
            <a:r>
              <a:rPr lang="ru-RU" dirty="0" err="1"/>
              <a:t>політичним</a:t>
            </a:r>
            <a:r>
              <a:rPr lang="ru-RU" dirty="0"/>
              <a:t> і </a:t>
            </a:r>
            <a:r>
              <a:rPr lang="ru-RU" dirty="0" err="1"/>
              <a:t>матеріальним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45835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Т. </a:t>
            </a:r>
            <a:r>
              <a:rPr lang="uk-UA" dirty="0" err="1" smtClean="0"/>
              <a:t>Парсонс</a:t>
            </a:r>
            <a:r>
              <a:rPr lang="uk-UA" dirty="0" smtClean="0"/>
              <a:t> про систему сучасних суспільств</a:t>
            </a:r>
            <a:br>
              <a:rPr lang="uk-UA" dirty="0" smtClean="0"/>
            </a:br>
            <a:r>
              <a:rPr lang="uk-UA" dirty="0" smtClean="0"/>
              <a:t>Лекція 2.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1. європоцентризм як висхідний момент теорії. </a:t>
            </a:r>
          </a:p>
          <a:p>
            <a:r>
              <a:rPr lang="uk-UA" dirty="0" smtClean="0"/>
              <a:t>2. система соціальної дії я к база порівнянь.</a:t>
            </a:r>
          </a:p>
          <a:p>
            <a:r>
              <a:rPr lang="uk-UA" dirty="0"/>
              <a:t>3</a:t>
            </a:r>
            <a:r>
              <a:rPr lang="uk-UA" dirty="0" smtClean="0"/>
              <a:t>.модерн і модернізація.</a:t>
            </a:r>
          </a:p>
          <a:p>
            <a:r>
              <a:rPr lang="uk-UA" dirty="0" smtClean="0"/>
              <a:t>4. Європа (Захід) як соціальна система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2123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  <a:t>європоцентризм як висхідний момент теорії. </a:t>
            </a:r>
            <a:b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600200"/>
            <a:ext cx="10363826" cy="4190999"/>
          </a:xfrm>
        </p:spPr>
        <p:txBody>
          <a:bodyPr/>
          <a:lstStyle/>
          <a:p>
            <a:r>
              <a:rPr lang="uk-UA" dirty="0" err="1" smtClean="0"/>
              <a:t>Толкотт</a:t>
            </a:r>
            <a:r>
              <a:rPr lang="uk-UA" dirty="0" smtClean="0"/>
              <a:t>  </a:t>
            </a:r>
            <a:r>
              <a:rPr lang="uk-UA" dirty="0" err="1" smtClean="0"/>
              <a:t>Парсонс</a:t>
            </a:r>
            <a:r>
              <a:rPr lang="uk-UA" dirty="0" smtClean="0"/>
              <a:t> (1902 – 1979)</a:t>
            </a:r>
          </a:p>
          <a:p>
            <a:r>
              <a:rPr lang="uk-UA" dirty="0" smtClean="0"/>
              <a:t>Виходив з </a:t>
            </a:r>
            <a:r>
              <a:rPr lang="uk-UA" dirty="0" err="1" smtClean="0"/>
              <a:t>веберівських</a:t>
            </a:r>
            <a:r>
              <a:rPr lang="uk-UA" dirty="0" smtClean="0"/>
              <a:t> уявлень про сучасність і сучасний капіталізм.</a:t>
            </a:r>
          </a:p>
          <a:p>
            <a:r>
              <a:rPr lang="uk-UA" dirty="0" smtClean="0"/>
              <a:t>Європа для нього унікальна і вона є місцем зародження сучасного суспільства.</a:t>
            </a:r>
          </a:p>
          <a:p>
            <a:r>
              <a:rPr lang="uk-UA" dirty="0" smtClean="0"/>
              <a:t>Сучасність пов'язана з диференціацією підсистем суспільства.</a:t>
            </a:r>
          </a:p>
          <a:p>
            <a:r>
              <a:rPr lang="uk-UA" dirty="0" smtClean="0"/>
              <a:t>Отже, всі суспільства поділяються на сучасні і несучасні. Захід і решту.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37956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  <a:t>система соціальної дії я к база порівнянь.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Суспільство є </a:t>
            </a:r>
            <a:r>
              <a:rPr lang="uk-UA" dirty="0" err="1" smtClean="0"/>
              <a:t>діяльнісною</a:t>
            </a:r>
            <a:r>
              <a:rPr lang="uk-UA" dirty="0" smtClean="0"/>
              <a:t> реальністю.</a:t>
            </a:r>
          </a:p>
          <a:p>
            <a:r>
              <a:rPr lang="uk-UA" dirty="0" smtClean="0"/>
              <a:t>Є система соціальної дії. Вона поділяється на 4 підсистеми. Кожна з них є середовищем для інших.</a:t>
            </a:r>
          </a:p>
          <a:p>
            <a:r>
              <a:rPr lang="uk-UA" dirty="0" smtClean="0"/>
              <a:t>Поведінковий організм. Особистість. Соціальна система. Система збереження зразка.</a:t>
            </a:r>
          </a:p>
          <a:p>
            <a:r>
              <a:rPr lang="uk-UA" dirty="0" smtClean="0"/>
              <a:t>Економіка. Політика. Соціальна система. Культура.</a:t>
            </a:r>
          </a:p>
          <a:p>
            <a:r>
              <a:rPr lang="uk-UA" dirty="0" smtClean="0"/>
              <a:t>Ролі. Колективи. Норми. Цінності. </a:t>
            </a:r>
            <a:r>
              <a:rPr lang="en-US" dirty="0" smtClean="0"/>
              <a:t>AGIL. </a:t>
            </a: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197419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  <a:t>3.модерн і модернізація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Сучасність – диференційоване суспільство. Виникло в Європі.</a:t>
            </a:r>
          </a:p>
          <a:p>
            <a:r>
              <a:rPr lang="uk-UA" dirty="0" smtClean="0"/>
              <a:t>Передумови унікальні. Християнство. Генералізація цінностей.</a:t>
            </a:r>
          </a:p>
          <a:p>
            <a:r>
              <a:rPr lang="uk-UA" dirty="0" smtClean="0"/>
              <a:t>Римська імперія. Закони. Комуни.</a:t>
            </a:r>
          </a:p>
          <a:p>
            <a:r>
              <a:rPr lang="uk-UA" dirty="0" smtClean="0"/>
              <a:t>Суспільства – розплідники. Давня </a:t>
            </a:r>
            <a:r>
              <a:rPr lang="uk-UA" dirty="0" err="1" smtClean="0"/>
              <a:t>греція</a:t>
            </a:r>
            <a:r>
              <a:rPr lang="uk-UA" dirty="0" smtClean="0"/>
              <a:t> і давній </a:t>
            </a:r>
            <a:r>
              <a:rPr lang="uk-UA" dirty="0" err="1" smtClean="0"/>
              <a:t>ізраїль</a:t>
            </a:r>
            <a:r>
              <a:rPr lang="uk-UA" dirty="0" smtClean="0"/>
              <a:t>.</a:t>
            </a:r>
          </a:p>
          <a:p>
            <a:r>
              <a:rPr lang="uk-UA" dirty="0" smtClean="0"/>
              <a:t>Поділ всіх суспільств на сучасні і </a:t>
            </a:r>
            <a:r>
              <a:rPr lang="uk-UA" dirty="0" err="1" smtClean="0"/>
              <a:t>досучасні</a:t>
            </a:r>
            <a:r>
              <a:rPr lang="uk-UA" dirty="0" smtClean="0"/>
              <a:t>. Модернізація.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67884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28600" lvl="0" indent="-228600">
              <a:lnSpc>
                <a:spcPct val="120000"/>
              </a:lnSpc>
              <a:spcBef>
                <a:spcPts val="1000"/>
              </a:spcBef>
            </a:pPr>
            <a:r>
              <a:rPr lang="uk-UA" sz="2000" dirty="0">
                <a:solidFill>
                  <a:prstClr val="black"/>
                </a:solidFill>
                <a:ea typeface="+mn-ea"/>
                <a:cs typeface="+mn-cs"/>
              </a:rPr>
              <a:t>Європа (Захід) як соціальна система</a:t>
            </a:r>
            <a: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0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Європа є соціальною системою і в ній реалізуються всі підсистеми. </a:t>
            </a:r>
          </a:p>
          <a:p>
            <a:r>
              <a:rPr lang="uk-UA" dirty="0" smtClean="0"/>
              <a:t>Зразки початково створені на північному заході. Другий раз в Пруссії.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741071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Ульріх бек і рефлексивна модернізація </a:t>
            </a:r>
            <a:br>
              <a:rPr lang="uk-UA" dirty="0" smtClean="0"/>
            </a:br>
            <a:r>
              <a:rPr lang="uk-UA" dirty="0" smtClean="0"/>
              <a:t>Лекція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1. уявлення про другий модерн.</a:t>
            </a:r>
          </a:p>
          <a:p>
            <a:r>
              <a:rPr lang="uk-UA" dirty="0" smtClean="0"/>
              <a:t>2. рефлексивна модернізація.</a:t>
            </a:r>
          </a:p>
          <a:p>
            <a:r>
              <a:rPr lang="uk-UA" dirty="0" smtClean="0"/>
              <a:t>3. констеляції сучасного світу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70553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>
                <a:solidFill>
                  <a:prstClr val="black"/>
                </a:solidFill>
                <a:ea typeface="+mn-ea"/>
                <a:cs typeface="+mn-cs"/>
              </a:rPr>
              <a:t>уявлення про другий модерн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>
                <a:latin typeface="Times New Roman"/>
                <a:ea typeface="Calibri"/>
              </a:rPr>
              <a:t>Ульріх </a:t>
            </a:r>
            <a:r>
              <a:rPr lang="uk-UA" dirty="0">
                <a:latin typeface="Times New Roman"/>
                <a:ea typeface="Calibri"/>
              </a:rPr>
              <a:t>Бека (1944 – 2015). </a:t>
            </a:r>
            <a:endParaRPr lang="uk-UA" dirty="0" smtClean="0">
              <a:latin typeface="Times New Roman"/>
              <a:ea typeface="Calibri"/>
            </a:endParaRPr>
          </a:p>
          <a:p>
            <a:r>
              <a:rPr lang="uk-UA" dirty="0">
                <a:latin typeface="Times New Roman"/>
                <a:ea typeface="Calibri"/>
              </a:rPr>
              <a:t>Руйнування певних форм Модерну не веде до виходу за його межі. Перший модерн змінюється Другим модерном. «Те, що уявляється розпадом, могло б, якщо б вдалось подолати ортодоксальність поглядів, які призвели до краху Першого модерну, стати початком перетворення в Другий модерн»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4359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Теорія суспільно-економічної формації дозволяє на кожний соціальний об'єкт подивитися я к на системний. При чому у системи є базовий рівень – це економіка.</a:t>
            </a:r>
          </a:p>
          <a:p>
            <a:r>
              <a:rPr lang="uk-UA" dirty="0" smtClean="0"/>
              <a:t>Уявлення про рівень економічного розвитку використовують як базу порівнянь і в інших теоретичних позиціях.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6645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857376"/>
            <a:ext cx="10363826" cy="3933824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Інший підхід – це цивілізація. </a:t>
            </a:r>
          </a:p>
          <a:p>
            <a:r>
              <a:rPr lang="uk-UA" dirty="0" smtClean="0"/>
              <a:t>Саме поняття «цивілізація» введено до наукового обігу французом маркізом де </a:t>
            </a:r>
            <a:r>
              <a:rPr lang="uk-UA" dirty="0" err="1" smtClean="0"/>
              <a:t>мірабо</a:t>
            </a:r>
            <a:r>
              <a:rPr lang="uk-UA" dirty="0" smtClean="0"/>
              <a:t> і шотландським філософом Адамом </a:t>
            </a:r>
            <a:r>
              <a:rPr lang="uk-UA" dirty="0" err="1" smtClean="0"/>
              <a:t>фергюсоном</a:t>
            </a:r>
            <a:r>
              <a:rPr lang="uk-UA" dirty="0" smtClean="0"/>
              <a:t> (</a:t>
            </a:r>
            <a:r>
              <a:rPr lang="ru-RU" dirty="0" smtClean="0">
                <a:latin typeface="Times New Roman"/>
                <a:ea typeface="Calibri"/>
              </a:rPr>
              <a:t>перший </a:t>
            </a:r>
            <a:r>
              <a:rPr lang="ru-RU" dirty="0" err="1" smtClean="0">
                <a:latin typeface="Times New Roman"/>
                <a:ea typeface="Calibri"/>
              </a:rPr>
              <a:t>його</a:t>
            </a:r>
            <a:r>
              <a:rPr lang="ru-RU" dirty="0" smtClean="0">
                <a:latin typeface="Times New Roman"/>
                <a:ea typeface="Calibri"/>
              </a:rPr>
              <a:t>  </a:t>
            </a:r>
            <a:r>
              <a:rPr lang="ru-RU" dirty="0" err="1" smtClean="0">
                <a:latin typeface="Times New Roman"/>
                <a:ea typeface="Calibri"/>
              </a:rPr>
              <a:t>вжив</a:t>
            </a:r>
            <a:r>
              <a:rPr lang="ru-RU" dirty="0" smtClean="0">
                <a:latin typeface="Times New Roman"/>
                <a:ea typeface="Calibri"/>
              </a:rPr>
              <a:t>  </a:t>
            </a:r>
            <a:r>
              <a:rPr lang="ru-RU" dirty="0">
                <a:latin typeface="Times New Roman"/>
                <a:ea typeface="Calibri"/>
              </a:rPr>
              <a:t>1756 </a:t>
            </a:r>
            <a:r>
              <a:rPr lang="ru-RU" dirty="0" smtClean="0">
                <a:latin typeface="Times New Roman"/>
                <a:ea typeface="Calibri"/>
              </a:rPr>
              <a:t>р., </a:t>
            </a:r>
            <a:r>
              <a:rPr lang="ru-RU" dirty="0">
                <a:latin typeface="Times New Roman"/>
                <a:ea typeface="Calibri"/>
              </a:rPr>
              <a:t>а </a:t>
            </a:r>
            <a:r>
              <a:rPr lang="ru-RU" dirty="0" err="1" smtClean="0">
                <a:latin typeface="Times New Roman"/>
                <a:ea typeface="Calibri"/>
              </a:rPr>
              <a:t>другий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– 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1767 </a:t>
            </a:r>
            <a:r>
              <a:rPr lang="ru-RU" dirty="0" smtClean="0">
                <a:latin typeface="Times New Roman"/>
                <a:ea typeface="Calibri"/>
              </a:rPr>
              <a:t>р).</a:t>
            </a:r>
          </a:p>
          <a:p>
            <a:r>
              <a:rPr lang="ru-RU" dirty="0"/>
              <a:t>Р. </a:t>
            </a:r>
            <a:r>
              <a:rPr lang="ru-RU" dirty="0" err="1"/>
              <a:t>Браславський</a:t>
            </a:r>
            <a:r>
              <a:rPr lang="ru-RU" dirty="0"/>
              <a:t> </a:t>
            </a:r>
            <a:r>
              <a:rPr lang="ru-RU" dirty="0" err="1"/>
              <a:t>пише</a:t>
            </a:r>
            <a:r>
              <a:rPr lang="ru-RU" dirty="0"/>
              <a:t>: «... </a:t>
            </a:r>
            <a:r>
              <a:rPr lang="ru-RU" dirty="0" err="1"/>
              <a:t>Поняття</a:t>
            </a:r>
            <a:r>
              <a:rPr lang="ru-RU" dirty="0"/>
              <a:t>« </a:t>
            </a:r>
            <a:r>
              <a:rPr lang="ru-RU" dirty="0" err="1"/>
              <a:t>цивілізація</a:t>
            </a:r>
            <a:r>
              <a:rPr lang="ru-RU" dirty="0"/>
              <a:t> »задавало </a:t>
            </a:r>
            <a:r>
              <a:rPr lang="ru-RU" dirty="0" err="1"/>
              <a:t>нову</a:t>
            </a:r>
            <a:r>
              <a:rPr lang="ru-RU" dirty="0"/>
              <a:t> </a:t>
            </a:r>
            <a:r>
              <a:rPr lang="ru-RU" dirty="0" err="1"/>
              <a:t>концептуальну</a:t>
            </a:r>
            <a:r>
              <a:rPr lang="ru-RU" dirty="0"/>
              <a:t> </a:t>
            </a:r>
            <a:r>
              <a:rPr lang="ru-RU" dirty="0" err="1"/>
              <a:t>конфігурацію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головних</a:t>
            </a:r>
            <a:r>
              <a:rPr lang="ru-RU" dirty="0"/>
              <a:t> </a:t>
            </a:r>
            <a:r>
              <a:rPr lang="ru-RU" dirty="0" err="1"/>
              <a:t>компонентів</a:t>
            </a:r>
            <a:r>
              <a:rPr lang="ru-RU" dirty="0"/>
              <a:t>: держава, </a:t>
            </a:r>
            <a:r>
              <a:rPr lang="ru-RU" dirty="0" err="1"/>
              <a:t>громадянське</a:t>
            </a:r>
            <a:r>
              <a:rPr lang="ru-RU" dirty="0"/>
              <a:t> </a:t>
            </a:r>
            <a:r>
              <a:rPr lang="ru-RU" dirty="0" err="1"/>
              <a:t>суспільство</a:t>
            </a:r>
            <a:r>
              <a:rPr lang="ru-RU" dirty="0"/>
              <a:t>, культура. &lt;...&gt; </a:t>
            </a:r>
            <a:r>
              <a:rPr lang="ru-RU" dirty="0" err="1"/>
              <a:t>Зберігши</a:t>
            </a:r>
            <a:r>
              <a:rPr lang="ru-RU" dirty="0"/>
              <a:t> </a:t>
            </a:r>
            <a:r>
              <a:rPr lang="ru-RU" dirty="0" err="1"/>
              <a:t>релевантність</a:t>
            </a:r>
            <a:r>
              <a:rPr lang="ru-RU" dirty="0"/>
              <a:t> </a:t>
            </a:r>
            <a:r>
              <a:rPr lang="ru-RU" dirty="0" err="1"/>
              <a:t>сфері</a:t>
            </a:r>
            <a:r>
              <a:rPr lang="ru-RU" dirty="0"/>
              <a:t> «</a:t>
            </a:r>
            <a:r>
              <a:rPr lang="ru-RU" dirty="0" err="1"/>
              <a:t>політичного</a:t>
            </a:r>
            <a:r>
              <a:rPr lang="ru-RU" dirty="0"/>
              <a:t>», </a:t>
            </a:r>
            <a:r>
              <a:rPr lang="ru-RU" dirty="0" err="1"/>
              <a:t>поняття</a:t>
            </a:r>
            <a:r>
              <a:rPr lang="ru-RU" dirty="0"/>
              <a:t> </a:t>
            </a:r>
            <a:r>
              <a:rPr lang="ru-RU" dirty="0" err="1"/>
              <a:t>цивілізації</a:t>
            </a:r>
            <a:r>
              <a:rPr lang="ru-RU" dirty="0"/>
              <a:t> </a:t>
            </a:r>
            <a:r>
              <a:rPr lang="ru-RU" dirty="0" err="1"/>
              <a:t>змістило</a:t>
            </a:r>
            <a:r>
              <a:rPr lang="ru-RU" dirty="0"/>
              <a:t> </a:t>
            </a:r>
            <a:r>
              <a:rPr lang="ru-RU" dirty="0" err="1"/>
              <a:t>акценти</a:t>
            </a:r>
            <a:r>
              <a:rPr lang="ru-RU" dirty="0"/>
              <a:t> на «культуру» (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розуміється</a:t>
            </a:r>
            <a:r>
              <a:rPr lang="ru-RU" dirty="0"/>
              <a:t> як духовна </a:t>
            </a:r>
            <a:r>
              <a:rPr lang="ru-RU" dirty="0" err="1"/>
              <a:t>творчість</a:t>
            </a:r>
            <a:r>
              <a:rPr lang="ru-RU" dirty="0"/>
              <a:t>) і «</a:t>
            </a:r>
            <a:r>
              <a:rPr lang="ru-RU" dirty="0" err="1"/>
              <a:t>громадянське</a:t>
            </a:r>
            <a:r>
              <a:rPr lang="ru-RU" dirty="0"/>
              <a:t> </a:t>
            </a:r>
            <a:r>
              <a:rPr lang="ru-RU" dirty="0" err="1"/>
              <a:t>суспільство</a:t>
            </a:r>
            <a:r>
              <a:rPr lang="ru-RU" dirty="0"/>
              <a:t>» (</a:t>
            </a:r>
            <a:r>
              <a:rPr lang="ru-RU" dirty="0" err="1"/>
              <a:t>концептуалізіруемое</a:t>
            </a:r>
            <a:r>
              <a:rPr lang="ru-RU" dirty="0"/>
              <a:t> як </a:t>
            </a:r>
            <a:r>
              <a:rPr lang="ru-RU" dirty="0" err="1"/>
              <a:t>моральне</a:t>
            </a:r>
            <a:r>
              <a:rPr lang="ru-RU" dirty="0"/>
              <a:t> і дискурсивно-</a:t>
            </a:r>
            <a:r>
              <a:rPr lang="ru-RU" dirty="0" err="1"/>
              <a:t>комунікативне</a:t>
            </a:r>
            <a:r>
              <a:rPr lang="ru-RU" dirty="0"/>
              <a:t> </a:t>
            </a:r>
            <a:r>
              <a:rPr lang="ru-RU" dirty="0" err="1"/>
              <a:t>співтовариство</a:t>
            </a:r>
            <a:r>
              <a:rPr lang="ru-RU" dirty="0"/>
              <a:t>) »</a:t>
            </a:r>
          </a:p>
        </p:txBody>
      </p:sp>
    </p:spTree>
    <p:extLst>
      <p:ext uri="{BB962C8B-B14F-4D97-AF65-F5344CB8AC3E}">
        <p14:creationId xmlns:p14="http://schemas.microsoft.com/office/powerpoint/2010/main" xmlns="" val="206758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253146"/>
          </a:xfrm>
        </p:spPr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071688"/>
            <a:ext cx="10363826" cy="3719511"/>
          </a:xfrm>
        </p:spPr>
        <p:txBody>
          <a:bodyPr/>
          <a:lstStyle/>
          <a:p>
            <a:r>
              <a:rPr lang="uk-UA" dirty="0" smtClean="0"/>
              <a:t>Сучасне уявлення про цивілізацію базується на теорії Миколи Данилевського (1822 – 1885). «Росія і Європа» (</a:t>
            </a:r>
            <a:r>
              <a:rPr lang="ru-RU" dirty="0" smtClean="0">
                <a:latin typeface="Times New Roman"/>
                <a:ea typeface="Calibri"/>
              </a:rPr>
              <a:t>1869).</a:t>
            </a:r>
          </a:p>
          <a:p>
            <a:r>
              <a:rPr lang="uk-UA" dirty="0" smtClean="0">
                <a:latin typeface="Times New Roman"/>
              </a:rPr>
              <a:t>Але його теорія була підготовлена дискусією слов'янофілів і західників в Росії. Видатна роль Івана </a:t>
            </a:r>
            <a:r>
              <a:rPr lang="uk-UA" dirty="0" err="1" smtClean="0">
                <a:latin typeface="Times New Roman"/>
              </a:rPr>
              <a:t>Кіреєвського</a:t>
            </a:r>
            <a:r>
              <a:rPr lang="uk-UA" dirty="0" smtClean="0">
                <a:latin typeface="Times New Roman"/>
              </a:rPr>
              <a:t> (1806 – 1856). </a:t>
            </a:r>
            <a:r>
              <a:rPr lang="ru-RU" dirty="0">
                <a:latin typeface="Times New Roman"/>
                <a:ea typeface="Calibri"/>
              </a:rPr>
              <a:t>«О характере просвещения Европы в его отношении к просвещению России</a:t>
            </a:r>
            <a:r>
              <a:rPr lang="ru-RU" dirty="0" smtClean="0">
                <a:latin typeface="Times New Roman"/>
                <a:ea typeface="Calibri"/>
              </a:rPr>
              <a:t>» (1852).</a:t>
            </a:r>
          </a:p>
          <a:p>
            <a:r>
              <a:rPr lang="uk-UA" dirty="0" smtClean="0"/>
              <a:t>В основі теорії цивілізації уявлення про народи як особливі особистості, з культурою як душею народу. Це відсилає до Вільгельма фон </a:t>
            </a:r>
            <a:r>
              <a:rPr lang="uk-UA" dirty="0" err="1" smtClean="0"/>
              <a:t>гумбольдта</a:t>
            </a:r>
            <a:r>
              <a:rPr lang="uk-UA" dirty="0" smtClean="0"/>
              <a:t> (1767 – 1835).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572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b="1" dirty="0">
                <a:solidFill>
                  <a:prstClr val="black"/>
                </a:solidFill>
              </a:rPr>
              <a:t>Бази порівнянь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uk-UA" dirty="0" smtClean="0"/>
              <a:t>Методологічний </a:t>
            </a:r>
            <a:r>
              <a:rPr lang="uk-UA" dirty="0"/>
              <a:t>підхід Данилевського складний : «... Природна система історії повинна полягати в розрізненні культурно-історичних типів розвитку як головного підстави її поділів від ступенів розвитку, за якими тільки ці типи (а не сукупність історичних явищ) можуть підрозділятися</a:t>
            </a:r>
            <a:r>
              <a:rPr lang="uk-UA" dirty="0" smtClean="0"/>
              <a:t>».</a:t>
            </a:r>
          </a:p>
          <a:p>
            <a:r>
              <a:rPr lang="uk-UA" dirty="0" smtClean="0"/>
              <a:t>Таким чином порівнюються культурно-історичні типи і етапи в кожному з них.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31308737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594</TotalTime>
  <Words>2199</Words>
  <Application>Microsoft Office PowerPoint</Application>
  <PresentationFormat>Произвольный</PresentationFormat>
  <Paragraphs>188</Paragraphs>
  <Slides>59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1" baseType="lpstr">
      <vt:lpstr>Капля</vt:lpstr>
      <vt:lpstr>Точечный рисунок</vt:lpstr>
      <vt:lpstr>Компаративні дослідження в сучасній соціології Лекція 1</vt:lpstr>
      <vt:lpstr>Слайд 2</vt:lpstr>
      <vt:lpstr>Слайд 3</vt:lpstr>
      <vt:lpstr>Слайд 4</vt:lpstr>
      <vt:lpstr>Бази порівнянь </vt:lpstr>
      <vt:lpstr>Бази порівнянь</vt:lpstr>
      <vt:lpstr>Бази порівнянь</vt:lpstr>
      <vt:lpstr>Бази порівнянь</vt:lpstr>
      <vt:lpstr>Бази порівнянь</vt:lpstr>
      <vt:lpstr>Бази порівнянь</vt:lpstr>
      <vt:lpstr>Бази порівнянь</vt:lpstr>
      <vt:lpstr>Бази порівнянь</vt:lpstr>
      <vt:lpstr>Бази порівнянь</vt:lpstr>
      <vt:lpstr>Слайд 14</vt:lpstr>
      <vt:lpstr>Слайд 15</vt:lpstr>
      <vt:lpstr>ДЕЯКІ РЕЗУЛЬТАТИ:</vt:lpstr>
      <vt:lpstr>Слайд 17</vt:lpstr>
      <vt:lpstr>Найбільші порівняльні соціальні проекти останніх 20 років: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Публікації ESPAD</vt:lpstr>
      <vt:lpstr>Публікації HBSC</vt:lpstr>
      <vt:lpstr>Публікації в науковій літературі (англійською мовою див. Міжнародний сайт</vt:lpstr>
      <vt:lpstr>Категорії і змінні при порівняннях </vt:lpstr>
      <vt:lpstr>Категорії і змінні при порівняннях </vt:lpstr>
      <vt:lpstr>Категорії і змінні при порівняннях </vt:lpstr>
      <vt:lpstr>Категорії і змінні при порівняннях </vt:lpstr>
      <vt:lpstr>Т. Парсонс про систему сучасних суспільств Лекція 2.</vt:lpstr>
      <vt:lpstr>європоцентризм як висхідний момент теорії.  </vt:lpstr>
      <vt:lpstr>система соціальної дії я к база порівнянь.</vt:lpstr>
      <vt:lpstr>3.модерн і модернізація</vt:lpstr>
      <vt:lpstr>Європа (Захід) як соціальна система </vt:lpstr>
      <vt:lpstr>Ульріх бек і рефлексивна модернізація  Лекція 3</vt:lpstr>
      <vt:lpstr>уявлення про другий модерн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Maksym Dojchyk</cp:lastModifiedBy>
  <cp:revision>57</cp:revision>
  <dcterms:created xsi:type="dcterms:W3CDTF">2016-11-14T10:17:17Z</dcterms:created>
  <dcterms:modified xsi:type="dcterms:W3CDTF">2019-02-25T19:39:54Z</dcterms:modified>
</cp:coreProperties>
</file>