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58" r:id="rId5"/>
    <p:sldId id="259" r:id="rId6"/>
    <p:sldId id="267" r:id="rId7"/>
    <p:sldId id="260" r:id="rId8"/>
    <p:sldId id="261" r:id="rId9"/>
    <p:sldId id="268" r:id="rId10"/>
    <p:sldId id="262" r:id="rId11"/>
    <p:sldId id="265" r:id="rId12"/>
    <p:sldId id="263" r:id="rId13"/>
    <p:sldId id="264" r:id="rId14"/>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14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4921CAAB-16FD-43EA-875A-A366D43397B8}" type="datetimeFigureOut">
              <a:rPr lang="uk-UA" smtClean="0"/>
              <a:pPr/>
              <a:t>08.05.2023</a:t>
            </a:fld>
            <a:endParaRPr lang="uk-UA"/>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uk-UA"/>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9B04EEBE-6FB6-4EF6-8D84-F905B56DA51C}" type="slidenum">
              <a:rPr lang="uk-UA" smtClean="0"/>
              <a:pPr/>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21CAAB-16FD-43EA-875A-A366D43397B8}" type="datetimeFigureOut">
              <a:rPr lang="uk-UA" smtClean="0"/>
              <a:pPr/>
              <a:t>08.05.2023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9B04EEBE-6FB6-4EF6-8D84-F905B56DA51C}"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21CAAB-16FD-43EA-875A-A366D43397B8}" type="datetimeFigureOut">
              <a:rPr lang="uk-UA" smtClean="0"/>
              <a:pPr/>
              <a:t>08.05.2023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9B04EEBE-6FB6-4EF6-8D84-F905B56DA51C}"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4921CAAB-16FD-43EA-875A-A366D43397B8}" type="datetimeFigureOut">
              <a:rPr lang="uk-UA" smtClean="0"/>
              <a:pPr/>
              <a:t>08.05.2023</a:t>
            </a:fld>
            <a:endParaRPr lang="uk-UA"/>
          </a:p>
        </p:txBody>
      </p:sp>
      <p:sp>
        <p:nvSpPr>
          <p:cNvPr id="9" name="Номер слайда 8"/>
          <p:cNvSpPr>
            <a:spLocks noGrp="1"/>
          </p:cNvSpPr>
          <p:nvPr>
            <p:ph type="sldNum" sz="quarter" idx="15"/>
          </p:nvPr>
        </p:nvSpPr>
        <p:spPr/>
        <p:txBody>
          <a:bodyPr rtlCol="0"/>
          <a:lstStyle/>
          <a:p>
            <a:fld id="{9B04EEBE-6FB6-4EF6-8D84-F905B56DA51C}" type="slidenum">
              <a:rPr lang="uk-UA" smtClean="0"/>
              <a:pPr/>
              <a:t>‹#›</a:t>
            </a:fld>
            <a:endParaRPr lang="uk-UA"/>
          </a:p>
        </p:txBody>
      </p:sp>
      <p:sp>
        <p:nvSpPr>
          <p:cNvPr id="10" name="Нижний колонтитул 9"/>
          <p:cNvSpPr>
            <a:spLocks noGrp="1"/>
          </p:cNvSpPr>
          <p:nvPr>
            <p:ph type="ftr" sz="quarter" idx="16"/>
          </p:nvPr>
        </p:nvSpPr>
        <p:spPr/>
        <p:txBody>
          <a:bodyPr rtlCol="0"/>
          <a:lstStyle/>
          <a:p>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4921CAAB-16FD-43EA-875A-A366D43397B8}" type="datetimeFigureOut">
              <a:rPr lang="uk-UA" smtClean="0"/>
              <a:pPr/>
              <a:t>08.05.2023</a:t>
            </a:fld>
            <a:endParaRPr lang="uk-UA"/>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uk-UA"/>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9B04EEBE-6FB6-4EF6-8D84-F905B56DA51C}" type="slidenum">
              <a:rPr lang="uk-UA" smtClean="0"/>
              <a:pPr/>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921CAAB-16FD-43EA-875A-A366D43397B8}" type="datetimeFigureOut">
              <a:rPr lang="uk-UA" smtClean="0"/>
              <a:pPr/>
              <a:t>08.05.2023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9B04EEBE-6FB6-4EF6-8D84-F905B56DA51C}" type="slidenum">
              <a:rPr lang="uk-UA" smtClean="0"/>
              <a:pPr/>
              <a:t>‹#›</a:t>
            </a:fld>
            <a:endParaRPr lang="uk-UA"/>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4921CAAB-16FD-43EA-875A-A366D43397B8}" type="datetimeFigureOut">
              <a:rPr lang="uk-UA" smtClean="0"/>
              <a:pPr/>
              <a:t>08.05.2023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9B04EEBE-6FB6-4EF6-8D84-F905B56DA51C}" type="slidenum">
              <a:rPr lang="uk-UA" smtClean="0"/>
              <a:pPr/>
              <a:t>‹#›</a:t>
            </a:fld>
            <a:endParaRPr lang="uk-UA"/>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4921CAAB-16FD-43EA-875A-A366D43397B8}" type="datetimeFigureOut">
              <a:rPr lang="uk-UA" smtClean="0"/>
              <a:pPr/>
              <a:t>08.05.2023</a:t>
            </a:fld>
            <a:endParaRPr lang="uk-UA"/>
          </a:p>
        </p:txBody>
      </p:sp>
      <p:sp>
        <p:nvSpPr>
          <p:cNvPr id="7" name="Номер слайда 6"/>
          <p:cNvSpPr>
            <a:spLocks noGrp="1"/>
          </p:cNvSpPr>
          <p:nvPr>
            <p:ph type="sldNum" sz="quarter" idx="11"/>
          </p:nvPr>
        </p:nvSpPr>
        <p:spPr/>
        <p:txBody>
          <a:bodyPr rtlCol="0"/>
          <a:lstStyle/>
          <a:p>
            <a:fld id="{9B04EEBE-6FB6-4EF6-8D84-F905B56DA51C}" type="slidenum">
              <a:rPr lang="uk-UA" smtClean="0"/>
              <a:pPr/>
              <a:t>‹#›</a:t>
            </a:fld>
            <a:endParaRPr lang="uk-UA"/>
          </a:p>
        </p:txBody>
      </p:sp>
      <p:sp>
        <p:nvSpPr>
          <p:cNvPr id="8" name="Нижний колонтитул 7"/>
          <p:cNvSpPr>
            <a:spLocks noGrp="1"/>
          </p:cNvSpPr>
          <p:nvPr>
            <p:ph type="ftr" sz="quarter" idx="12"/>
          </p:nvPr>
        </p:nvSpPr>
        <p:spPr/>
        <p:txBody>
          <a:bodyPr rtlCol="0"/>
          <a:lstStyle/>
          <a:p>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921CAAB-16FD-43EA-875A-A366D43397B8}" type="datetimeFigureOut">
              <a:rPr lang="uk-UA" smtClean="0"/>
              <a:pPr/>
              <a:t>08.05.2023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9B04EEBE-6FB6-4EF6-8D84-F905B56DA51C}"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4921CAAB-16FD-43EA-875A-A366D43397B8}" type="datetimeFigureOut">
              <a:rPr lang="uk-UA" smtClean="0"/>
              <a:pPr/>
              <a:t>08.05.2023</a:t>
            </a:fld>
            <a:endParaRPr lang="uk-UA"/>
          </a:p>
        </p:txBody>
      </p:sp>
      <p:sp>
        <p:nvSpPr>
          <p:cNvPr id="22" name="Номер слайда 21"/>
          <p:cNvSpPr>
            <a:spLocks noGrp="1"/>
          </p:cNvSpPr>
          <p:nvPr>
            <p:ph type="sldNum" sz="quarter" idx="15"/>
          </p:nvPr>
        </p:nvSpPr>
        <p:spPr/>
        <p:txBody>
          <a:bodyPr rtlCol="0"/>
          <a:lstStyle/>
          <a:p>
            <a:fld id="{9B04EEBE-6FB6-4EF6-8D84-F905B56DA51C}" type="slidenum">
              <a:rPr lang="uk-UA" smtClean="0"/>
              <a:pPr/>
              <a:t>‹#›</a:t>
            </a:fld>
            <a:endParaRPr lang="uk-UA"/>
          </a:p>
        </p:txBody>
      </p:sp>
      <p:sp>
        <p:nvSpPr>
          <p:cNvPr id="23" name="Нижний колонтитул 22"/>
          <p:cNvSpPr>
            <a:spLocks noGrp="1"/>
          </p:cNvSpPr>
          <p:nvPr>
            <p:ph type="ftr" sz="quarter" idx="16"/>
          </p:nvPr>
        </p:nvSpPr>
        <p:spPr/>
        <p:txBody>
          <a:bodyPr rtlCol="0"/>
          <a:lstStyle/>
          <a:p>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4921CAAB-16FD-43EA-875A-A366D43397B8}" type="datetimeFigureOut">
              <a:rPr lang="uk-UA" smtClean="0"/>
              <a:pPr/>
              <a:t>08.05.2023</a:t>
            </a:fld>
            <a:endParaRPr lang="uk-UA"/>
          </a:p>
        </p:txBody>
      </p:sp>
      <p:sp>
        <p:nvSpPr>
          <p:cNvPr id="18" name="Номер слайда 17"/>
          <p:cNvSpPr>
            <a:spLocks noGrp="1"/>
          </p:cNvSpPr>
          <p:nvPr>
            <p:ph type="sldNum" sz="quarter" idx="11"/>
          </p:nvPr>
        </p:nvSpPr>
        <p:spPr/>
        <p:txBody>
          <a:bodyPr rtlCol="0"/>
          <a:lstStyle/>
          <a:p>
            <a:fld id="{9B04EEBE-6FB6-4EF6-8D84-F905B56DA51C}" type="slidenum">
              <a:rPr lang="uk-UA" smtClean="0"/>
              <a:pPr/>
              <a:t>‹#›</a:t>
            </a:fld>
            <a:endParaRPr lang="uk-UA"/>
          </a:p>
        </p:txBody>
      </p:sp>
      <p:sp>
        <p:nvSpPr>
          <p:cNvPr id="21" name="Нижний колонтитул 20"/>
          <p:cNvSpPr>
            <a:spLocks noGrp="1"/>
          </p:cNvSpPr>
          <p:nvPr>
            <p:ph type="ftr" sz="quarter" idx="12"/>
          </p:nvPr>
        </p:nvSpPr>
        <p:spPr/>
        <p:txBody>
          <a:bodyPr rtlCol="0"/>
          <a:lstStyle/>
          <a:p>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921CAAB-16FD-43EA-875A-A366D43397B8}" type="datetimeFigureOut">
              <a:rPr lang="uk-UA" smtClean="0"/>
              <a:pPr/>
              <a:t>08.05.2023</a:t>
            </a:fld>
            <a:endParaRPr lang="uk-UA"/>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uk-UA"/>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B04EEBE-6FB6-4EF6-8D84-F905B56DA51C}"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39752" y="1268760"/>
            <a:ext cx="6172200" cy="1894362"/>
          </a:xfrm>
        </p:spPr>
        <p:txBody>
          <a:bodyPr>
            <a:normAutofit/>
          </a:bodyPr>
          <a:lstStyle/>
          <a:p>
            <a:pPr algn="ctr"/>
            <a:r>
              <a:rPr lang="uk-UA" sz="3600" dirty="0" smtClean="0"/>
              <a:t>Учитель на освітньому фронті</a:t>
            </a:r>
            <a:r>
              <a:rPr lang="en-US" sz="3600" dirty="0" smtClean="0"/>
              <a:t>:</a:t>
            </a:r>
            <a:r>
              <a:rPr lang="uk-UA" sz="3600" dirty="0" smtClean="0"/>
              <a:t>стратегія розвитку</a:t>
            </a:r>
            <a:endParaRPr lang="uk-UA" sz="3600" dirty="0"/>
          </a:p>
        </p:txBody>
      </p:sp>
      <p:sp>
        <p:nvSpPr>
          <p:cNvPr id="3" name="Подзаголовок 2"/>
          <p:cNvSpPr>
            <a:spLocks noGrp="1"/>
          </p:cNvSpPr>
          <p:nvPr>
            <p:ph type="subTitle" idx="1"/>
          </p:nvPr>
        </p:nvSpPr>
        <p:spPr>
          <a:xfrm>
            <a:off x="2971800" y="3429000"/>
            <a:ext cx="6172200" cy="1371600"/>
          </a:xfrm>
        </p:spPr>
        <p:txBody>
          <a:bodyPr/>
          <a:lstStyle/>
          <a:p>
            <a:pPr algn="r"/>
            <a:r>
              <a:rPr lang="uk-UA" dirty="0" smtClean="0"/>
              <a:t>Підготував студент ІІ курсу спеціальності Середня освіта(історія) </a:t>
            </a:r>
            <a:r>
              <a:rPr lang="uk-UA" dirty="0" err="1" smtClean="0"/>
              <a:t>Дячук</a:t>
            </a:r>
            <a:r>
              <a:rPr lang="uk-UA" dirty="0" smtClean="0"/>
              <a:t> Богдан</a:t>
            </a:r>
            <a:endParaRPr lang="uk-UA" dirty="0"/>
          </a:p>
        </p:txBody>
      </p:sp>
      <p:sp>
        <p:nvSpPr>
          <p:cNvPr id="5" name="Прямоугольник 4"/>
          <p:cNvSpPr/>
          <p:nvPr/>
        </p:nvSpPr>
        <p:spPr>
          <a:xfrm>
            <a:off x="4751512" y="4725144"/>
            <a:ext cx="4392488"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То не велика штука навчити учнів історичних фактів, а штука навчити їх критичного мислення в навчанні історії та соціальних дисциплінах.</a:t>
            </a:r>
          </a:p>
          <a:p>
            <a:pPr algn="ctr"/>
            <a:r>
              <a:rPr lang="uk-UA" dirty="0" smtClean="0"/>
              <a:t>В.</a:t>
            </a:r>
            <a:r>
              <a:rPr lang="uk-UA" dirty="0" err="1" smtClean="0"/>
              <a:t>Курилів</a:t>
            </a:r>
            <a:endParaRPr lang="uk-U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467600" cy="1143000"/>
          </a:xfrm>
        </p:spPr>
        <p:txBody>
          <a:bodyPr/>
          <a:lstStyle/>
          <a:p>
            <a:pPr algn="ctr"/>
            <a:r>
              <a:rPr lang="uk-UA" dirty="0" smtClean="0"/>
              <a:t>Роль інформаційно-комунікаційних технологій</a:t>
            </a:r>
            <a:endParaRPr lang="uk-UA" dirty="0"/>
          </a:p>
        </p:txBody>
      </p:sp>
      <p:sp>
        <p:nvSpPr>
          <p:cNvPr id="3" name="Содержимое 2"/>
          <p:cNvSpPr>
            <a:spLocks noGrp="1"/>
          </p:cNvSpPr>
          <p:nvPr>
            <p:ph sz="quarter" idx="1"/>
          </p:nvPr>
        </p:nvSpPr>
        <p:spPr/>
        <p:txBody>
          <a:bodyPr/>
          <a:lstStyle/>
          <a:p>
            <a:r>
              <a:rPr lang="uk-UA" dirty="0" smtClean="0"/>
              <a:t>Ком</a:t>
            </a:r>
            <a:r>
              <a:rPr lang="en-US" dirty="0" smtClean="0"/>
              <a:t>’</a:t>
            </a:r>
            <a:r>
              <a:rPr lang="uk-UA" dirty="0" err="1" smtClean="0"/>
              <a:t>ютерні</a:t>
            </a:r>
            <a:r>
              <a:rPr lang="uk-UA" dirty="0" smtClean="0"/>
              <a:t> технології,презентації</a:t>
            </a:r>
          </a:p>
          <a:p>
            <a:r>
              <a:rPr lang="uk-UA" dirty="0" smtClean="0"/>
              <a:t>Проектор,мультимедійна дошка</a:t>
            </a:r>
          </a:p>
          <a:p>
            <a:r>
              <a:rPr lang="uk-UA" dirty="0" smtClean="0"/>
              <a:t>Інтернет,соціальні мережі</a:t>
            </a:r>
          </a:p>
          <a:p>
            <a:r>
              <a:rPr lang="uk-UA" dirty="0" smtClean="0"/>
              <a:t>Додатки,</a:t>
            </a:r>
            <a:r>
              <a:rPr lang="uk-UA" dirty="0" err="1" smtClean="0"/>
              <a:t>застосунки</a:t>
            </a:r>
            <a:endParaRPr lang="uk-UA" dirty="0" smtClean="0"/>
          </a:p>
          <a:p>
            <a:r>
              <a:rPr lang="uk-UA" dirty="0" smtClean="0"/>
              <a:t>Освітні </a:t>
            </a:r>
            <a:r>
              <a:rPr lang="uk-UA" dirty="0" err="1" smtClean="0"/>
              <a:t>онлайн</a:t>
            </a:r>
            <a:r>
              <a:rPr lang="uk-UA" dirty="0" smtClean="0"/>
              <a:t> платформи</a:t>
            </a:r>
          </a:p>
          <a:p>
            <a:r>
              <a:rPr lang="uk-UA" dirty="0" err="1" smtClean="0"/>
              <a:t>Відео-ролики</a:t>
            </a:r>
            <a:r>
              <a:rPr lang="uk-UA" dirty="0" smtClean="0"/>
              <a:t>,аудіо-файли</a:t>
            </a:r>
          </a:p>
          <a:p>
            <a:r>
              <a:rPr lang="uk-UA" dirty="0" smtClean="0"/>
              <a:t>Ігрові технології(</a:t>
            </a:r>
            <a:r>
              <a:rPr lang="uk-UA" dirty="0" err="1" smtClean="0"/>
              <a:t>гейміфікація</a:t>
            </a:r>
            <a:r>
              <a:rPr lang="uk-UA" dirty="0" smtClean="0"/>
              <a:t>)</a:t>
            </a:r>
          </a:p>
          <a:p>
            <a:r>
              <a:rPr lang="uk-UA" dirty="0" smtClean="0"/>
              <a:t>Технології дистанційного навчання</a:t>
            </a:r>
            <a:endParaRPr lang="uk-UA"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Проблемне </a:t>
            </a:r>
            <a:r>
              <a:rPr lang="uk-UA" dirty="0" err="1" smtClean="0"/>
              <a:t>навчання.Розвиток</a:t>
            </a:r>
            <a:r>
              <a:rPr lang="uk-UA" dirty="0" smtClean="0"/>
              <a:t> критичного мислення</a:t>
            </a:r>
            <a:endParaRPr lang="uk-UA" dirty="0"/>
          </a:p>
        </p:txBody>
      </p:sp>
      <p:pic>
        <p:nvPicPr>
          <p:cNvPr id="4" name="Содержимое 3" descr="проблемне навчання.jpg"/>
          <p:cNvPicPr>
            <a:picLocks noGrp="1" noChangeAspect="1"/>
          </p:cNvPicPr>
          <p:nvPr>
            <p:ph sz="quarter" idx="1"/>
          </p:nvPr>
        </p:nvPicPr>
        <p:blipFill>
          <a:blip r:embed="rId2" cstate="print"/>
          <a:stretch>
            <a:fillRect/>
          </a:stretch>
        </p:blipFill>
        <p:spPr>
          <a:xfrm>
            <a:off x="-828600" y="1916832"/>
            <a:ext cx="5688633" cy="4266474"/>
          </a:xfrm>
        </p:spPr>
      </p:pic>
      <p:pic>
        <p:nvPicPr>
          <p:cNvPr id="5" name="Рисунок 4" descr="критичне мислення.jpg"/>
          <p:cNvPicPr>
            <a:picLocks noChangeAspect="1"/>
          </p:cNvPicPr>
          <p:nvPr/>
        </p:nvPicPr>
        <p:blipFill>
          <a:blip r:embed="rId3" cstate="print"/>
          <a:stretch>
            <a:fillRect/>
          </a:stretch>
        </p:blipFill>
        <p:spPr>
          <a:xfrm>
            <a:off x="4416863" y="1816162"/>
            <a:ext cx="4727137" cy="504183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Національно-патріотичне виховання</a:t>
            </a:r>
            <a:endParaRPr lang="uk-UA" dirty="0"/>
          </a:p>
        </p:txBody>
      </p:sp>
      <p:pic>
        <p:nvPicPr>
          <p:cNvPr id="4" name="Содержимое 3" descr="патріотичне виховання.png"/>
          <p:cNvPicPr>
            <a:picLocks noGrp="1" noChangeAspect="1"/>
          </p:cNvPicPr>
          <p:nvPr>
            <p:ph sz="quarter" idx="1"/>
          </p:nvPr>
        </p:nvPicPr>
        <p:blipFill>
          <a:blip r:embed="rId2" cstate="print"/>
          <a:stretch>
            <a:fillRect/>
          </a:stretch>
        </p:blipFill>
        <p:spPr>
          <a:xfrm>
            <a:off x="395536" y="1628800"/>
            <a:ext cx="4883317" cy="4274425"/>
          </a:xfrm>
        </p:spPr>
      </p:pic>
      <p:pic>
        <p:nvPicPr>
          <p:cNvPr id="5" name="Рисунок 4" descr="моя україна.jpg"/>
          <p:cNvPicPr>
            <a:picLocks noChangeAspect="1"/>
          </p:cNvPicPr>
          <p:nvPr/>
        </p:nvPicPr>
        <p:blipFill>
          <a:blip r:embed="rId3" cstate="print"/>
          <a:stretch>
            <a:fillRect/>
          </a:stretch>
        </p:blipFill>
        <p:spPr>
          <a:xfrm>
            <a:off x="5580112" y="2420888"/>
            <a:ext cx="3024336" cy="227411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dirty="0" smtClean="0"/>
              <a:t>Формування національної </a:t>
            </a:r>
            <a:r>
              <a:rPr lang="uk-UA" dirty="0" err="1" smtClean="0"/>
              <a:t>самосвідомості.Громадянська</a:t>
            </a:r>
            <a:r>
              <a:rPr lang="uk-UA" dirty="0" smtClean="0"/>
              <a:t> освіта</a:t>
            </a:r>
            <a:endParaRPr lang="uk-UA" dirty="0"/>
          </a:p>
        </p:txBody>
      </p:sp>
      <p:pic>
        <p:nvPicPr>
          <p:cNvPr id="5" name="Содержимое 4" descr="громадянська освіта.jpg"/>
          <p:cNvPicPr>
            <a:picLocks noGrp="1" noChangeAspect="1"/>
          </p:cNvPicPr>
          <p:nvPr>
            <p:ph sz="quarter" idx="1"/>
          </p:nvPr>
        </p:nvPicPr>
        <p:blipFill>
          <a:blip r:embed="rId2" cstate="print"/>
          <a:stretch>
            <a:fillRect/>
          </a:stretch>
        </p:blipFill>
        <p:spPr>
          <a:xfrm>
            <a:off x="1187624" y="3733800"/>
            <a:ext cx="6200775" cy="3124200"/>
          </a:xfrm>
        </p:spPr>
      </p:pic>
      <p:sp>
        <p:nvSpPr>
          <p:cNvPr id="4" name="Прямоугольник 3"/>
          <p:cNvSpPr/>
          <p:nvPr/>
        </p:nvSpPr>
        <p:spPr>
          <a:xfrm>
            <a:off x="1259632" y="1412776"/>
            <a:ext cx="5868144"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Формування національної самосвідомості передбачає засвоєння молоддю своєї етнічної спільності, національних цінностей (мови, культури), відчуття своєї причетності до розбудови української державності, патріотизму, що сприяє утвердженню власної національної гідності, внутрішньої свободи, гордості за свою землю.</a:t>
            </a:r>
            <a:endParaRPr lang="uk-U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Педагог у школі під час війни</a:t>
            </a:r>
            <a:endParaRPr lang="uk-UA" dirty="0"/>
          </a:p>
        </p:txBody>
      </p:sp>
      <p:sp>
        <p:nvSpPr>
          <p:cNvPr id="3" name="Содержимое 2"/>
          <p:cNvSpPr>
            <a:spLocks noGrp="1"/>
          </p:cNvSpPr>
          <p:nvPr>
            <p:ph sz="quarter" idx="1"/>
          </p:nvPr>
        </p:nvSpPr>
        <p:spPr/>
        <p:txBody>
          <a:bodyPr>
            <a:normAutofit fontScale="92500"/>
          </a:bodyPr>
          <a:lstStyle/>
          <a:p>
            <a:pPr>
              <a:buNone/>
            </a:pPr>
            <a:r>
              <a:rPr lang="uk-UA" dirty="0" smtClean="0"/>
              <a:t>Ключові аспекти діяльності</a:t>
            </a:r>
            <a:r>
              <a:rPr lang="en-US" dirty="0" smtClean="0"/>
              <a:t>:</a:t>
            </a:r>
            <a:endParaRPr lang="uk-UA" dirty="0" smtClean="0"/>
          </a:p>
          <a:p>
            <a:pPr>
              <a:buNone/>
            </a:pPr>
            <a:r>
              <a:rPr lang="uk-UA" dirty="0" smtClean="0"/>
              <a:t>1.Оптимізація навчального навантаження.</a:t>
            </a:r>
          </a:p>
          <a:p>
            <a:pPr>
              <a:buNone/>
            </a:pPr>
            <a:r>
              <a:rPr lang="uk-UA" dirty="0" smtClean="0"/>
              <a:t>2. Проведення вправ соціально-психологічного характеру.</a:t>
            </a:r>
          </a:p>
          <a:p>
            <a:pPr>
              <a:buNone/>
            </a:pPr>
            <a:r>
              <a:rPr lang="uk-UA" dirty="0" smtClean="0"/>
              <a:t>3. </a:t>
            </a:r>
            <a:r>
              <a:rPr lang="uk-UA" dirty="0" err="1" smtClean="0"/>
              <a:t>Медіаграмотність</a:t>
            </a:r>
            <a:r>
              <a:rPr lang="uk-UA" dirty="0" smtClean="0"/>
              <a:t> та боротьба з дезінформацією</a:t>
            </a:r>
          </a:p>
          <a:p>
            <a:pPr>
              <a:buNone/>
            </a:pPr>
            <a:r>
              <a:rPr lang="uk-UA" dirty="0" smtClean="0"/>
              <a:t>4.Активне використання дистанційних платформ та інших елементів </a:t>
            </a:r>
            <a:r>
              <a:rPr lang="uk-UA" dirty="0" err="1" smtClean="0"/>
              <a:t>онлайн</a:t>
            </a:r>
            <a:r>
              <a:rPr lang="uk-UA" dirty="0" smtClean="0"/>
              <a:t> навчання.</a:t>
            </a:r>
          </a:p>
          <a:p>
            <a:pPr>
              <a:buNone/>
            </a:pPr>
            <a:r>
              <a:rPr lang="uk-UA" dirty="0" smtClean="0"/>
              <a:t>5.Опора на громадянську та національно-патріотичну компетентність.</a:t>
            </a:r>
          </a:p>
          <a:p>
            <a:pPr>
              <a:buNone/>
            </a:pPr>
            <a:r>
              <a:rPr lang="uk-UA" dirty="0" smtClean="0"/>
              <a:t>6.Адаптація учнів до нових умов життя та навчання</a:t>
            </a:r>
          </a:p>
          <a:p>
            <a:pPr>
              <a:buNone/>
            </a:pPr>
            <a:r>
              <a:rPr lang="uk-UA" dirty="0" smtClean="0"/>
              <a:t>7.Оптимізм та позитивна атмосфера.</a:t>
            </a:r>
            <a:endParaRPr lang="uk-U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Місце вчителя історії у закладі загальної середньої освіти</a:t>
            </a:r>
            <a:endParaRPr lang="uk-UA" dirty="0"/>
          </a:p>
        </p:txBody>
      </p:sp>
      <p:sp>
        <p:nvSpPr>
          <p:cNvPr id="3" name="Содержимое 2"/>
          <p:cNvSpPr>
            <a:spLocks noGrp="1"/>
          </p:cNvSpPr>
          <p:nvPr>
            <p:ph sz="quarter" idx="1"/>
          </p:nvPr>
        </p:nvSpPr>
        <p:spPr/>
        <p:txBody>
          <a:bodyPr/>
          <a:lstStyle/>
          <a:p>
            <a:r>
              <a:rPr lang="uk-UA" dirty="0" smtClean="0"/>
              <a:t>Належить до </a:t>
            </a:r>
            <a:r>
              <a:rPr lang="uk-UA" dirty="0" err="1" smtClean="0"/>
              <a:t>вчителів-предметників</a:t>
            </a:r>
            <a:r>
              <a:rPr lang="uk-UA" dirty="0" smtClean="0"/>
              <a:t> гуманітарного циклу, поряд із літературою та мовою</a:t>
            </a:r>
          </a:p>
          <a:p>
            <a:r>
              <a:rPr lang="uk-UA" dirty="0" smtClean="0"/>
              <a:t>Розповідає про минуле України та світу</a:t>
            </a:r>
          </a:p>
          <a:p>
            <a:r>
              <a:rPr lang="uk-UA" dirty="0" smtClean="0"/>
              <a:t>Формує особистісні риси  на основі різних напрямків виховання,починаючи від морального до національно-патріотичного</a:t>
            </a:r>
          </a:p>
          <a:p>
            <a:r>
              <a:rPr lang="uk-UA" dirty="0" smtClean="0"/>
              <a:t>Розвиває творчі здібності, креативне мислення</a:t>
            </a:r>
          </a:p>
          <a:p>
            <a:r>
              <a:rPr lang="uk-UA" dirty="0" smtClean="0"/>
              <a:t>Покликаний сформувати критичне мислення</a:t>
            </a:r>
          </a:p>
          <a:p>
            <a:r>
              <a:rPr lang="uk-UA" dirty="0" smtClean="0"/>
              <a:t>Викладає головну </a:t>
            </a:r>
            <a:r>
              <a:rPr lang="uk-UA" dirty="0" err="1" smtClean="0"/>
              <a:t>суспільнознавчу</a:t>
            </a:r>
            <a:r>
              <a:rPr lang="uk-UA" dirty="0" smtClean="0"/>
              <a:t> дисципліну, яка покликана  на всеосяжне формування майбутнього громадянина</a:t>
            </a:r>
            <a:endParaRPr lang="uk-U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Актуальність історичного предмету</a:t>
            </a:r>
            <a:endParaRPr lang="uk-UA" dirty="0"/>
          </a:p>
        </p:txBody>
      </p:sp>
      <p:sp>
        <p:nvSpPr>
          <p:cNvPr id="3" name="Содержимое 2"/>
          <p:cNvSpPr>
            <a:spLocks noGrp="1"/>
          </p:cNvSpPr>
          <p:nvPr>
            <p:ph sz="quarter" idx="1"/>
          </p:nvPr>
        </p:nvSpPr>
        <p:spPr/>
        <p:txBody>
          <a:bodyPr/>
          <a:lstStyle/>
          <a:p>
            <a:endParaRPr lang="uk-UA" dirty="0"/>
          </a:p>
        </p:txBody>
      </p:sp>
      <p:sp>
        <p:nvSpPr>
          <p:cNvPr id="4" name="Прямоугольник 3"/>
          <p:cNvSpPr/>
          <p:nvPr/>
        </p:nvSpPr>
        <p:spPr>
          <a:xfrm>
            <a:off x="611560" y="1700808"/>
            <a:ext cx="3744416"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Історія</a:t>
            </a:r>
            <a:r>
              <a:rPr lang="ru-RU" dirty="0" smtClean="0"/>
              <a:t> – </a:t>
            </a:r>
            <a:r>
              <a:rPr lang="ru-RU" dirty="0" err="1" smtClean="0"/>
              <a:t>це</a:t>
            </a:r>
            <a:r>
              <a:rPr lang="ru-RU" dirty="0" smtClean="0"/>
              <a:t> </a:t>
            </a:r>
            <a:r>
              <a:rPr lang="ru-RU" dirty="0" err="1" smtClean="0"/>
              <a:t>свідок</a:t>
            </a:r>
            <a:r>
              <a:rPr lang="ru-RU" dirty="0" smtClean="0"/>
              <a:t> часу, </a:t>
            </a:r>
            <a:r>
              <a:rPr lang="ru-RU" dirty="0" err="1" smtClean="0"/>
              <a:t>учителька</a:t>
            </a:r>
            <a:r>
              <a:rPr lang="ru-RU" dirty="0" smtClean="0"/>
              <a:t> </a:t>
            </a:r>
            <a:r>
              <a:rPr lang="ru-RU" dirty="0" err="1" smtClean="0"/>
              <a:t>життя</a:t>
            </a:r>
            <a:r>
              <a:rPr lang="ru-RU" dirty="0" smtClean="0"/>
              <a:t>.</a:t>
            </a:r>
          </a:p>
          <a:p>
            <a:pPr algn="ctr"/>
            <a:r>
              <a:rPr lang="uk-UA" dirty="0" smtClean="0"/>
              <a:t> Цицерон</a:t>
            </a:r>
            <a:endParaRPr lang="uk-UA" dirty="0"/>
          </a:p>
        </p:txBody>
      </p:sp>
      <p:sp>
        <p:nvSpPr>
          <p:cNvPr id="5" name="Прямоугольник 4"/>
          <p:cNvSpPr/>
          <p:nvPr/>
        </p:nvSpPr>
        <p:spPr>
          <a:xfrm>
            <a:off x="5076056" y="1484784"/>
            <a:ext cx="3096344"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Історія</a:t>
            </a:r>
            <a:r>
              <a:rPr lang="ru-RU" dirty="0" smtClean="0"/>
              <a:t> – </a:t>
            </a:r>
            <a:r>
              <a:rPr lang="ru-RU" dirty="0" err="1" smtClean="0"/>
              <a:t>скарбниця</a:t>
            </a:r>
            <a:r>
              <a:rPr lang="ru-RU" dirty="0" smtClean="0"/>
              <a:t> наших </a:t>
            </a:r>
            <a:r>
              <a:rPr lang="ru-RU" dirty="0" err="1" smtClean="0"/>
              <a:t>діянь</a:t>
            </a:r>
            <a:r>
              <a:rPr lang="ru-RU" dirty="0" smtClean="0"/>
              <a:t>, </a:t>
            </a:r>
            <a:r>
              <a:rPr lang="ru-RU" dirty="0" err="1" smtClean="0"/>
              <a:t>свідок</a:t>
            </a:r>
            <a:r>
              <a:rPr lang="ru-RU" dirty="0" smtClean="0"/>
              <a:t> </a:t>
            </a:r>
            <a:r>
              <a:rPr lang="ru-RU" dirty="0" err="1" smtClean="0"/>
              <a:t>минулого</a:t>
            </a:r>
            <a:r>
              <a:rPr lang="ru-RU" dirty="0" smtClean="0"/>
              <a:t>, приклад </a:t>
            </a:r>
            <a:r>
              <a:rPr lang="ru-RU" dirty="0" err="1" smtClean="0"/>
              <a:t>і</a:t>
            </a:r>
            <a:r>
              <a:rPr lang="ru-RU" dirty="0" smtClean="0"/>
              <a:t> </a:t>
            </a:r>
            <a:r>
              <a:rPr lang="ru-RU" dirty="0" err="1" smtClean="0"/>
              <a:t>повчання</a:t>
            </a:r>
            <a:r>
              <a:rPr lang="ru-RU" dirty="0" smtClean="0"/>
              <a:t> для </a:t>
            </a:r>
            <a:r>
              <a:rPr lang="ru-RU" dirty="0" err="1" smtClean="0"/>
              <a:t>сьогодення</a:t>
            </a:r>
            <a:r>
              <a:rPr lang="ru-RU" dirty="0" smtClean="0"/>
              <a:t>, </a:t>
            </a:r>
            <a:r>
              <a:rPr lang="ru-RU" dirty="0" err="1" smtClean="0"/>
              <a:t>застереження</a:t>
            </a:r>
            <a:r>
              <a:rPr lang="ru-RU" dirty="0" smtClean="0"/>
              <a:t> </a:t>
            </a:r>
            <a:r>
              <a:rPr lang="ru-RU" dirty="0" err="1" smtClean="0"/>
              <a:t>для</a:t>
            </a:r>
            <a:r>
              <a:rPr lang="ru-RU" dirty="0" smtClean="0"/>
              <a:t> </a:t>
            </a:r>
            <a:r>
              <a:rPr lang="ru-RU" dirty="0" err="1" smtClean="0"/>
              <a:t>майбутнього</a:t>
            </a:r>
            <a:r>
              <a:rPr lang="ru-RU" dirty="0" smtClean="0"/>
              <a:t>.</a:t>
            </a:r>
            <a:br>
              <a:rPr lang="ru-RU" dirty="0" smtClean="0"/>
            </a:br>
            <a:r>
              <a:rPr lang="ru-RU" dirty="0" smtClean="0"/>
              <a:t>                                        </a:t>
            </a:r>
          </a:p>
          <a:p>
            <a:pPr algn="ctr"/>
            <a:r>
              <a:rPr lang="ru-RU" dirty="0" smtClean="0"/>
              <a:t>М. Сервантес</a:t>
            </a:r>
            <a:endParaRPr lang="uk-UA" dirty="0"/>
          </a:p>
        </p:txBody>
      </p:sp>
      <p:sp>
        <p:nvSpPr>
          <p:cNvPr id="6" name="Прямоугольник 5"/>
          <p:cNvSpPr/>
          <p:nvPr/>
        </p:nvSpPr>
        <p:spPr>
          <a:xfrm>
            <a:off x="611560" y="2996952"/>
            <a:ext cx="3960440"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r>
              <a:rPr lang="ru-RU" dirty="0" err="1" smtClean="0"/>
              <a:t>Хто</a:t>
            </a:r>
            <a:r>
              <a:rPr lang="ru-RU" dirty="0" smtClean="0"/>
              <a:t> не </a:t>
            </a:r>
            <a:r>
              <a:rPr lang="ru-RU" dirty="0" err="1" smtClean="0"/>
              <a:t>знає</a:t>
            </a:r>
            <a:r>
              <a:rPr lang="ru-RU" dirty="0" smtClean="0"/>
              <a:t> </a:t>
            </a:r>
            <a:r>
              <a:rPr lang="ru-RU" dirty="0" err="1" smtClean="0"/>
              <a:t>свого</a:t>
            </a:r>
            <a:r>
              <a:rPr lang="ru-RU" dirty="0" smtClean="0"/>
              <a:t> </a:t>
            </a:r>
            <a:r>
              <a:rPr lang="ru-RU" dirty="0" err="1" smtClean="0"/>
              <a:t>минулого</a:t>
            </a:r>
            <a:r>
              <a:rPr lang="ru-RU" dirty="0" smtClean="0"/>
              <a:t>, той не </a:t>
            </a:r>
            <a:r>
              <a:rPr lang="ru-RU" dirty="0" err="1" smtClean="0"/>
              <a:t>вартий</a:t>
            </a:r>
            <a:r>
              <a:rPr lang="ru-RU" dirty="0" smtClean="0"/>
              <a:t> </a:t>
            </a:r>
            <a:r>
              <a:rPr lang="ru-RU" dirty="0" err="1" smtClean="0"/>
              <a:t>майбутнього</a:t>
            </a:r>
            <a:r>
              <a:rPr lang="ru-RU" dirty="0" smtClean="0"/>
              <a:t>, </a:t>
            </a:r>
            <a:r>
              <a:rPr lang="ru-RU" dirty="0" err="1" smtClean="0"/>
              <a:t>хто</a:t>
            </a:r>
            <a:r>
              <a:rPr lang="ru-RU" dirty="0" smtClean="0"/>
              <a:t> </a:t>
            </a:r>
            <a:r>
              <a:rPr lang="ru-RU" dirty="0" err="1" smtClean="0"/>
              <a:t>не</a:t>
            </a:r>
            <a:r>
              <a:rPr lang="ru-RU" dirty="0" smtClean="0"/>
              <a:t> </a:t>
            </a:r>
            <a:r>
              <a:rPr lang="ru-RU" dirty="0" err="1" smtClean="0"/>
              <a:t>відає</a:t>
            </a:r>
            <a:r>
              <a:rPr lang="ru-RU" dirty="0" smtClean="0"/>
              <a:t> про славу </a:t>
            </a:r>
            <a:r>
              <a:rPr lang="ru-RU" dirty="0" err="1" smtClean="0"/>
              <a:t>своїх</a:t>
            </a:r>
            <a:r>
              <a:rPr lang="ru-RU" dirty="0" smtClean="0"/>
              <a:t> </a:t>
            </a:r>
            <a:r>
              <a:rPr lang="ru-RU" dirty="0" err="1" smtClean="0"/>
              <a:t>предків</a:t>
            </a:r>
            <a:r>
              <a:rPr lang="ru-RU" dirty="0" smtClean="0"/>
              <a:t>, той сам не </a:t>
            </a:r>
            <a:r>
              <a:rPr lang="ru-RU" dirty="0" err="1" smtClean="0"/>
              <a:t>вартий</a:t>
            </a:r>
            <a:r>
              <a:rPr lang="ru-RU" dirty="0" smtClean="0"/>
              <a:t> </a:t>
            </a:r>
            <a:r>
              <a:rPr lang="ru-RU" dirty="0" err="1" smtClean="0"/>
              <a:t>пошани</a:t>
            </a:r>
            <a:r>
              <a:rPr lang="ru-RU" dirty="0" smtClean="0"/>
              <a:t>»</a:t>
            </a:r>
          </a:p>
          <a:p>
            <a:pPr algn="ctr"/>
            <a:r>
              <a:rPr lang="ru-RU" dirty="0" err="1" smtClean="0"/>
              <a:t>М.Рильський</a:t>
            </a:r>
            <a:endParaRPr lang="uk-UA" dirty="0"/>
          </a:p>
        </p:txBody>
      </p:sp>
      <p:sp>
        <p:nvSpPr>
          <p:cNvPr id="7" name="Прямоугольник 6"/>
          <p:cNvSpPr/>
          <p:nvPr/>
        </p:nvSpPr>
        <p:spPr>
          <a:xfrm>
            <a:off x="5076056" y="4005064"/>
            <a:ext cx="3384376"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ru-RU" dirty="0" smtClean="0"/>
              <a:t>«Народ, </a:t>
            </a:r>
            <a:r>
              <a:rPr lang="ru-RU" dirty="0" err="1" smtClean="0"/>
              <a:t>що</a:t>
            </a:r>
            <a:r>
              <a:rPr lang="ru-RU" dirty="0" smtClean="0"/>
              <a:t> не </a:t>
            </a:r>
            <a:r>
              <a:rPr lang="ru-RU" dirty="0" err="1" smtClean="0"/>
              <a:t>знає</a:t>
            </a:r>
            <a:r>
              <a:rPr lang="ru-RU" dirty="0" smtClean="0"/>
              <a:t> </a:t>
            </a:r>
            <a:r>
              <a:rPr lang="ru-RU" dirty="0" err="1" smtClean="0"/>
              <a:t>своєї</a:t>
            </a:r>
            <a:r>
              <a:rPr lang="ru-RU" dirty="0" smtClean="0"/>
              <a:t> </a:t>
            </a:r>
            <a:r>
              <a:rPr lang="ru-RU" dirty="0" err="1" smtClean="0"/>
              <a:t>історії</a:t>
            </a:r>
            <a:r>
              <a:rPr lang="ru-RU" dirty="0" smtClean="0"/>
              <a:t>, </a:t>
            </a:r>
            <a:r>
              <a:rPr lang="ru-RU" dirty="0" err="1" smtClean="0"/>
              <a:t>є</a:t>
            </a:r>
            <a:r>
              <a:rPr lang="ru-RU" dirty="0" smtClean="0"/>
              <a:t> народ </a:t>
            </a:r>
            <a:r>
              <a:rPr lang="ru-RU" dirty="0" err="1" smtClean="0"/>
              <a:t>сліпців</a:t>
            </a:r>
            <a:r>
              <a:rPr lang="ru-RU" dirty="0" smtClean="0"/>
              <a:t>»</a:t>
            </a:r>
          </a:p>
          <a:p>
            <a:pPr algn="ctr" fontAlgn="base"/>
            <a:r>
              <a:rPr lang="ru-RU" dirty="0" smtClean="0"/>
              <a:t>О.Довженко</a:t>
            </a:r>
            <a:endParaRPr lang="ru-RU" dirty="0"/>
          </a:p>
        </p:txBody>
      </p:sp>
      <p:sp>
        <p:nvSpPr>
          <p:cNvPr id="8" name="Прямоугольник 7"/>
          <p:cNvSpPr/>
          <p:nvPr/>
        </p:nvSpPr>
        <p:spPr>
          <a:xfrm>
            <a:off x="971600" y="4653136"/>
            <a:ext cx="3744416"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Завдяки історичній пам’яті людина стає особистістю,народ-нацією,</a:t>
            </a:r>
            <a:r>
              <a:rPr lang="uk-UA" dirty="0" err="1" smtClean="0"/>
              <a:t>країна-держава”</a:t>
            </a:r>
            <a:endParaRPr lang="uk-UA" dirty="0" smtClean="0"/>
          </a:p>
          <a:p>
            <a:pPr algn="ctr"/>
            <a:r>
              <a:rPr lang="uk-UA" dirty="0" smtClean="0"/>
              <a:t>М.Грушевський</a:t>
            </a:r>
            <a:endParaRPr lang="uk-U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err="1" smtClean="0"/>
              <a:t>Компетентнісний</a:t>
            </a:r>
            <a:r>
              <a:rPr lang="uk-UA" dirty="0" smtClean="0"/>
              <a:t> підхід </a:t>
            </a:r>
            <a:br>
              <a:rPr lang="uk-UA" dirty="0" smtClean="0"/>
            </a:br>
            <a:r>
              <a:rPr lang="uk-UA" dirty="0" smtClean="0"/>
              <a:t>Загальні компетентності</a:t>
            </a:r>
            <a:endParaRPr lang="uk-UA" dirty="0"/>
          </a:p>
        </p:txBody>
      </p:sp>
      <p:sp>
        <p:nvSpPr>
          <p:cNvPr id="3" name="Содержимое 2"/>
          <p:cNvSpPr>
            <a:spLocks noGrp="1"/>
          </p:cNvSpPr>
          <p:nvPr>
            <p:ph sz="quarter" idx="1"/>
          </p:nvPr>
        </p:nvSpPr>
        <p:spPr/>
        <p:txBody>
          <a:bodyPr>
            <a:normAutofit fontScale="85000" lnSpcReduction="20000"/>
          </a:bodyPr>
          <a:lstStyle/>
          <a:p>
            <a:r>
              <a:rPr lang="uk-UA" dirty="0" smtClean="0"/>
              <a:t>вільне володіння державною мовою;</a:t>
            </a:r>
          </a:p>
          <a:p>
            <a:r>
              <a:rPr lang="uk-UA" dirty="0" smtClean="0"/>
              <a:t>здатність спілкуватися рідною (у разі відмінності від державної) та іноземними мовами;</a:t>
            </a:r>
          </a:p>
          <a:p>
            <a:r>
              <a:rPr lang="uk-UA" dirty="0" smtClean="0"/>
              <a:t>математична компетентність;</a:t>
            </a:r>
          </a:p>
          <a:p>
            <a:r>
              <a:rPr lang="uk-UA" dirty="0" smtClean="0"/>
              <a:t>компетентності у галузі природничих наук, техніки і технологій;</a:t>
            </a:r>
          </a:p>
          <a:p>
            <a:r>
              <a:rPr lang="uk-UA" dirty="0" err="1" smtClean="0"/>
              <a:t>інноваційність</a:t>
            </a:r>
            <a:r>
              <a:rPr lang="uk-UA" dirty="0" smtClean="0"/>
              <a:t>;</a:t>
            </a:r>
          </a:p>
          <a:p>
            <a:r>
              <a:rPr lang="uk-UA" dirty="0" smtClean="0"/>
              <a:t>екологічна компетентність;</a:t>
            </a:r>
          </a:p>
          <a:p>
            <a:r>
              <a:rPr lang="uk-UA" dirty="0" smtClean="0"/>
              <a:t>інформаційно-комунікаційна компетентність;</a:t>
            </a:r>
          </a:p>
          <a:p>
            <a:r>
              <a:rPr lang="uk-UA" dirty="0" smtClean="0"/>
              <a:t>навчання впродовж життя;</a:t>
            </a:r>
          </a:p>
          <a:p>
            <a:r>
              <a:rPr lang="uk-UA" dirty="0" smtClean="0"/>
              <a:t>громадянські та соціальні компетентності, пов’язані з ідеями демократії, справедливості, рівності, прав людини, добробуту та здорового способу життя, з усвідомленням рівних прав і можливостей;</a:t>
            </a:r>
          </a:p>
          <a:p>
            <a:r>
              <a:rPr lang="uk-UA" dirty="0" smtClean="0"/>
              <a:t>культурна компетентність;</a:t>
            </a:r>
          </a:p>
          <a:p>
            <a:r>
              <a:rPr lang="uk-UA" dirty="0" smtClean="0"/>
              <a:t>підприємливість та фінансова грамотність.</a:t>
            </a:r>
          </a:p>
          <a:p>
            <a:endParaRPr lang="uk-U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Фахові(історичні компетентності)</a:t>
            </a:r>
            <a:endParaRPr lang="uk-UA" dirty="0"/>
          </a:p>
        </p:txBody>
      </p:sp>
      <p:sp>
        <p:nvSpPr>
          <p:cNvPr id="3" name="Содержимое 2"/>
          <p:cNvSpPr>
            <a:spLocks noGrp="1"/>
          </p:cNvSpPr>
          <p:nvPr>
            <p:ph sz="quarter" idx="1"/>
          </p:nvPr>
        </p:nvSpPr>
        <p:spPr/>
        <p:txBody>
          <a:bodyPr>
            <a:normAutofit lnSpcReduction="10000"/>
          </a:bodyPr>
          <a:lstStyle/>
          <a:p>
            <a:r>
              <a:rPr lang="uk-UA" dirty="0" smtClean="0"/>
              <a:t>Просторова-передбачає вміння учнів орієнтуватися в історичному просторі.</a:t>
            </a:r>
          </a:p>
          <a:p>
            <a:r>
              <a:rPr lang="uk-UA" dirty="0" smtClean="0"/>
              <a:t>Хронологічна-передбачає вміння учнів орієнтуватися в історичному часі.</a:t>
            </a:r>
          </a:p>
          <a:p>
            <a:r>
              <a:rPr lang="uk-UA" dirty="0" smtClean="0"/>
              <a:t>Інформаційна-передбачає вміння учнів працювати з джерелами історичної інформації </a:t>
            </a:r>
          </a:p>
          <a:p>
            <a:r>
              <a:rPr lang="uk-UA" dirty="0" smtClean="0"/>
              <a:t>Аксіологічна-передбачає вміння учнів формулювати оцінки і версії історичного руху й розвитку</a:t>
            </a:r>
          </a:p>
          <a:p>
            <a:r>
              <a:rPr lang="uk-UA" dirty="0" smtClean="0"/>
              <a:t>Логічна-передбачає вміння учнів визначати та застосовувати теоретичні поняття, положення та концепції для аналізу й пояснення історичних фактів, явищ, процесів.</a:t>
            </a:r>
            <a:endParaRPr lang="uk-U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7467600" cy="1143000"/>
          </a:xfrm>
        </p:spPr>
        <p:txBody>
          <a:bodyPr/>
          <a:lstStyle/>
          <a:p>
            <a:pPr algn="ctr"/>
            <a:r>
              <a:rPr lang="uk-UA" dirty="0" smtClean="0"/>
              <a:t>Особистісно-орієнтований підхід</a:t>
            </a:r>
            <a:endParaRPr lang="uk-UA" dirty="0"/>
          </a:p>
        </p:txBody>
      </p:sp>
      <p:sp>
        <p:nvSpPr>
          <p:cNvPr id="3" name="Содержимое 2"/>
          <p:cNvSpPr>
            <a:spLocks noGrp="1"/>
          </p:cNvSpPr>
          <p:nvPr>
            <p:ph sz="quarter" idx="1"/>
          </p:nvPr>
        </p:nvSpPr>
        <p:spPr/>
        <p:txBody>
          <a:bodyPr>
            <a:normAutofit fontScale="92500" lnSpcReduction="10000"/>
          </a:bodyPr>
          <a:lstStyle/>
          <a:p>
            <a:endParaRPr lang="uk-UA" dirty="0" smtClean="0"/>
          </a:p>
          <a:p>
            <a:endParaRPr lang="uk-UA" dirty="0" smtClean="0"/>
          </a:p>
          <a:p>
            <a:endParaRPr lang="uk-UA" dirty="0" smtClean="0"/>
          </a:p>
          <a:p>
            <a:endParaRPr lang="uk-UA" dirty="0" smtClean="0"/>
          </a:p>
          <a:p>
            <a:r>
              <a:rPr lang="uk-UA" i="1" dirty="0" err="1" smtClean="0"/>
              <a:t>Особистісно</a:t>
            </a:r>
            <a:r>
              <a:rPr lang="uk-UA" i="1" dirty="0" smtClean="0"/>
              <a:t> орієнтована технологія </a:t>
            </a:r>
            <a:r>
              <a:rPr lang="uk-UA" dirty="0" smtClean="0"/>
              <a:t>за головну мету функціонування проголошує загальний розвиток учня як особистості. Це передбачає спеціальні педагогічні дії, спрямовані на забезпечення становлення його пізнавальних, емоційно-вольових, моральних і естетичних можливостей. </a:t>
            </a:r>
            <a:r>
              <a:rPr lang="uk-UA" dirty="0" err="1" smtClean="0"/>
              <a:t>Основни</a:t>
            </a:r>
            <a:r>
              <a:rPr lang="uk-UA" dirty="0" smtClean="0"/>
              <a:t> завданням виступає допомога учневі у створенні власної цілісної картини світу на основі даних науки, техніки, культури й мистецтва.</a:t>
            </a:r>
            <a:endParaRPr lang="uk-UA" dirty="0"/>
          </a:p>
        </p:txBody>
      </p:sp>
      <p:sp>
        <p:nvSpPr>
          <p:cNvPr id="4" name="Прямоугольник 3"/>
          <p:cNvSpPr/>
          <p:nvPr/>
        </p:nvSpPr>
        <p:spPr>
          <a:xfrm>
            <a:off x="1691680" y="2348880"/>
            <a:ext cx="194421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Учитель</a:t>
            </a:r>
            <a:endParaRPr lang="uk-UA" dirty="0"/>
          </a:p>
        </p:txBody>
      </p:sp>
      <p:sp>
        <p:nvSpPr>
          <p:cNvPr id="5" name="Прямоугольник 4"/>
          <p:cNvSpPr/>
          <p:nvPr/>
        </p:nvSpPr>
        <p:spPr>
          <a:xfrm>
            <a:off x="4788024" y="2348880"/>
            <a:ext cx="194421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Учень</a:t>
            </a:r>
            <a:endParaRPr lang="uk-UA" dirty="0"/>
          </a:p>
        </p:txBody>
      </p:sp>
      <p:sp>
        <p:nvSpPr>
          <p:cNvPr id="6" name="Прямоугольник 5"/>
          <p:cNvSpPr/>
          <p:nvPr/>
        </p:nvSpPr>
        <p:spPr>
          <a:xfrm>
            <a:off x="3131840" y="1268760"/>
            <a:ext cx="216024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Предмет</a:t>
            </a:r>
            <a:endParaRPr lang="uk-UA" dirty="0"/>
          </a:p>
        </p:txBody>
      </p:sp>
      <p:sp>
        <p:nvSpPr>
          <p:cNvPr id="13" name="Тройная стрелка влево/вправо/вверх 12"/>
          <p:cNvSpPr/>
          <p:nvPr/>
        </p:nvSpPr>
        <p:spPr>
          <a:xfrm>
            <a:off x="3707904" y="2060848"/>
            <a:ext cx="1008112" cy="72008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Інтерактивні технології</a:t>
            </a:r>
            <a:endParaRPr lang="uk-UA" dirty="0"/>
          </a:p>
        </p:txBody>
      </p:sp>
      <p:pic>
        <p:nvPicPr>
          <p:cNvPr id="4" name="Содержимое 3" descr="піраміда навчання.png"/>
          <p:cNvPicPr>
            <a:picLocks noGrp="1" noChangeAspect="1"/>
          </p:cNvPicPr>
          <p:nvPr>
            <p:ph sz="quarter" idx="1"/>
          </p:nvPr>
        </p:nvPicPr>
        <p:blipFill>
          <a:blip r:embed="rId2" cstate="print"/>
          <a:stretch>
            <a:fillRect/>
          </a:stretch>
        </p:blipFill>
        <p:spPr>
          <a:xfrm>
            <a:off x="827584" y="1628800"/>
            <a:ext cx="6852259" cy="446490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Содержимое 3" descr="інтерактивне навчання.jpg"/>
          <p:cNvPicPr>
            <a:picLocks noGrp="1" noChangeAspect="1"/>
          </p:cNvPicPr>
          <p:nvPr>
            <p:ph sz="quarter" idx="1"/>
          </p:nvPr>
        </p:nvPicPr>
        <p:blipFill>
          <a:blip r:embed="rId2" cstate="print"/>
          <a:stretch>
            <a:fillRect/>
          </a:stretch>
        </p:blipFill>
        <p:spPr>
          <a:xfrm>
            <a:off x="755576" y="332656"/>
            <a:ext cx="7356309" cy="5517232"/>
          </a:xfrm>
        </p:spPr>
      </p:pic>
      <p:sp>
        <p:nvSpPr>
          <p:cNvPr id="5" name="Прямоугольник 4"/>
          <p:cNvSpPr/>
          <p:nvPr/>
        </p:nvSpPr>
        <p:spPr>
          <a:xfrm>
            <a:off x="1907704" y="5805264"/>
            <a:ext cx="4752528" cy="8367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Групова робота</a:t>
            </a:r>
            <a:endParaRPr lang="uk-U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1322</TotalTime>
  <Words>429</Words>
  <Application>Microsoft Office PowerPoint</Application>
  <PresentationFormat>Экран (4:3)</PresentationFormat>
  <Paragraphs>73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Эркер</vt:lpstr>
      <vt:lpstr>Учитель на освітньому фронті:стратегія розвитку</vt:lpstr>
      <vt:lpstr>Педагог у школі під час війни</vt:lpstr>
      <vt:lpstr>Місце вчителя історії у закладі загальної середньої освіти</vt:lpstr>
      <vt:lpstr>Актуальність історичного предмету</vt:lpstr>
      <vt:lpstr>Компетентнісний підхід  Загальні компетентності</vt:lpstr>
      <vt:lpstr>Фахові(історичні компетентності)</vt:lpstr>
      <vt:lpstr>Особистісно-орієнтований підхід</vt:lpstr>
      <vt:lpstr>Інтерактивні технології</vt:lpstr>
      <vt:lpstr>Слайд 9</vt:lpstr>
      <vt:lpstr>Роль інформаційно-комунікаційних технологій</vt:lpstr>
      <vt:lpstr>Проблемне навчання.Розвиток критичного мислення</vt:lpstr>
      <vt:lpstr>Національно-патріотичне виховання</vt:lpstr>
      <vt:lpstr>Формування національної самосвідомості.Громадянська освіта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Учитель на освітньому фронті:стратегія розвитку</dc:title>
  <dc:creator>HP</dc:creator>
  <cp:lastModifiedBy>HP</cp:lastModifiedBy>
  <cp:revision>5</cp:revision>
  <dcterms:created xsi:type="dcterms:W3CDTF">2023-03-22T10:20:14Z</dcterms:created>
  <dcterms:modified xsi:type="dcterms:W3CDTF">2023-05-08T20:39:17Z</dcterms:modified>
</cp:coreProperties>
</file>