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58" r:id="rId6"/>
    <p:sldId id="259" r:id="rId7"/>
    <p:sldId id="260" r:id="rId8"/>
    <p:sldId id="261" r:id="rId9"/>
    <p:sldId id="262" r:id="rId10"/>
    <p:sldId id="268" r:id="rId11"/>
    <p:sldId id="269" r:id="rId12"/>
    <p:sldId id="263" r:id="rId13"/>
    <p:sldId id="264" r:id="rId14"/>
    <p:sldId id="270" r:id="rId15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CED0D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26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059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224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275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559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468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278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486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799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3019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1038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1750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3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06E9C-86FE-4AD7-90BA-9D2CC0F35093}" type="datetimeFigureOut">
              <a:rPr lang="uk-UA" smtClean="0"/>
              <a:t>01.11.2017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32338-9FA2-4C8D-AF96-99686BED7D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574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3955" y="310244"/>
            <a:ext cx="3732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smtClean="0"/>
              <a:t>Типові алгоритми</a:t>
            </a:r>
            <a:endParaRPr lang="uk-UA" sz="6000" b="1" dirty="0"/>
          </a:p>
        </p:txBody>
      </p:sp>
      <p:sp>
        <p:nvSpPr>
          <p:cNvPr id="5" name="Прямокутник 4"/>
          <p:cNvSpPr/>
          <p:nvPr/>
        </p:nvSpPr>
        <p:spPr>
          <a:xfrm>
            <a:off x="1193074" y="1165153"/>
            <a:ext cx="1047641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Заміна значень </a:t>
            </a: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  <a:p>
            <a:pPr>
              <a:spcAft>
                <a:spcPts val="1200"/>
              </a:spcAft>
            </a:pPr>
            <a:r>
              <a:rPr lang="uk-UA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оміняти значення двох змінних між собою</a:t>
            </a:r>
            <a:endParaRPr lang="uk-UA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...</a:t>
            </a:r>
          </a:p>
          <a:p>
            <a:pPr>
              <a:spcAft>
                <a:spcPts val="1200"/>
              </a:spcAft>
            </a:pP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(вивід) елемента за заданим значенням, пошук елементів </a:t>
            </a:r>
            <a:r>
              <a:rPr lang="uk-UA" sz="16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відповідаючих</a:t>
            </a: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певній умові, формування нового масиву з елементів </a:t>
            </a:r>
            <a:r>
              <a:rPr lang="uk-UA" sz="16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відповідаючих</a:t>
            </a: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певній умові</a:t>
            </a:r>
            <a:endParaRPr lang="uk-UA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кількості </a:t>
            </a: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  <a:p>
            <a:pPr>
              <a:spcAft>
                <a:spcPts val="1200"/>
              </a:spcAft>
            </a:pP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Підрахунок елементів </a:t>
            </a:r>
            <a:r>
              <a:rPr lang="uk-UA" sz="16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відповідаючих</a:t>
            </a: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певній умові</a:t>
            </a:r>
            <a:endParaRPr lang="uk-UA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суми, добутку </a:t>
            </a: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  <a:p>
            <a:pPr>
              <a:spcAft>
                <a:spcPts val="1200"/>
              </a:spcAft>
            </a:pP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Підрахунок суми добутку елементів, як всіх так і тих, які </a:t>
            </a:r>
            <a:r>
              <a:rPr lang="uk-UA" sz="16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задовільняють</a:t>
            </a: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заданій умові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</a:t>
            </a: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максимуму та мінімуму...</a:t>
            </a:r>
            <a:endParaRPr lang="uk-UA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Знаходження максимального та мінімального елемента в масиві чи послідовності даних</a:t>
            </a:r>
            <a:endParaRPr lang="uk-UA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Сортування ...</a:t>
            </a:r>
          </a:p>
          <a:p>
            <a:pPr>
              <a:spcAft>
                <a:spcPts val="1200"/>
              </a:spcAft>
            </a:pP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Встановлення елементів в певній послідовності, як правило зростання чи спадання</a:t>
            </a:r>
            <a:endParaRPr lang="uk-UA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Ідентифікація елементів </a:t>
            </a: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матриці</a:t>
            </a:r>
          </a:p>
          <a:p>
            <a:pPr>
              <a:spcAft>
                <a:spcPts val="800"/>
              </a:spcAft>
            </a:pPr>
            <a:r>
              <a:rPr lang="uk-UA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Умова елементів на головній діагоналі, </a:t>
            </a:r>
            <a:r>
              <a:rPr lang="uk-UA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вище головної діагоналі,  </a:t>
            </a:r>
            <a:r>
              <a:rPr lang="uk-UA" sz="16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нище</a:t>
            </a:r>
            <a:r>
              <a:rPr lang="uk-UA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головної діагоналі)</a:t>
            </a:r>
          </a:p>
        </p:txBody>
      </p:sp>
    </p:spTree>
    <p:extLst>
      <p:ext uri="{BB962C8B-B14F-4D97-AF65-F5344CB8AC3E}">
        <p14:creationId xmlns:p14="http://schemas.microsoft.com/office/powerpoint/2010/main" val="390889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423784" y="196334"/>
            <a:ext cx="4329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</a:t>
            </a: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максимуму, мінімуму...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0370" y="818604"/>
            <a:ext cx="2951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mx=</a:t>
            </a:r>
            <a:r>
              <a:rPr lang="uk-UA" i="1" dirty="0" err="1" smtClean="0"/>
              <a:t>поч.ел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en-US" dirty="0" smtClean="0"/>
              <a:t>if (mx&lt;</a:t>
            </a:r>
            <a:r>
              <a:rPr lang="uk-UA" i="1" dirty="0" err="1" smtClean="0"/>
              <a:t>наст.ел</a:t>
            </a:r>
            <a:r>
              <a:rPr lang="uk-UA" dirty="0" smtClean="0"/>
              <a:t>) </a:t>
            </a:r>
            <a:r>
              <a:rPr lang="en-US" dirty="0" smtClean="0"/>
              <a:t>mx=</a:t>
            </a:r>
            <a:r>
              <a:rPr lang="uk-UA" i="1" dirty="0" err="1" smtClean="0"/>
              <a:t>наст.ел</a:t>
            </a:r>
            <a:endParaRPr lang="en-US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588415" y="818604"/>
            <a:ext cx="3000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</a:t>
            </a:r>
            <a:r>
              <a:rPr lang="en-US" dirty="0" err="1"/>
              <a:t>n</a:t>
            </a:r>
            <a:r>
              <a:rPr lang="en-US" dirty="0" smtClean="0"/>
              <a:t>=</a:t>
            </a:r>
            <a:r>
              <a:rPr lang="uk-UA" i="1" dirty="0" err="1" smtClean="0"/>
              <a:t>поч.ел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en-US" dirty="0" smtClean="0"/>
              <a:t>if (</a:t>
            </a:r>
            <a:r>
              <a:rPr lang="en-US" dirty="0" err="1" smtClean="0"/>
              <a:t>mn</a:t>
            </a:r>
            <a:r>
              <a:rPr lang="en-US" dirty="0" smtClean="0"/>
              <a:t>&gt;</a:t>
            </a:r>
            <a:r>
              <a:rPr lang="uk-UA" i="1" dirty="0" err="1" smtClean="0"/>
              <a:t>наст.ел</a:t>
            </a:r>
            <a:r>
              <a:rPr lang="uk-UA" dirty="0" smtClean="0"/>
              <a:t>) </a:t>
            </a:r>
            <a:r>
              <a:rPr lang="en-US" dirty="0" err="1" smtClean="0"/>
              <a:t>mn</a:t>
            </a:r>
            <a:r>
              <a:rPr lang="en-US" dirty="0"/>
              <a:t>=</a:t>
            </a:r>
            <a:r>
              <a:rPr lang="uk-UA" i="1" dirty="0" err="1" smtClean="0"/>
              <a:t>наст.ел</a:t>
            </a:r>
            <a:endParaRPr lang="en-US" i="1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r="73913" b="48352"/>
          <a:stretch/>
        </p:blipFill>
        <p:spPr>
          <a:xfrm>
            <a:off x="5303520" y="1697960"/>
            <a:ext cx="3230880" cy="3345391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0" y="1464935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y;</a:t>
            </a:r>
          </a:p>
          <a:p>
            <a:endParaRPr lang="en-US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//float mx;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= -4;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mn= sqrt(i*i + 7); </a:t>
            </a:r>
            <a:r>
              <a:rPr lang="nn-NO" dirty="0">
                <a:solidFill>
                  <a:srgbClr val="008000"/>
                </a:solidFill>
                <a:latin typeface="Consolas" panose="020B0609020204030204" pitchFamily="49" charset="0"/>
              </a:rPr>
              <a:t>//mx=sqrt(i*i + 7);</a:t>
            </a:r>
            <a:endParaRPr lang="nn-NO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 i = -4; i &lt;= 5.6; i += 0.9)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y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sqrt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*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+ 7);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s-E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s-ES" dirty="0">
                <a:solidFill>
                  <a:srgbClr val="000000"/>
                </a:solidFill>
                <a:latin typeface="Consolas" panose="020B0609020204030204" pitchFamily="49" charset="0"/>
              </a:rPr>
              <a:t> (mn &gt; y) </a:t>
            </a:r>
            <a:r>
              <a:rPr lang="es-E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mn </a:t>
            </a:r>
            <a:r>
              <a:rPr lang="es-ES" dirty="0">
                <a:solidFill>
                  <a:srgbClr val="000000"/>
                </a:solidFill>
                <a:latin typeface="Consolas" panose="020B0609020204030204" pitchFamily="49" charset="0"/>
              </a:rPr>
              <a:t>= y; </a:t>
            </a:r>
          </a:p>
          <a:p>
            <a:r>
              <a:rPr lang="es-ES" dirty="0">
                <a:solidFill>
                  <a:srgbClr val="008000"/>
                </a:solidFill>
                <a:latin typeface="Consolas" panose="020B0609020204030204" pitchFamily="49" charset="0"/>
              </a:rPr>
              <a:t>// if (mx &lt; y) </a:t>
            </a:r>
            <a:r>
              <a:rPr lang="es-E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mx </a:t>
            </a:r>
            <a:r>
              <a:rPr lang="es-ES" dirty="0">
                <a:solidFill>
                  <a:srgbClr val="008000"/>
                </a:solidFill>
                <a:latin typeface="Consolas" panose="020B0609020204030204" pitchFamily="49" charset="0"/>
              </a:rPr>
              <a:t>= y; </a:t>
            </a:r>
            <a:endParaRPr lang="es-ES" dirty="0" smtClean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y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"---"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mn ;</a:t>
            </a:r>
            <a:r>
              <a:rPr lang="fr-FR" dirty="0">
                <a:solidFill>
                  <a:srgbClr val="008000"/>
                </a:solidFill>
                <a:latin typeface="Consolas" panose="020B0609020204030204" pitchFamily="49" charset="0"/>
              </a:rPr>
              <a:t>//cout&lt;&lt;mx;</a:t>
            </a:r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r="71293" b="46920"/>
          <a:stretch/>
        </p:blipFill>
        <p:spPr>
          <a:xfrm>
            <a:off x="8753046" y="3403525"/>
            <a:ext cx="3252622" cy="314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1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423784" y="196334"/>
            <a:ext cx="4329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</a:t>
            </a: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максимуму, мінімуму...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93053" b="50848"/>
          <a:stretch/>
        </p:blipFill>
        <p:spPr>
          <a:xfrm>
            <a:off x="6240642" y="657999"/>
            <a:ext cx="1388065" cy="5135920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396621" y="1119664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M[10];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= rand() % 100+4;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mx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M[0];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mx = M[0]; 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(mn &gt; M[i]) mn = M[i]; </a:t>
            </a:r>
          </a:p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if (mx &lt; M[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])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mn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= M[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];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&lt;&lt; "---" &lt;&lt;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&lt;&lt; mx;</a:t>
            </a:r>
            <a:endParaRPr lang="uk-UA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/>
          <a:srcRect r="95761" b="53348"/>
          <a:stretch/>
        </p:blipFill>
        <p:spPr>
          <a:xfrm>
            <a:off x="9306061" y="1279403"/>
            <a:ext cx="969249" cy="557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32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751217" y="205043"/>
            <a:ext cx="1584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Сортування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…</a:t>
            </a:r>
            <a:endParaRPr lang="uk-UA" dirty="0"/>
          </a:p>
        </p:txBody>
      </p:sp>
      <p:sp>
        <p:nvSpPr>
          <p:cNvPr id="4" name="Прямокутник 3"/>
          <p:cNvSpPr/>
          <p:nvPr/>
        </p:nvSpPr>
        <p:spPr>
          <a:xfrm>
            <a:off x="968876" y="912894"/>
            <a:ext cx="91243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333333"/>
                </a:solidFill>
                <a:latin typeface="Helvetica Neue"/>
              </a:rPr>
              <a:t>сортування </a:t>
            </a:r>
            <a:r>
              <a:rPr lang="uk-UA" sz="2400" b="1" dirty="0" smtClean="0">
                <a:solidFill>
                  <a:srgbClr val="333333"/>
                </a:solidFill>
                <a:latin typeface="Helvetica Neue"/>
              </a:rPr>
              <a:t>вибором</a:t>
            </a:r>
          </a:p>
          <a:p>
            <a:r>
              <a:rPr lang="ru-RU" sz="1600" i="1" dirty="0" err="1"/>
              <a:t>знаходить</a:t>
            </a:r>
            <a:r>
              <a:rPr lang="ru-RU" sz="1600" i="1" dirty="0"/>
              <a:t> у </a:t>
            </a:r>
            <a:r>
              <a:rPr lang="ru-RU" sz="1600" i="1" dirty="0" err="1"/>
              <a:t>вихідному</a:t>
            </a:r>
            <a:r>
              <a:rPr lang="ru-RU" sz="1600" i="1" dirty="0"/>
              <a:t> </a:t>
            </a:r>
            <a:r>
              <a:rPr lang="ru-RU" sz="1600" i="1" dirty="0" err="1"/>
              <a:t>масиві</a:t>
            </a:r>
            <a:r>
              <a:rPr lang="ru-RU" sz="1600" i="1" dirty="0"/>
              <a:t> </a:t>
            </a:r>
            <a:r>
              <a:rPr lang="ru-RU" sz="1600" i="1" dirty="0" err="1"/>
              <a:t>максимальний</a:t>
            </a:r>
            <a:r>
              <a:rPr lang="ru-RU" sz="1600" i="1" dirty="0"/>
              <a:t> </a:t>
            </a:r>
            <a:r>
              <a:rPr lang="ru-RU" sz="1600" i="1" dirty="0" err="1"/>
              <a:t>або</a:t>
            </a:r>
            <a:r>
              <a:rPr lang="ru-RU" sz="1600" i="1" dirty="0"/>
              <a:t> </a:t>
            </a:r>
            <a:r>
              <a:rPr lang="ru-RU" sz="1600" i="1" dirty="0" err="1"/>
              <a:t>мінімальний</a:t>
            </a:r>
            <a:r>
              <a:rPr lang="ru-RU" sz="1600" i="1" dirty="0"/>
              <a:t> </a:t>
            </a:r>
            <a:r>
              <a:rPr lang="ru-RU" sz="1600" i="1" dirty="0" err="1"/>
              <a:t>елементи</a:t>
            </a:r>
            <a:r>
              <a:rPr lang="ru-RU" sz="1600" i="1" dirty="0"/>
              <a:t>, та </a:t>
            </a:r>
            <a:r>
              <a:rPr lang="ru-RU" sz="1600" i="1" dirty="0" err="1"/>
              <a:t>замінює</a:t>
            </a:r>
            <a:r>
              <a:rPr lang="ru-RU" sz="1600" i="1" dirty="0"/>
              <a:t> </a:t>
            </a:r>
            <a:r>
              <a:rPr lang="ru-RU" sz="1600" i="1" dirty="0" err="1"/>
              <a:t>їх</a:t>
            </a:r>
            <a:r>
              <a:rPr lang="ru-RU" sz="1600" i="1" dirty="0"/>
              <a:t> з першими, </a:t>
            </a:r>
            <a:r>
              <a:rPr lang="ru-RU" sz="1600" i="1" dirty="0" err="1"/>
              <a:t>або</a:t>
            </a:r>
            <a:r>
              <a:rPr lang="ru-RU" sz="1600" i="1" dirty="0"/>
              <a:t> </a:t>
            </a:r>
            <a:r>
              <a:rPr lang="ru-RU" sz="1600" i="1" dirty="0" err="1"/>
              <a:t>останніми</a:t>
            </a:r>
            <a:r>
              <a:rPr lang="ru-RU" sz="1600" i="1" dirty="0"/>
              <a:t> </a:t>
            </a:r>
            <a:r>
              <a:rPr lang="ru-RU" sz="1600" i="1" dirty="0" err="1" smtClean="0"/>
              <a:t>елементами</a:t>
            </a:r>
            <a:endParaRPr lang="uk-UA" sz="1600" i="1" dirty="0"/>
          </a:p>
        </p:txBody>
      </p:sp>
      <p:sp>
        <p:nvSpPr>
          <p:cNvPr id="6" name="Прямокутник 5"/>
          <p:cNvSpPr/>
          <p:nvPr/>
        </p:nvSpPr>
        <p:spPr>
          <a:xfrm>
            <a:off x="968876" y="3610018"/>
            <a:ext cx="107354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333333"/>
                </a:solidFill>
                <a:latin typeface="Helvetica Neue"/>
              </a:rPr>
              <a:t>метод бульбашок</a:t>
            </a:r>
          </a:p>
          <a:p>
            <a:r>
              <a:rPr lang="ru-RU" sz="1600" i="1" dirty="0"/>
              <a:t>на кожному </a:t>
            </a:r>
            <a:r>
              <a:rPr lang="ru-RU" sz="1600" i="1" dirty="0" err="1"/>
              <a:t>кроці</a:t>
            </a:r>
            <a:r>
              <a:rPr lang="ru-RU" sz="1600" i="1" dirty="0"/>
              <a:t>, </a:t>
            </a:r>
            <a:r>
              <a:rPr lang="ru-RU" sz="1600" i="1" dirty="0" err="1"/>
              <a:t>порівнюючи</a:t>
            </a:r>
            <a:r>
              <a:rPr lang="ru-RU" sz="1600" i="1" dirty="0"/>
              <a:t> </a:t>
            </a:r>
            <a:r>
              <a:rPr lang="ru-RU" sz="1600" i="1" dirty="0" err="1"/>
              <a:t>сусідні</a:t>
            </a:r>
            <a:r>
              <a:rPr lang="ru-RU" sz="1600" i="1" dirty="0"/>
              <a:t> </a:t>
            </a:r>
            <a:r>
              <a:rPr lang="ru-RU" sz="1600" i="1" dirty="0" err="1"/>
              <a:t>елементи</a:t>
            </a:r>
            <a:r>
              <a:rPr lang="ru-RU" sz="1600" i="1" dirty="0"/>
              <a:t> </a:t>
            </a:r>
            <a:r>
              <a:rPr lang="ru-RU" sz="1600" i="1" dirty="0" err="1"/>
              <a:t>між</a:t>
            </a:r>
            <a:r>
              <a:rPr lang="ru-RU" sz="1600" i="1" dirty="0"/>
              <a:t> собою, </a:t>
            </a:r>
            <a:r>
              <a:rPr lang="ru-RU" sz="1600" i="1" dirty="0" err="1"/>
              <a:t>міняти</a:t>
            </a:r>
            <a:r>
              <a:rPr lang="ru-RU" sz="1600" i="1" dirty="0"/>
              <a:t> </a:t>
            </a:r>
            <a:r>
              <a:rPr lang="ru-RU" sz="1600" i="1" dirty="0" err="1"/>
              <a:t>їх</a:t>
            </a:r>
            <a:r>
              <a:rPr lang="ru-RU" sz="1600" i="1" dirty="0"/>
              <a:t> </a:t>
            </a:r>
            <a:r>
              <a:rPr lang="ru-RU" sz="1600" i="1" dirty="0" err="1"/>
              <a:t>місцями</a:t>
            </a:r>
            <a:r>
              <a:rPr lang="ru-RU" sz="1600" i="1" dirty="0"/>
              <a:t>, </a:t>
            </a:r>
            <a:r>
              <a:rPr lang="ru-RU" sz="1600" i="1" dirty="0" err="1"/>
              <a:t>якщо</a:t>
            </a:r>
            <a:r>
              <a:rPr lang="ru-RU" sz="1600" i="1" dirty="0"/>
              <a:t> вони стоять "не в тому порядку".</a:t>
            </a:r>
            <a:endParaRPr lang="uk-UA" sz="1600" i="1" dirty="0" smtClean="0">
              <a:solidFill>
                <a:srgbClr val="333333"/>
              </a:solidFill>
              <a:latin typeface="Helvetica Neue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968876" y="2138345"/>
            <a:ext cx="109705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333333"/>
                </a:solidFill>
                <a:latin typeface="Helvetica Neue"/>
              </a:rPr>
              <a:t>прямого </a:t>
            </a:r>
            <a:r>
              <a:rPr lang="uk-UA" sz="2400" b="1" dirty="0" smtClean="0">
                <a:solidFill>
                  <a:srgbClr val="333333"/>
                </a:solidFill>
                <a:latin typeface="Helvetica Neue"/>
              </a:rPr>
              <a:t>включення</a:t>
            </a:r>
          </a:p>
          <a:p>
            <a:r>
              <a:rPr lang="ru-RU" sz="1600" i="1" dirty="0"/>
              <a:t>о</a:t>
            </a:r>
            <a:r>
              <a:rPr lang="ru-RU" sz="1600" i="1" dirty="0" smtClean="0"/>
              <a:t>дин </a:t>
            </a:r>
            <a:r>
              <a:rPr lang="ru-RU" sz="1600" i="1" dirty="0" err="1"/>
              <a:t>елемент</a:t>
            </a:r>
            <a:r>
              <a:rPr lang="ru-RU" sz="1600" i="1" dirty="0"/>
              <a:t> </a:t>
            </a:r>
            <a:r>
              <a:rPr lang="ru-RU" sz="1600" i="1" dirty="0" err="1"/>
              <a:t>завжди</a:t>
            </a:r>
            <a:r>
              <a:rPr lang="ru-RU" sz="1600" i="1" dirty="0"/>
              <a:t> </a:t>
            </a:r>
            <a:r>
              <a:rPr lang="ru-RU" sz="1600" i="1" dirty="0" err="1"/>
              <a:t>можна</a:t>
            </a:r>
            <a:r>
              <a:rPr lang="ru-RU" sz="1600" i="1" dirty="0"/>
              <a:t> </a:t>
            </a:r>
            <a:r>
              <a:rPr lang="ru-RU" sz="1600" i="1" dirty="0" err="1"/>
              <a:t>вважати</a:t>
            </a:r>
            <a:r>
              <a:rPr lang="ru-RU" sz="1600" i="1" dirty="0"/>
              <a:t> </a:t>
            </a:r>
            <a:r>
              <a:rPr lang="ru-RU" sz="1600" i="1" dirty="0" err="1"/>
              <a:t>відсортованим</a:t>
            </a:r>
            <a:r>
              <a:rPr lang="ru-RU" sz="1600" i="1" dirty="0"/>
              <a:t> </a:t>
            </a:r>
            <a:r>
              <a:rPr lang="ru-RU" sz="1600" i="1" dirty="0" err="1"/>
              <a:t>масивом</a:t>
            </a:r>
            <a:r>
              <a:rPr lang="ru-RU" sz="1600" i="1" dirty="0"/>
              <a:t> </a:t>
            </a:r>
            <a:r>
              <a:rPr lang="ru-RU" sz="1600" i="1" dirty="0" err="1"/>
              <a:t>довжини</a:t>
            </a:r>
            <a:r>
              <a:rPr lang="ru-RU" sz="1600" i="1" dirty="0"/>
              <a:t> 1. </a:t>
            </a:r>
            <a:r>
              <a:rPr lang="ru-RU" sz="1600" i="1" dirty="0" err="1"/>
              <a:t>Розглядаючи</a:t>
            </a:r>
            <a:r>
              <a:rPr lang="ru-RU" sz="1600" i="1" dirty="0"/>
              <a:t> </a:t>
            </a:r>
            <a:r>
              <a:rPr lang="ru-RU" sz="1600" i="1" dirty="0" err="1"/>
              <a:t>послідовно</a:t>
            </a:r>
            <a:r>
              <a:rPr lang="ru-RU" sz="1600" i="1" dirty="0"/>
              <a:t> </a:t>
            </a:r>
            <a:r>
              <a:rPr lang="ru-RU" sz="1600" i="1" dirty="0" err="1"/>
              <a:t>решту</a:t>
            </a:r>
            <a:r>
              <a:rPr lang="ru-RU" sz="1600" i="1" dirty="0"/>
              <a:t> </a:t>
            </a:r>
            <a:r>
              <a:rPr lang="ru-RU" sz="1600" i="1" dirty="0" err="1"/>
              <a:t>елементів</a:t>
            </a:r>
            <a:r>
              <a:rPr lang="ru-RU" sz="1600" i="1" dirty="0"/>
              <a:t> </a:t>
            </a:r>
            <a:r>
              <a:rPr lang="ru-RU" sz="1600" i="1" dirty="0" err="1"/>
              <a:t>масиву</a:t>
            </a:r>
            <a:r>
              <a:rPr lang="ru-RU" sz="1600" i="1" dirty="0"/>
              <a:t> </a:t>
            </a:r>
            <a:r>
              <a:rPr lang="ru-RU" sz="1600" i="1" dirty="0" err="1"/>
              <a:t>будемо</a:t>
            </a:r>
            <a:r>
              <a:rPr lang="ru-RU" sz="1600" i="1" dirty="0"/>
              <a:t> </a:t>
            </a:r>
            <a:r>
              <a:rPr lang="ru-RU" sz="1600" i="1" dirty="0" err="1"/>
              <a:t>включати</a:t>
            </a:r>
            <a:r>
              <a:rPr lang="ru-RU" sz="1600" i="1" dirty="0"/>
              <a:t> </a:t>
            </a:r>
            <a:r>
              <a:rPr lang="ru-RU" sz="1600" i="1" dirty="0" err="1"/>
              <a:t>їх</a:t>
            </a:r>
            <a:r>
              <a:rPr lang="ru-RU" sz="1600" i="1" dirty="0"/>
              <a:t> у </a:t>
            </a:r>
            <a:r>
              <a:rPr lang="ru-RU" sz="1600" i="1" dirty="0" err="1"/>
              <a:t>відсортовану</a:t>
            </a:r>
            <a:r>
              <a:rPr lang="ru-RU" sz="1600" i="1" dirty="0"/>
              <a:t> </a:t>
            </a:r>
            <a:r>
              <a:rPr lang="ru-RU" sz="1600" i="1" dirty="0" err="1"/>
              <a:t>частину</a:t>
            </a:r>
            <a:r>
              <a:rPr lang="ru-RU" sz="1600" i="1" dirty="0"/>
              <a:t> </a:t>
            </a:r>
            <a:r>
              <a:rPr lang="ru-RU" sz="1600" i="1" dirty="0" err="1"/>
              <a:t>масиву</a:t>
            </a:r>
            <a:r>
              <a:rPr lang="ru-RU" sz="1600" i="1" dirty="0"/>
              <a:t>, </a:t>
            </a:r>
            <a:r>
              <a:rPr lang="ru-RU" sz="1600" i="1" dirty="0" err="1"/>
              <a:t>ставлячи</a:t>
            </a:r>
            <a:r>
              <a:rPr lang="ru-RU" sz="1600" i="1" dirty="0"/>
              <a:t> на </a:t>
            </a:r>
            <a:r>
              <a:rPr lang="ru-RU" sz="1600" i="1" dirty="0" err="1"/>
              <a:t>потрібне</a:t>
            </a:r>
            <a:r>
              <a:rPr lang="ru-RU" sz="1600" i="1" dirty="0"/>
              <a:t> </a:t>
            </a:r>
            <a:r>
              <a:rPr lang="ru-RU" sz="1600" i="1" dirty="0" err="1"/>
              <a:t>місце</a:t>
            </a:r>
            <a:r>
              <a:rPr lang="ru-RU" sz="1600" i="1" dirty="0"/>
              <a:t>, </a:t>
            </a:r>
            <a:r>
              <a:rPr lang="ru-RU" sz="1600" i="1" dirty="0" err="1"/>
              <a:t>тобто</a:t>
            </a:r>
            <a:r>
              <a:rPr lang="ru-RU" sz="1600" i="1" dirty="0"/>
              <a:t> не </a:t>
            </a:r>
            <a:r>
              <a:rPr lang="ru-RU" sz="1600" i="1" dirty="0" err="1"/>
              <a:t>порушуючи</a:t>
            </a:r>
            <a:r>
              <a:rPr lang="ru-RU" sz="1600" i="1" dirty="0"/>
              <a:t> </a:t>
            </a:r>
            <a:r>
              <a:rPr lang="ru-RU" sz="1600" i="1" dirty="0" err="1"/>
              <a:t>відсортованості</a:t>
            </a:r>
            <a:r>
              <a:rPr lang="ru-RU" sz="1600" i="1" dirty="0"/>
              <a:t> </a:t>
            </a:r>
            <a:r>
              <a:rPr lang="ru-RU" sz="1600" i="1" dirty="0" err="1"/>
              <a:t>цієї</a:t>
            </a:r>
            <a:r>
              <a:rPr lang="ru-RU" sz="1600" i="1" dirty="0"/>
              <a:t> </a:t>
            </a:r>
            <a:r>
              <a:rPr lang="ru-RU" sz="1600" i="1" dirty="0" err="1"/>
              <a:t>частини</a:t>
            </a:r>
            <a:r>
              <a:rPr lang="ru-RU" sz="1600" i="1" dirty="0"/>
              <a:t>. Повторивши </a:t>
            </a:r>
            <a:r>
              <a:rPr lang="ru-RU" sz="1600" i="1" dirty="0" err="1"/>
              <a:t>операцію</a:t>
            </a:r>
            <a:r>
              <a:rPr lang="ru-RU" sz="1600" i="1" dirty="0"/>
              <a:t> </a:t>
            </a:r>
            <a:r>
              <a:rPr lang="ru-RU" sz="1600" i="1" dirty="0" err="1"/>
              <a:t>включення</a:t>
            </a:r>
            <a:r>
              <a:rPr lang="ru-RU" sz="1600" i="1" dirty="0"/>
              <a:t> </a:t>
            </a:r>
            <a:r>
              <a:rPr lang="ru-RU" sz="1600" b="1" i="1" dirty="0"/>
              <a:t>n-1</a:t>
            </a:r>
            <a:r>
              <a:rPr lang="ru-RU" sz="1600" i="1" dirty="0"/>
              <a:t> раз, одержимо </a:t>
            </a:r>
            <a:r>
              <a:rPr lang="ru-RU" sz="1600" i="1" dirty="0" err="1"/>
              <a:t>відсортований</a:t>
            </a:r>
            <a:r>
              <a:rPr lang="ru-RU" sz="1600" i="1" dirty="0"/>
              <a:t> </a:t>
            </a:r>
            <a:r>
              <a:rPr lang="ru-RU" sz="1600" i="1" dirty="0" err="1"/>
              <a:t>масив</a:t>
            </a:r>
            <a:r>
              <a:rPr lang="ru-RU" sz="1600" i="1" dirty="0"/>
              <a:t>.</a:t>
            </a:r>
            <a:endParaRPr lang="uk-UA" sz="2400" b="1" i="1" dirty="0">
              <a:solidFill>
                <a:srgbClr val="333333"/>
              </a:solidFill>
              <a:latin typeface="Helvetica Neue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68876" y="4977263"/>
            <a:ext cx="107354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333333"/>
                </a:solidFill>
                <a:latin typeface="Helvetica Neue"/>
              </a:rPr>
              <a:t>швидке сортування </a:t>
            </a:r>
            <a:r>
              <a:rPr lang="uk-UA" sz="1400" b="1" dirty="0" smtClean="0">
                <a:solidFill>
                  <a:srgbClr val="333333"/>
                </a:solidFill>
                <a:latin typeface="Helvetica Neue"/>
              </a:rPr>
              <a:t>(один з найшвидших способів)</a:t>
            </a:r>
            <a:endParaRPr lang="uk-UA" sz="2400" b="1" dirty="0" smtClean="0">
              <a:solidFill>
                <a:srgbClr val="333333"/>
              </a:solidFill>
              <a:latin typeface="Helvetica Neue"/>
            </a:endParaRPr>
          </a:p>
          <a:p>
            <a:r>
              <a:rPr lang="uk-UA" sz="1600" i="1" dirty="0" err="1" smtClean="0"/>
              <a:t>вибарається</a:t>
            </a:r>
            <a:r>
              <a:rPr lang="uk-UA" sz="1600" i="1" dirty="0" smtClean="0"/>
              <a:t> випадковий елемент (опорний)</a:t>
            </a:r>
            <a:r>
              <a:rPr lang="ru-RU" sz="1600" i="1" dirty="0" smtClean="0"/>
              <a:t>. </a:t>
            </a:r>
            <a:r>
              <a:rPr lang="ru-RU" sz="1600" i="1" dirty="0" err="1" smtClean="0"/>
              <a:t>всі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елементи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які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менше</a:t>
            </a:r>
            <a:r>
              <a:rPr lang="ru-RU" sz="1600" i="1" dirty="0" smtClean="0"/>
              <a:t> опорного по один </a:t>
            </a:r>
            <a:r>
              <a:rPr lang="ru-RU" sz="1600" i="1" dirty="0" err="1" smtClean="0"/>
              <a:t>бік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всі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інші</a:t>
            </a:r>
            <a:r>
              <a:rPr lang="ru-RU" sz="1600" i="1" dirty="0" smtClean="0"/>
              <a:t> по </a:t>
            </a:r>
            <a:r>
              <a:rPr lang="ru-RU" sz="1600" i="1" dirty="0" err="1" smtClean="0"/>
              <a:t>інший</a:t>
            </a:r>
            <a:r>
              <a:rPr lang="ru-RU" sz="1600" i="1" dirty="0" smtClean="0"/>
              <a:t>. В </a:t>
            </a:r>
            <a:r>
              <a:rPr lang="ru-RU" sz="1600" i="1" dirty="0" err="1" smtClean="0"/>
              <a:t>кожній</a:t>
            </a:r>
            <a:r>
              <a:rPr lang="ru-RU" sz="1600" i="1" dirty="0" smtClean="0"/>
              <a:t> з </a:t>
            </a:r>
            <a:r>
              <a:rPr lang="ru-RU" sz="1600" i="1" dirty="0" err="1" smtClean="0"/>
              <a:t>двох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частин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знов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вибираємо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опорні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елементи</a:t>
            </a:r>
            <a:r>
              <a:rPr lang="ru-RU" sz="1600" i="1" dirty="0" smtClean="0"/>
              <a:t>,  …</a:t>
            </a:r>
            <a:endParaRPr lang="uk-UA" sz="1600" i="1" dirty="0" smtClean="0">
              <a:solidFill>
                <a:srgbClr val="333333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615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5512526" y="3857897"/>
            <a:ext cx="5268685" cy="1837508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10" y="-13310"/>
            <a:ext cx="4554470" cy="68713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96601"/>
          <a:stretch/>
        </p:blipFill>
        <p:spPr>
          <a:xfrm>
            <a:off x="11300324" y="112868"/>
            <a:ext cx="430122" cy="6618953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5634446" y="329189"/>
            <a:ext cx="6096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M[100];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n;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cin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&gt;&gt;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n;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"---"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n; i++)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= rand() % 100;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n; i++)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j=0; j&lt;n-1;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j++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=0;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&lt;n-j-1;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++ )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&gt; 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+ 1]) 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a = 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]; 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= 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+ 1]; 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+ 1] = a;</a:t>
            </a:r>
          </a:p>
          <a:p>
            <a:r>
              <a:rPr lang="uk-UA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"------"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n; i++)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1020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387634" y="34834"/>
            <a:ext cx="58404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Ідентифікація елементів </a:t>
            </a: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матриці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…</a:t>
            </a: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332" y="4841381"/>
            <a:ext cx="5509691" cy="20166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6" y="2921763"/>
            <a:ext cx="5695406" cy="1725881"/>
          </a:xfrm>
          <a:prstGeom prst="rect">
            <a:avLst/>
          </a:prstGeom>
        </p:spPr>
      </p:pic>
      <p:pic>
        <p:nvPicPr>
          <p:cNvPr id="2050" name="Picture 2" descr="Результат пошуку зображень за запитом &quot;головна діагональ матриці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8" t="15956" r="9602" b="7580"/>
          <a:stretch/>
        </p:blipFill>
        <p:spPr bwMode="auto">
          <a:xfrm>
            <a:off x="4040776" y="561281"/>
            <a:ext cx="2673534" cy="205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6096000" y="310771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M[10][10];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j = 0; j &lt; 10;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j++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==j) ... ; </a:t>
            </a:r>
            <a:endParaRPr lang="uk-UA" dirty="0"/>
          </a:p>
        </p:txBody>
      </p:sp>
      <p:sp>
        <p:nvSpPr>
          <p:cNvPr id="6" name="Прямокутник 5"/>
          <p:cNvSpPr/>
          <p:nvPr/>
        </p:nvSpPr>
        <p:spPr>
          <a:xfrm>
            <a:off x="1654629" y="5336427"/>
            <a:ext cx="426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M[10][10];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j = 0; j &lt; 10;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j++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&gt;j) ... ;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//if (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&lt;j) ... ;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708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488482" y="135374"/>
            <a:ext cx="2563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Заміна значень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65714" y="597039"/>
            <a:ext cx="468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Дано дві змінні поміняти місцями їх значення</a:t>
            </a:r>
            <a:endParaRPr lang="uk-UA" i="1" dirty="0"/>
          </a:p>
        </p:txBody>
      </p:sp>
      <p:sp>
        <p:nvSpPr>
          <p:cNvPr id="5" name="Прямокутник 4"/>
          <p:cNvSpPr/>
          <p:nvPr/>
        </p:nvSpPr>
        <p:spPr>
          <a:xfrm>
            <a:off x="731520" y="3553097"/>
            <a:ext cx="2116183" cy="87085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кутник 5"/>
          <p:cNvSpPr/>
          <p:nvPr/>
        </p:nvSpPr>
        <p:spPr>
          <a:xfrm>
            <a:off x="731520" y="1749143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a, b;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cin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&gt;&gt;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&gt;&gt;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b;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"a \t b"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endl;</a:t>
            </a: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"\t "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b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endl;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a = b;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b = a;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"a \t b"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endl;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"\t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b;</a:t>
            </a:r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r="71106" b="59062"/>
          <a:stretch/>
        </p:blipFill>
        <p:spPr>
          <a:xfrm>
            <a:off x="5491706" y="1580848"/>
            <a:ext cx="5132751" cy="380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87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488482" y="135374"/>
            <a:ext cx="2563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Заміна значень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65714" y="597039"/>
            <a:ext cx="468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Дано дві змінні поміняти місцями їх значення</a:t>
            </a:r>
            <a:endParaRPr lang="uk-UA" i="1" dirty="0"/>
          </a:p>
        </p:txBody>
      </p:sp>
      <p:sp>
        <p:nvSpPr>
          <p:cNvPr id="5" name="Прямокутник 4"/>
          <p:cNvSpPr/>
          <p:nvPr/>
        </p:nvSpPr>
        <p:spPr>
          <a:xfrm>
            <a:off x="687978" y="4058194"/>
            <a:ext cx="2116183" cy="87085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71386" b="59956"/>
          <a:stretch/>
        </p:blipFill>
        <p:spPr>
          <a:xfrm>
            <a:off x="6110015" y="1741715"/>
            <a:ext cx="5250447" cy="3842848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834084" y="1834523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a, b; </a:t>
            </a:r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c;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cin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&gt;&gt;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&gt;&gt;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b;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"a \t b"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endl;</a:t>
            </a: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"\t "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b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endl;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c = a;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a = b;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b = c;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"a \t b"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endl;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"\t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b;</a:t>
            </a:r>
            <a:endParaRPr lang="uk-UA" dirty="0"/>
          </a:p>
        </p:txBody>
      </p:sp>
      <p:sp>
        <p:nvSpPr>
          <p:cNvPr id="9" name="Прямокутник 8"/>
          <p:cNvSpPr/>
          <p:nvPr/>
        </p:nvSpPr>
        <p:spPr>
          <a:xfrm>
            <a:off x="668622" y="2168435"/>
            <a:ext cx="1090509" cy="258271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120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488482" y="135374"/>
            <a:ext cx="2563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Заміна значень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65714" y="597039"/>
            <a:ext cx="468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Дано дві змінні поміняти місцями їх значення</a:t>
            </a:r>
            <a:endParaRPr lang="uk-UA" i="1" dirty="0"/>
          </a:p>
        </p:txBody>
      </p:sp>
      <p:sp>
        <p:nvSpPr>
          <p:cNvPr id="5" name="Прямокутник 4"/>
          <p:cNvSpPr/>
          <p:nvPr/>
        </p:nvSpPr>
        <p:spPr>
          <a:xfrm>
            <a:off x="687978" y="4058194"/>
            <a:ext cx="2116183" cy="87085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71386" b="59956"/>
          <a:stretch/>
        </p:blipFill>
        <p:spPr>
          <a:xfrm>
            <a:off x="6144849" y="1058704"/>
            <a:ext cx="5250447" cy="3842848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834084" y="1834523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a, b; </a:t>
            </a:r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cin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&gt;&gt;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&gt;&gt;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b;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"a \t b"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endl;</a:t>
            </a: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"\t "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b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endl;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/>
              <a:t>a = a + b;</a:t>
            </a:r>
          </a:p>
          <a:p>
            <a:r>
              <a:rPr lang="en-US" dirty="0"/>
              <a:t>b = a - b;</a:t>
            </a:r>
          </a:p>
          <a:p>
            <a:r>
              <a:rPr lang="en-US" dirty="0"/>
              <a:t>a = a - b</a:t>
            </a:r>
            <a:r>
              <a:rPr lang="en-US" dirty="0" smtClean="0"/>
              <a:t>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cout 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fr-FR" dirty="0">
                <a:solidFill>
                  <a:srgbClr val="A31515"/>
                </a:solidFill>
                <a:latin typeface="Consolas" panose="020B0609020204030204" pitchFamily="49" charset="0"/>
              </a:rPr>
              <a:t>"a \t b"</a:t>
            </a:r>
            <a:r>
              <a:rPr lang="fr-FR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fr-FR" dirty="0">
                <a:solidFill>
                  <a:srgbClr val="000000"/>
                </a:solidFill>
                <a:latin typeface="Consolas" panose="020B0609020204030204" pitchFamily="49" charset="0"/>
              </a:rPr>
              <a:t>endl;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"\t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b;</a:t>
            </a:r>
            <a:endParaRPr lang="uk-UA" dirty="0"/>
          </a:p>
        </p:txBody>
      </p:sp>
      <p:sp>
        <p:nvSpPr>
          <p:cNvPr id="6" name="Прямокутник 5"/>
          <p:cNvSpPr/>
          <p:nvPr/>
        </p:nvSpPr>
        <p:spPr>
          <a:xfrm>
            <a:off x="6144849" y="5195665"/>
            <a:ext cx="64825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		a	b</a:t>
            </a:r>
          </a:p>
          <a:p>
            <a:r>
              <a:rPr lang="en-US" dirty="0"/>
              <a:t>	</a:t>
            </a:r>
            <a:r>
              <a:rPr lang="en-US" dirty="0" smtClean="0"/>
              <a:t>	32	54</a:t>
            </a:r>
          </a:p>
          <a:p>
            <a:r>
              <a:rPr lang="en-US" dirty="0" smtClean="0"/>
              <a:t>a </a:t>
            </a:r>
            <a:r>
              <a:rPr lang="en-US" dirty="0"/>
              <a:t>= a + b</a:t>
            </a:r>
            <a:r>
              <a:rPr lang="en-US" dirty="0" smtClean="0"/>
              <a:t>;		86	54        </a:t>
            </a:r>
            <a:endParaRPr lang="en-US" dirty="0"/>
          </a:p>
          <a:p>
            <a:r>
              <a:rPr lang="en-US" dirty="0"/>
              <a:t>b = a - b</a:t>
            </a:r>
            <a:r>
              <a:rPr lang="en-US" dirty="0" smtClean="0"/>
              <a:t>;		86	32</a:t>
            </a:r>
            <a:endParaRPr lang="en-US" dirty="0"/>
          </a:p>
          <a:p>
            <a:r>
              <a:rPr lang="en-US" dirty="0"/>
              <a:t>a = a - b</a:t>
            </a:r>
            <a:r>
              <a:rPr lang="en-US" dirty="0" smtClean="0"/>
              <a:t>;		54	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0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172219" y="74414"/>
            <a:ext cx="1391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41074" y="757645"/>
            <a:ext cx="3058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(</a:t>
            </a:r>
            <a:r>
              <a:rPr lang="uk-UA" i="1" dirty="0" smtClean="0"/>
              <a:t>елемент</a:t>
            </a:r>
            <a:r>
              <a:rPr lang="uk-UA" dirty="0" smtClean="0"/>
              <a:t> == </a:t>
            </a:r>
            <a:r>
              <a:rPr lang="uk-UA" i="1" dirty="0" smtClean="0"/>
              <a:t>значення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uk-UA" i="1" dirty="0" smtClean="0"/>
              <a:t>дія</a:t>
            </a:r>
            <a:r>
              <a:rPr lang="en-US" i="1" dirty="0" smtClean="0"/>
              <a:t>;</a:t>
            </a:r>
            <a:endParaRPr lang="uk-UA" i="1" dirty="0"/>
          </a:p>
        </p:txBody>
      </p:sp>
      <p:sp>
        <p:nvSpPr>
          <p:cNvPr id="4" name="Прямокутник 3"/>
          <p:cNvSpPr/>
          <p:nvPr/>
        </p:nvSpPr>
        <p:spPr>
          <a:xfrm>
            <a:off x="3439885" y="1725361"/>
            <a:ext cx="50074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y;</a:t>
            </a:r>
          </a:p>
          <a:p>
            <a:r>
              <a:rPr lang="nn-NO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nn-NO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i = -4; i &lt;= 5.6; i += 0.9)</a:t>
            </a:r>
          </a:p>
          <a:p>
            <a:r>
              <a:rPr lang="uk-UA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y =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sqrt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*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+ 7);</a:t>
            </a:r>
          </a:p>
          <a:p>
            <a:endParaRPr lang="uk-UA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(y == 6.78)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y </a:t>
            </a:r>
            <a:r>
              <a:rPr lang="en-US" dirty="0" smtClean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uk-UA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3439885" y="4772522"/>
            <a:ext cx="50074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MM[10];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= rand() % 10;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== 4)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072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172219" y="74414"/>
            <a:ext cx="1391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41074" y="757645"/>
            <a:ext cx="3058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(</a:t>
            </a:r>
            <a:r>
              <a:rPr lang="uk-UA" i="1" dirty="0" smtClean="0"/>
              <a:t>елемент</a:t>
            </a:r>
            <a:r>
              <a:rPr lang="uk-UA" dirty="0" smtClean="0"/>
              <a:t> == </a:t>
            </a:r>
            <a:r>
              <a:rPr lang="uk-UA" i="1" dirty="0" smtClean="0"/>
              <a:t>значення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uk-UA" i="1" dirty="0" smtClean="0"/>
              <a:t>дія</a:t>
            </a:r>
            <a:r>
              <a:rPr lang="en-US" i="1" dirty="0" smtClean="0"/>
              <a:t>;</a:t>
            </a:r>
            <a:endParaRPr lang="uk-UA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72133" b="33348"/>
          <a:stretch/>
        </p:blipFill>
        <p:spPr>
          <a:xfrm>
            <a:off x="388690" y="1620526"/>
            <a:ext cx="4021391" cy="5030264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5512525" y="1620526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double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MM[10];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double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MM_d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[10];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= 10*sin(rand() % 10);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j = 0;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&gt; 0) {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MM_d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[j] = 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j++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"--------- </a:t>
            </a:r>
            <a:r>
              <a:rPr lang="uk-UA" dirty="0">
                <a:solidFill>
                  <a:srgbClr val="A31515"/>
                </a:solidFill>
                <a:latin typeface="Consolas" panose="020B0609020204030204" pitchFamily="49" charset="0"/>
              </a:rPr>
              <a:t>додатні елементи-------"</a:t>
            </a:r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uk-UA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j; i++)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MM_d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1087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423784" y="196334"/>
            <a:ext cx="2638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кількості</a:t>
            </a: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41074" y="757645"/>
            <a:ext cx="3111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k=0;</a:t>
            </a:r>
          </a:p>
          <a:p>
            <a:r>
              <a:rPr lang="en-US" dirty="0" smtClean="0"/>
              <a:t>If (</a:t>
            </a:r>
            <a:r>
              <a:rPr lang="uk-UA" i="1" dirty="0" smtClean="0"/>
              <a:t>елемент</a:t>
            </a:r>
            <a:r>
              <a:rPr lang="uk-UA" dirty="0" smtClean="0"/>
              <a:t> == </a:t>
            </a:r>
            <a:r>
              <a:rPr lang="uk-UA" i="1" dirty="0" smtClean="0"/>
              <a:t>значення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en-US" i="1" dirty="0" smtClean="0"/>
              <a:t>k++;</a:t>
            </a:r>
            <a:endParaRPr lang="uk-UA" i="1" dirty="0"/>
          </a:p>
        </p:txBody>
      </p:sp>
      <p:sp>
        <p:nvSpPr>
          <p:cNvPr id="4" name="Прямокутник 3"/>
          <p:cNvSpPr/>
          <p:nvPr/>
        </p:nvSpPr>
        <p:spPr>
          <a:xfrm>
            <a:off x="3439885" y="1725361"/>
            <a:ext cx="50074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y;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</a:rPr>
              <a:t> k = 0;</a:t>
            </a:r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nn-NO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i = -4; i &lt;= 5.6; i += 0.9)</a:t>
            </a:r>
          </a:p>
          <a:p>
            <a:r>
              <a:rPr lang="uk-UA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y =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sqrt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*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+ 7);</a:t>
            </a:r>
          </a:p>
          <a:p>
            <a:endParaRPr lang="uk-UA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(y == 6.78) k++;</a:t>
            </a:r>
          </a:p>
          <a:p>
            <a:r>
              <a:rPr lang="uk-UA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3439884" y="4441596"/>
            <a:ext cx="50074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double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MM[10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];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</a:rPr>
              <a:t> k = 0;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=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10*sin(rand()%10);</a:t>
            </a:r>
          </a:p>
          <a:p>
            <a:endParaRPr lang="uk-UA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&gt;=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4)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k++;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987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423784" y="196334"/>
            <a:ext cx="3261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суми, добутку</a:t>
            </a: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01736" y="792479"/>
            <a:ext cx="1562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s=0;</a:t>
            </a:r>
          </a:p>
          <a:p>
            <a:r>
              <a:rPr lang="en-US" dirty="0" smtClean="0"/>
              <a:t>s=s+</a:t>
            </a:r>
            <a:r>
              <a:rPr lang="uk-UA" i="1" dirty="0" smtClean="0"/>
              <a:t>елемент</a:t>
            </a:r>
            <a:r>
              <a:rPr lang="en-US" i="1" dirty="0" smtClean="0"/>
              <a:t>;</a:t>
            </a:r>
            <a:endParaRPr lang="uk-UA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88479" y="792479"/>
            <a:ext cx="1626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d=1;</a:t>
            </a:r>
          </a:p>
          <a:p>
            <a:r>
              <a:rPr lang="en-US" dirty="0" smtClean="0"/>
              <a:t>d=d*</a:t>
            </a:r>
            <a:r>
              <a:rPr lang="uk-UA" i="1" dirty="0" smtClean="0"/>
              <a:t>елемент</a:t>
            </a:r>
            <a:r>
              <a:rPr lang="en-US" i="1" dirty="0" smtClean="0"/>
              <a:t>;</a:t>
            </a:r>
            <a:endParaRPr lang="uk-UA" i="1" dirty="0"/>
          </a:p>
        </p:txBody>
      </p:sp>
      <p:sp>
        <p:nvSpPr>
          <p:cNvPr id="6" name="Прямокутник 5"/>
          <p:cNvSpPr/>
          <p:nvPr/>
        </p:nvSpPr>
        <p:spPr>
          <a:xfrm>
            <a:off x="418011" y="2224262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y; 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s = 0, d=1;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-4; i &lt;= 5.6; i += 0.9)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y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sqrt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*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+ 7);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s += y;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d *= y;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s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"\t"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d;</a:t>
            </a:r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7559040" y="2085762"/>
            <a:ext cx="384047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MM[10];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s = 0, d = 1;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 = rand() % 10;</a:t>
            </a:r>
          </a:p>
          <a:p>
            <a:endParaRPr lang="uk-UA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10; i++)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s += 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d *= MM[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];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s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"\t"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d;</a:t>
            </a:r>
            <a:endParaRPr lang="uk-UA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r="67744" b="84598"/>
          <a:stretch/>
        </p:blipFill>
        <p:spPr>
          <a:xfrm>
            <a:off x="6934500" y="5504318"/>
            <a:ext cx="5089558" cy="12709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r="71853" b="85491"/>
          <a:stretch/>
        </p:blipFill>
        <p:spPr>
          <a:xfrm>
            <a:off x="165462" y="5504318"/>
            <a:ext cx="4714495" cy="127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58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423784" y="196334"/>
            <a:ext cx="3261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 суми, добутку</a:t>
            </a: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01736" y="792479"/>
            <a:ext cx="1562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s=0;</a:t>
            </a:r>
          </a:p>
          <a:p>
            <a:r>
              <a:rPr lang="en-US" dirty="0" smtClean="0"/>
              <a:t>s=s+</a:t>
            </a:r>
            <a:r>
              <a:rPr lang="uk-UA" i="1" dirty="0" smtClean="0"/>
              <a:t>елемент</a:t>
            </a:r>
            <a:r>
              <a:rPr lang="en-US" i="1" dirty="0" smtClean="0"/>
              <a:t>;</a:t>
            </a:r>
            <a:endParaRPr lang="uk-UA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88479" y="792479"/>
            <a:ext cx="1626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d=1;</a:t>
            </a:r>
          </a:p>
          <a:p>
            <a:r>
              <a:rPr lang="en-US" dirty="0" smtClean="0"/>
              <a:t>d=d*</a:t>
            </a:r>
            <a:r>
              <a:rPr lang="uk-UA" i="1" dirty="0" smtClean="0"/>
              <a:t>елемент</a:t>
            </a:r>
            <a:r>
              <a:rPr lang="en-US" i="1" dirty="0" smtClean="0"/>
              <a:t>;</a:t>
            </a:r>
            <a:endParaRPr lang="uk-UA" i="1" dirty="0"/>
          </a:p>
        </p:txBody>
      </p:sp>
      <p:sp>
        <p:nvSpPr>
          <p:cNvPr id="6" name="Прямокутник 5"/>
          <p:cNvSpPr/>
          <p:nvPr/>
        </p:nvSpPr>
        <p:spPr>
          <a:xfrm>
            <a:off x="531222" y="2034348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y;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s = 0, d = 1;</a:t>
            </a:r>
          </a:p>
          <a:p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nn-NO" dirty="0">
                <a:solidFill>
                  <a:srgbClr val="000000"/>
                </a:solidFill>
                <a:latin typeface="Consolas" panose="020B0609020204030204" pitchFamily="49" charset="0"/>
              </a:rPr>
              <a:t> i = -4; i &lt;= 5.6; i += 0.9)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y = 10 * sin(rand() % 10);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(y &gt; 0)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s += y;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d *= y;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uk-UA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s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"\t"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d;</a:t>
            </a:r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r="69519" b="81920"/>
          <a:stretch/>
        </p:blipFill>
        <p:spPr>
          <a:xfrm>
            <a:off x="6627222" y="2908663"/>
            <a:ext cx="4630296" cy="143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9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1479</Words>
  <Application>Microsoft Office PowerPoint</Application>
  <PresentationFormat>Широкий екран</PresentationFormat>
  <Paragraphs>241</Paragraphs>
  <Slides>14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Consolas</vt:lpstr>
      <vt:lpstr>Helvetica Neue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yurchuk</dc:creator>
  <cp:lastModifiedBy>Юрій</cp:lastModifiedBy>
  <cp:revision>86</cp:revision>
  <dcterms:created xsi:type="dcterms:W3CDTF">2017-09-03T13:23:05Z</dcterms:created>
  <dcterms:modified xsi:type="dcterms:W3CDTF">2017-11-01T11:29:41Z</dcterms:modified>
</cp:coreProperties>
</file>