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8" r:id="rId4"/>
    <p:sldId id="264" r:id="rId5"/>
    <p:sldId id="266" r:id="rId6"/>
    <p:sldId id="267" r:id="rId7"/>
    <p:sldId id="268" r:id="rId8"/>
    <p:sldId id="270" r:id="rId9"/>
    <p:sldId id="265" r:id="rId10"/>
    <p:sldId id="269" r:id="rId11"/>
    <p:sldId id="272" r:id="rId12"/>
    <p:sldId id="273" r:id="rId13"/>
    <p:sldId id="271" r:id="rId14"/>
    <p:sldId id="262" r:id="rId15"/>
    <p:sldId id="260" r:id="rId16"/>
    <p:sldId id="263" r:id="rId17"/>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ru-RU" smtClean="0"/>
              <a:t>Образец заголовка</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4/20/2021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447191" y="2824269"/>
            <a:ext cx="4645152" cy="264445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412362" y="2821491"/>
            <a:ext cx="4645152" cy="263737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ru-RU" smtClean="0"/>
              <a:t>Образец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4/20/2021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4/20/2021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vGq3-Fi_zQY"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2OmKE4KjD6g&amp;list=PLioNNoBDTJN7O_MQzQXf9-w5dGaih0kJa&amp;index=180"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11369" y="802298"/>
            <a:ext cx="9337183" cy="2541431"/>
          </a:xfrm>
        </p:spPr>
        <p:txBody>
          <a:bodyPr>
            <a:normAutofit/>
          </a:bodyPr>
          <a:lstStyle/>
          <a:p>
            <a:r>
              <a:rPr lang="uk-UA" dirty="0" smtClean="0"/>
              <a:t>Коротко? Сильно? Страшно? </a:t>
            </a:r>
            <a:r>
              <a:rPr lang="uk-UA" sz="3900" dirty="0" smtClean="0"/>
              <a:t>(таємниці малої прози)</a:t>
            </a:r>
            <a:endParaRPr lang="uk-UA" sz="3900" dirty="0"/>
          </a:p>
        </p:txBody>
      </p:sp>
      <p:sp>
        <p:nvSpPr>
          <p:cNvPr id="3" name="Подзаголовок 2"/>
          <p:cNvSpPr>
            <a:spLocks noGrp="1"/>
          </p:cNvSpPr>
          <p:nvPr>
            <p:ph type="subTitle" idx="1"/>
          </p:nvPr>
        </p:nvSpPr>
        <p:spPr/>
        <p:txBody>
          <a:bodyPr/>
          <a:lstStyle/>
          <a:p>
            <a:pPr algn="r"/>
            <a:r>
              <a:rPr lang="uk-UA" dirty="0" smtClean="0"/>
              <a:t>Проф. Деркачова О. С.</a:t>
            </a:r>
            <a:endParaRPr lang="uk-UA" dirty="0"/>
          </a:p>
        </p:txBody>
      </p:sp>
      <p:pic>
        <p:nvPicPr>
          <p:cNvPr id="3074" name="Picture 2" descr="https://pnu.edu.ua/wp-content/uploads/2020/12/%D0%A1%D0%90%D0%99%D0%A2-3%D0%BE%D1%81%D1%82-300x16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515" y="3891437"/>
            <a:ext cx="3978544" cy="224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113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Описание скульптуры Франсуа Огюста Родена «Граждане Кале» 👍 - Роден Огюст"/>
          <p:cNvPicPr/>
          <p:nvPr/>
        </p:nvPicPr>
        <p:blipFill>
          <a:blip r:embed="rId2">
            <a:extLst>
              <a:ext uri="{28A0092B-C50C-407E-A947-70E740481C1C}">
                <a14:useLocalDpi xmlns:a14="http://schemas.microsoft.com/office/drawing/2010/main" val="0"/>
              </a:ext>
            </a:extLst>
          </a:blip>
          <a:srcRect/>
          <a:stretch>
            <a:fillRect/>
          </a:stretch>
        </p:blipFill>
        <p:spPr bwMode="auto">
          <a:xfrm>
            <a:off x="295835" y="188259"/>
            <a:ext cx="8686800" cy="5849469"/>
          </a:xfrm>
          <a:prstGeom prst="rect">
            <a:avLst/>
          </a:prstGeom>
          <a:noFill/>
          <a:ln>
            <a:noFill/>
          </a:ln>
        </p:spPr>
      </p:pic>
      <p:sp>
        <p:nvSpPr>
          <p:cNvPr id="3" name="Прямоугольник 2"/>
          <p:cNvSpPr/>
          <p:nvPr/>
        </p:nvSpPr>
        <p:spPr>
          <a:xfrm>
            <a:off x="9480176" y="557023"/>
            <a:ext cx="1694330" cy="3477875"/>
          </a:xfrm>
          <a:prstGeom prst="rect">
            <a:avLst/>
          </a:prstGeom>
        </p:spPr>
        <p:txBody>
          <a:bodyPr wrap="square">
            <a:spAutoFit/>
          </a:bodyPr>
          <a:lstStyle/>
          <a:p>
            <a:r>
              <a:rPr lang="uk-UA" sz="2000" i="1" dirty="0" smtClean="0">
                <a:latin typeface="Calibri" panose="020F0502020204030204" pitchFamily="34" charset="0"/>
                <a:ea typeface="Calibri" panose="020F0502020204030204" pitchFamily="34" charset="0"/>
                <a:cs typeface="Times New Roman" panose="02020603050405020304" pitchFamily="18" charset="0"/>
              </a:rPr>
              <a:t>Люди.</a:t>
            </a:r>
          </a:p>
          <a:p>
            <a:endParaRPr lang="uk-UA" sz="2000" i="1" dirty="0" smtClean="0">
              <a:latin typeface="Calibri" panose="020F0502020204030204" pitchFamily="34" charset="0"/>
              <a:ea typeface="Calibri" panose="020F0502020204030204" pitchFamily="34" charset="0"/>
              <a:cs typeface="Times New Roman" panose="02020603050405020304" pitchFamily="18" charset="0"/>
            </a:endParaRPr>
          </a:p>
          <a:p>
            <a:r>
              <a:rPr lang="uk-UA" sz="2000" i="1" dirty="0" smtClean="0">
                <a:latin typeface="Calibri" panose="020F0502020204030204" pitchFamily="34" charset="0"/>
                <a:ea typeface="Calibri" panose="020F0502020204030204" pitchFamily="34" charset="0"/>
                <a:cs typeface="Times New Roman" panose="02020603050405020304" pitchFamily="18" charset="0"/>
              </a:rPr>
              <a:t>Впасти.</a:t>
            </a:r>
          </a:p>
          <a:p>
            <a:endParaRPr lang="uk-UA" sz="2000" i="1" dirty="0" smtClean="0">
              <a:latin typeface="Calibri" panose="020F0502020204030204" pitchFamily="34" charset="0"/>
              <a:ea typeface="Calibri" panose="020F0502020204030204" pitchFamily="34" charset="0"/>
              <a:cs typeface="Times New Roman" panose="02020603050405020304" pitchFamily="18" charset="0"/>
            </a:endParaRPr>
          </a:p>
          <a:p>
            <a:r>
              <a:rPr lang="uk-UA" sz="2000" i="1" dirty="0" smtClean="0">
                <a:latin typeface="Calibri" panose="020F0502020204030204" pitchFamily="34" charset="0"/>
                <a:ea typeface="Calibri" panose="020F0502020204030204" pitchFamily="34" charset="0"/>
                <a:cs typeface="Times New Roman" panose="02020603050405020304" pitchFamily="18" charset="0"/>
              </a:rPr>
              <a:t>Підвестися.</a:t>
            </a:r>
          </a:p>
          <a:p>
            <a:endParaRPr lang="uk-UA" sz="2000" i="1" dirty="0" smtClean="0">
              <a:latin typeface="Calibri" panose="020F0502020204030204" pitchFamily="34" charset="0"/>
              <a:ea typeface="Calibri" panose="020F0502020204030204" pitchFamily="34" charset="0"/>
              <a:cs typeface="Times New Roman" panose="02020603050405020304" pitchFamily="18" charset="0"/>
            </a:endParaRPr>
          </a:p>
          <a:p>
            <a:r>
              <a:rPr lang="uk-UA" sz="2000" i="1" dirty="0" smtClean="0">
                <a:latin typeface="Calibri" panose="020F0502020204030204" pitchFamily="34" charset="0"/>
                <a:ea typeface="Calibri" panose="020F0502020204030204" pitchFamily="34" charset="0"/>
                <a:cs typeface="Times New Roman" panose="02020603050405020304" pitchFamily="18" charset="0"/>
              </a:rPr>
              <a:t>Долоні.</a:t>
            </a:r>
          </a:p>
          <a:p>
            <a:endParaRPr lang="uk-UA" sz="2000" i="1" dirty="0" smtClean="0">
              <a:latin typeface="Calibri" panose="020F0502020204030204" pitchFamily="34" charset="0"/>
              <a:ea typeface="Calibri" panose="020F0502020204030204" pitchFamily="34" charset="0"/>
              <a:cs typeface="Times New Roman" panose="02020603050405020304" pitchFamily="18" charset="0"/>
            </a:endParaRPr>
          </a:p>
          <a:p>
            <a:r>
              <a:rPr lang="uk-UA" sz="2000" i="1" dirty="0" smtClean="0">
                <a:latin typeface="Calibri" panose="020F0502020204030204" pitchFamily="34" charset="0"/>
                <a:ea typeface="Calibri" panose="020F0502020204030204" pitchFamily="34" charset="0"/>
                <a:cs typeface="Times New Roman" panose="02020603050405020304" pitchFamily="18" charset="0"/>
              </a:rPr>
              <a:t>Земля.</a:t>
            </a:r>
          </a:p>
          <a:p>
            <a:endParaRPr lang="uk-UA" sz="2000" i="1" dirty="0" smtClean="0">
              <a:latin typeface="Calibri" panose="020F0502020204030204" pitchFamily="34" charset="0"/>
              <a:ea typeface="Calibri" panose="020F0502020204030204" pitchFamily="34" charset="0"/>
              <a:cs typeface="Times New Roman" panose="02020603050405020304" pitchFamily="18" charset="0"/>
            </a:endParaRPr>
          </a:p>
          <a:p>
            <a:r>
              <a:rPr lang="uk-UA" sz="2000" i="1" dirty="0" smtClean="0">
                <a:latin typeface="Calibri" panose="020F0502020204030204" pitchFamily="34" charset="0"/>
                <a:ea typeface="Calibri" panose="020F0502020204030204" pitchFamily="34" charset="0"/>
                <a:cs typeface="Times New Roman" panose="02020603050405020304" pitchFamily="18" charset="0"/>
              </a:rPr>
              <a:t>Втома.</a:t>
            </a:r>
          </a:p>
        </p:txBody>
      </p:sp>
    </p:spTree>
    <p:extLst>
      <p:ext uri="{BB962C8B-B14F-4D97-AF65-F5344CB8AC3E}">
        <p14:creationId xmlns:p14="http://schemas.microsoft.com/office/powerpoint/2010/main" val="1032358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8930" y="190544"/>
            <a:ext cx="6096000" cy="369332"/>
          </a:xfrm>
          <a:prstGeom prst="rect">
            <a:avLst/>
          </a:prstGeom>
        </p:spPr>
        <p:txBody>
          <a:bodyPr>
            <a:spAutoFit/>
          </a:bodyPr>
          <a:lstStyle/>
          <a:p>
            <a:r>
              <a:rPr lang="uk-UA" i="1" dirty="0" smtClean="0">
                <a:latin typeface="Calibri" panose="020F0502020204030204" pitchFamily="34" charset="0"/>
                <a:ea typeface="Calibri" panose="020F0502020204030204" pitchFamily="34" charset="0"/>
                <a:cs typeface="Times New Roman" panose="02020603050405020304" pitchFamily="18" charset="0"/>
              </a:rPr>
              <a:t>Впізнати новелу Стефаника</a:t>
            </a:r>
            <a:endParaRPr lang="uk-UA" dirty="0"/>
          </a:p>
        </p:txBody>
      </p:sp>
      <p:pic>
        <p:nvPicPr>
          <p:cNvPr id="7170" name="Picture 2" descr="OrthPhoto - Камінний хрест / cross - apolog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559876"/>
            <a:ext cx="2788023" cy="398288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Обои на монитор | Осінь | осінь, листя, макро, опале листя, кленові листк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0706" y="190544"/>
            <a:ext cx="4210148" cy="2801663"/>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Корова - Домашняя корова - Уход за корово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8709" y="375210"/>
            <a:ext cx="3191008" cy="3964827"/>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Місток через річку Трубіж"/>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722" y="3081809"/>
            <a:ext cx="3933341" cy="2921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721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Рассвет в деревне. восход солнца в пригородном пейзаже | Премиум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669" y="622258"/>
            <a:ext cx="5962650" cy="39433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 Скачать картинки Рассвет в деревне, стоковые фото Рассвет в деревне в  хорошем качестве | Depositpho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7288" y="596501"/>
            <a:ext cx="4576422"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216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217438"/>
            <a:ext cx="6096000" cy="646331"/>
          </a:xfrm>
          <a:prstGeom prst="rect">
            <a:avLst/>
          </a:prstGeom>
        </p:spPr>
        <p:txBody>
          <a:bodyPr>
            <a:spAutoFit/>
          </a:bodyPr>
          <a:lstStyle/>
          <a:p>
            <a:r>
              <a:rPr lang="uk-UA" i="1" dirty="0" smtClean="0">
                <a:latin typeface="Calibri" panose="020F0502020204030204" pitchFamily="34" charset="0"/>
                <a:ea typeface="Calibri" panose="020F0502020204030204" pitchFamily="34" charset="0"/>
                <a:cs typeface="Times New Roman" panose="02020603050405020304" pitchFamily="18" charset="0"/>
              </a:rPr>
              <a:t>Придумайте важливу роль для цих зображень та напишіть історію з ними</a:t>
            </a:r>
            <a:endParaRPr lang="uk-UA" dirty="0"/>
          </a:p>
        </p:txBody>
      </p:sp>
      <p:pic>
        <p:nvPicPr>
          <p:cNvPr id="9220" name="Picture 4" descr="Ікона Матері Божої Неустанної помоч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004" y="958357"/>
            <a:ext cx="2746508" cy="3543881"/>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0662" y="958357"/>
            <a:ext cx="2389407" cy="3483546"/>
          </a:xfrm>
          <a:prstGeom prst="rect">
            <a:avLst/>
          </a:prstGeom>
        </p:spPr>
      </p:pic>
      <p:pic>
        <p:nvPicPr>
          <p:cNvPr id="9224" name="Picture 8" descr="Нитки Лен (льон): 50 грн. - Витвори майстрів / рукоділля Дрогобич на Ol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9219" y="863769"/>
            <a:ext cx="4737896" cy="3554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808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3487" y="173455"/>
            <a:ext cx="11213973" cy="650794"/>
          </a:xfrm>
        </p:spPr>
        <p:txBody>
          <a:bodyPr>
            <a:normAutofit fontScale="90000"/>
          </a:bodyPr>
          <a:lstStyle/>
          <a:p>
            <a:r>
              <a:rPr lang="uk-UA" dirty="0" smtClean="0"/>
              <a:t>Поради від Юрія Андруховича </a:t>
            </a:r>
            <a:r>
              <a:rPr lang="uk-UA" sz="1100" dirty="0" smtClean="0"/>
              <a:t>(</a:t>
            </a:r>
            <a:r>
              <a:rPr lang="en-US" sz="1100" dirty="0"/>
              <a:t>https://talentscollection.com/uk/materials/show/yuriy-andruhovich-podilivsya-poradami-dlya-pismennikiv-pochatkivciv</a:t>
            </a:r>
            <a:r>
              <a:rPr lang="uk-UA" sz="1100" dirty="0" smtClean="0"/>
              <a:t>)</a:t>
            </a:r>
            <a:endParaRPr lang="uk-UA" sz="1100" dirty="0"/>
          </a:p>
        </p:txBody>
      </p:sp>
      <p:sp>
        <p:nvSpPr>
          <p:cNvPr id="3" name="Объект 2"/>
          <p:cNvSpPr>
            <a:spLocks noGrp="1"/>
          </p:cNvSpPr>
          <p:nvPr>
            <p:ph idx="1"/>
          </p:nvPr>
        </p:nvSpPr>
        <p:spPr>
          <a:xfrm>
            <a:off x="373487" y="824249"/>
            <a:ext cx="11475076" cy="5190185"/>
          </a:xfrm>
        </p:spPr>
        <p:txBody>
          <a:bodyPr>
            <a:normAutofit/>
          </a:bodyPr>
          <a:lstStyle/>
          <a:p>
            <a:pPr marL="0" indent="0">
              <a:buNone/>
            </a:pPr>
            <a:endParaRPr lang="uk-UA" sz="2200" i="1" dirty="0" smtClean="0"/>
          </a:p>
          <a:p>
            <a:pPr marL="0" indent="0">
              <a:buNone/>
            </a:pPr>
            <a:r>
              <a:rPr lang="uk-UA" sz="2200" i="1" dirty="0" smtClean="0"/>
              <a:t>Раджу </a:t>
            </a:r>
            <a:r>
              <a:rPr lang="uk-UA" sz="2200" i="1" dirty="0"/>
              <a:t>дописувати кожен свій твір до такого відчуття, коли вам здаватиметься: «Все, далі можна тільки зіпсувати». </a:t>
            </a:r>
            <a:r>
              <a:rPr lang="uk-UA" sz="2200" i="1" dirty="0" smtClean="0"/>
              <a:t>Значить, </a:t>
            </a:r>
            <a:r>
              <a:rPr lang="uk-UA" sz="2200" i="1" dirty="0"/>
              <a:t>ви досягнули якоїсь крайньої межі, досконалості. Не потрібно більше нічого змінювати чи переписувати. От тоді, напевно, можна цей твір нести видавцю. Текст має бути таким, щоб вам хотілося це зробити. Звісно, якщо ще пощастить з </a:t>
            </a:r>
            <a:r>
              <a:rPr lang="uk-UA" sz="2200" i="1" dirty="0" smtClean="0"/>
              <a:t>видавцем</a:t>
            </a:r>
          </a:p>
          <a:p>
            <a:pPr marL="0" indent="0">
              <a:buNone/>
            </a:pPr>
            <a:r>
              <a:rPr lang="ru-RU" sz="2200" i="1" dirty="0"/>
              <a:t>«</a:t>
            </a:r>
            <a:r>
              <a:rPr lang="ru-RU" sz="2200" i="1" dirty="0" err="1"/>
              <a:t>Насправді</a:t>
            </a:r>
            <a:r>
              <a:rPr lang="ru-RU" sz="2200" i="1" dirty="0"/>
              <a:t>, не </a:t>
            </a:r>
            <a:r>
              <a:rPr lang="ru-RU" sz="2200" i="1" dirty="0" err="1"/>
              <a:t>можна</a:t>
            </a:r>
            <a:r>
              <a:rPr lang="ru-RU" sz="2200" i="1" dirty="0"/>
              <a:t> </a:t>
            </a:r>
            <a:r>
              <a:rPr lang="ru-RU" sz="2200" i="1" dirty="0" err="1"/>
              <a:t>навчитися</a:t>
            </a:r>
            <a:r>
              <a:rPr lang="ru-RU" sz="2200" i="1" dirty="0"/>
              <a:t> </a:t>
            </a:r>
            <a:r>
              <a:rPr lang="ru-RU" sz="2200" i="1" dirty="0" err="1"/>
              <a:t>писати</a:t>
            </a:r>
            <a:r>
              <a:rPr lang="ru-RU" sz="2200" i="1" dirty="0"/>
              <a:t>, </a:t>
            </a:r>
            <a:r>
              <a:rPr lang="ru-RU" sz="2200" i="1" dirty="0" err="1"/>
              <a:t>якщо</a:t>
            </a:r>
            <a:r>
              <a:rPr lang="ru-RU" sz="2200" i="1" dirty="0"/>
              <a:t> у вас </a:t>
            </a:r>
            <a:r>
              <a:rPr lang="ru-RU" sz="2200" i="1" dirty="0" err="1"/>
              <a:t>немає</a:t>
            </a:r>
            <a:r>
              <a:rPr lang="ru-RU" sz="2200" i="1" dirty="0"/>
              <a:t> </a:t>
            </a:r>
            <a:r>
              <a:rPr lang="ru-RU" sz="2200" i="1" dirty="0" err="1"/>
              <a:t>цього</a:t>
            </a:r>
            <a:r>
              <a:rPr lang="ru-RU" sz="2200" i="1" dirty="0"/>
              <a:t> дару. </a:t>
            </a:r>
            <a:r>
              <a:rPr lang="ru-RU" sz="2200" i="1" dirty="0" err="1"/>
              <a:t>Ті</a:t>
            </a:r>
            <a:r>
              <a:rPr lang="ru-RU" sz="2200" i="1" dirty="0"/>
              <a:t> ж, кому природа </a:t>
            </a:r>
            <a:r>
              <a:rPr lang="ru-RU" sz="2200" i="1" dirty="0" err="1"/>
              <a:t>подарувала</a:t>
            </a:r>
            <a:r>
              <a:rPr lang="ru-RU" sz="2200" i="1" dirty="0"/>
              <a:t> </a:t>
            </a:r>
            <a:r>
              <a:rPr lang="ru-RU" sz="2200" i="1" dirty="0" err="1"/>
              <a:t>такий</a:t>
            </a:r>
            <a:r>
              <a:rPr lang="ru-RU" sz="2200" i="1" dirty="0"/>
              <a:t> талант, </a:t>
            </a:r>
            <a:r>
              <a:rPr lang="ru-RU" sz="2200" i="1" dirty="0" err="1"/>
              <a:t>звичайно</a:t>
            </a:r>
            <a:r>
              <a:rPr lang="ru-RU" sz="2200" i="1" dirty="0"/>
              <a:t>, </a:t>
            </a:r>
            <a:r>
              <a:rPr lang="ru-RU" sz="2200" i="1" dirty="0" err="1"/>
              <a:t>можуть</a:t>
            </a:r>
            <a:r>
              <a:rPr lang="ru-RU" sz="2200" i="1" dirty="0"/>
              <a:t> </a:t>
            </a:r>
            <a:r>
              <a:rPr lang="ru-RU" sz="2200" i="1" dirty="0" err="1"/>
              <a:t>навчитися</a:t>
            </a:r>
            <a:r>
              <a:rPr lang="ru-RU" sz="2200" i="1" dirty="0"/>
              <a:t> </a:t>
            </a:r>
            <a:r>
              <a:rPr lang="ru-RU" sz="2200" i="1" dirty="0" err="1"/>
              <a:t>писати</a:t>
            </a:r>
            <a:r>
              <a:rPr lang="ru-RU" sz="2200" i="1" dirty="0"/>
              <a:t> </a:t>
            </a:r>
            <a:r>
              <a:rPr lang="ru-RU" sz="2200" i="1" dirty="0" err="1"/>
              <a:t>краще</a:t>
            </a:r>
            <a:r>
              <a:rPr lang="ru-RU" sz="2200" i="1" dirty="0"/>
              <a:t>. </a:t>
            </a:r>
            <a:r>
              <a:rPr lang="ru-RU" sz="2200" i="1" dirty="0" err="1"/>
              <a:t>Адже</a:t>
            </a:r>
            <a:r>
              <a:rPr lang="ru-RU" sz="2200" i="1" dirty="0"/>
              <a:t> </a:t>
            </a:r>
            <a:r>
              <a:rPr lang="ru-RU" sz="2200" i="1" dirty="0" err="1"/>
              <a:t>можна</a:t>
            </a:r>
            <a:r>
              <a:rPr lang="ru-RU" sz="2200" i="1" dirty="0"/>
              <a:t> бути </a:t>
            </a:r>
            <a:r>
              <a:rPr lang="ru-RU" sz="2200" i="1" dirty="0" err="1"/>
              <a:t>дуже</a:t>
            </a:r>
            <a:r>
              <a:rPr lang="ru-RU" sz="2200" i="1" dirty="0"/>
              <a:t> </a:t>
            </a:r>
            <a:r>
              <a:rPr lang="ru-RU" sz="2200" i="1" dirty="0" err="1"/>
              <a:t>талановитим</a:t>
            </a:r>
            <a:r>
              <a:rPr lang="ru-RU" sz="2200" i="1" dirty="0"/>
              <a:t>, але </a:t>
            </a:r>
            <a:r>
              <a:rPr lang="ru-RU" sz="2200" i="1" dirty="0" err="1"/>
              <a:t>проґавити</a:t>
            </a:r>
            <a:r>
              <a:rPr lang="ru-RU" sz="2200" i="1" dirty="0"/>
              <a:t> </a:t>
            </a:r>
            <a:r>
              <a:rPr lang="ru-RU" sz="2200" i="1" dirty="0" err="1"/>
              <a:t>свій</a:t>
            </a:r>
            <a:r>
              <a:rPr lang="ru-RU" sz="2200" i="1" dirty="0"/>
              <a:t> шанс, </a:t>
            </a:r>
            <a:r>
              <a:rPr lang="ru-RU" sz="2200" i="1" dirty="0" err="1"/>
              <a:t>якщо</a:t>
            </a:r>
            <a:r>
              <a:rPr lang="ru-RU" sz="2200" i="1" dirty="0"/>
              <a:t> не </a:t>
            </a:r>
            <a:r>
              <a:rPr lang="ru-RU" sz="2200" i="1" dirty="0" err="1"/>
              <a:t>вчитися</a:t>
            </a:r>
            <a:r>
              <a:rPr lang="ru-RU" sz="2200" i="1" dirty="0"/>
              <a:t> </a:t>
            </a:r>
            <a:r>
              <a:rPr lang="ru-RU" sz="2200" i="1" dirty="0" err="1"/>
              <a:t>нічого</a:t>
            </a:r>
            <a:r>
              <a:rPr lang="ru-RU" sz="2200" i="1" dirty="0"/>
              <a:t>. Тому </a:t>
            </a:r>
            <a:r>
              <a:rPr lang="ru-RU" sz="2200" i="1" dirty="0" err="1"/>
              <a:t>обдарованим</a:t>
            </a:r>
            <a:r>
              <a:rPr lang="ru-RU" sz="2200" i="1" dirty="0"/>
              <a:t> людям я раджу </a:t>
            </a:r>
            <a:r>
              <a:rPr lang="ru-RU" sz="2200" i="1" dirty="0" err="1"/>
              <a:t>багато</a:t>
            </a:r>
            <a:r>
              <a:rPr lang="ru-RU" sz="2200" i="1" dirty="0"/>
              <a:t> </a:t>
            </a:r>
            <a:r>
              <a:rPr lang="ru-RU" sz="2200" i="1" dirty="0" err="1"/>
              <a:t>писати</a:t>
            </a:r>
            <a:r>
              <a:rPr lang="ru-RU" sz="2200" i="1" dirty="0"/>
              <a:t> і </a:t>
            </a:r>
            <a:r>
              <a:rPr lang="ru-RU" sz="2200" i="1" dirty="0" err="1"/>
              <a:t>вчитися</a:t>
            </a:r>
            <a:r>
              <a:rPr lang="ru-RU" sz="2200" i="1" dirty="0"/>
              <a:t>. </a:t>
            </a:r>
            <a:r>
              <a:rPr lang="ru-RU" sz="2200" i="1" dirty="0" err="1"/>
              <a:t>Тільки</a:t>
            </a:r>
            <a:r>
              <a:rPr lang="ru-RU" sz="2200" i="1" dirty="0"/>
              <a:t> </a:t>
            </a:r>
            <a:r>
              <a:rPr lang="ru-RU" sz="2200" i="1" dirty="0" err="1"/>
              <a:t>тоді</a:t>
            </a:r>
            <a:r>
              <a:rPr lang="ru-RU" sz="2200" i="1" dirty="0"/>
              <a:t> буде </a:t>
            </a:r>
            <a:r>
              <a:rPr lang="ru-RU" sz="2200" i="1" dirty="0" err="1"/>
              <a:t>бажаний</a:t>
            </a:r>
            <a:r>
              <a:rPr lang="ru-RU" sz="2200" i="1" dirty="0"/>
              <a:t> результат</a:t>
            </a:r>
            <a:r>
              <a:rPr lang="ru-RU" sz="2200" i="1" dirty="0" smtClean="0"/>
              <a:t>»</a:t>
            </a:r>
          </a:p>
          <a:p>
            <a:pPr marL="0" indent="0">
              <a:buNone/>
            </a:pPr>
            <a:endParaRPr lang="uk-UA" sz="2200" dirty="0"/>
          </a:p>
        </p:txBody>
      </p:sp>
    </p:spTree>
    <p:extLst>
      <p:ext uri="{BB962C8B-B14F-4D97-AF65-F5344CB8AC3E}">
        <p14:creationId xmlns:p14="http://schemas.microsoft.com/office/powerpoint/2010/main" val="3219788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3487" y="224969"/>
            <a:ext cx="11269013" cy="625037"/>
          </a:xfrm>
        </p:spPr>
        <p:txBody>
          <a:bodyPr>
            <a:normAutofit fontScale="90000"/>
          </a:bodyPr>
          <a:lstStyle/>
          <a:p>
            <a:r>
              <a:rPr lang="ru-RU" dirty="0" err="1" smtClean="0"/>
              <a:t>поради</a:t>
            </a:r>
            <a:r>
              <a:rPr lang="ru-RU" dirty="0" smtClean="0"/>
              <a:t> </a:t>
            </a:r>
            <a:r>
              <a:rPr lang="ru-RU" dirty="0" err="1" smtClean="0"/>
              <a:t>від</a:t>
            </a:r>
            <a:r>
              <a:rPr lang="ru-RU" dirty="0" smtClean="0"/>
              <a:t> </a:t>
            </a:r>
            <a:r>
              <a:rPr lang="ru-RU" dirty="0" err="1"/>
              <a:t>Стівена</a:t>
            </a:r>
            <a:r>
              <a:rPr lang="ru-RU" dirty="0"/>
              <a:t> </a:t>
            </a:r>
            <a:r>
              <a:rPr lang="ru-RU" dirty="0" err="1" smtClean="0"/>
              <a:t>Кінга</a:t>
            </a:r>
            <a:r>
              <a:rPr lang="ru-RU" dirty="0" smtClean="0"/>
              <a:t> </a:t>
            </a:r>
            <a:r>
              <a:rPr lang="ru-RU" sz="1100" dirty="0" smtClean="0"/>
              <a:t>(</a:t>
            </a:r>
            <a:r>
              <a:rPr lang="en-US" sz="1100" dirty="0"/>
              <a:t>https://starylev.com.ua/club/blog/20-porad-pysmennykam-vid-stivena-kinga</a:t>
            </a:r>
            <a:r>
              <a:rPr lang="ru-RU" sz="1100" dirty="0" smtClean="0"/>
              <a:t>)</a:t>
            </a:r>
            <a:endParaRPr lang="uk-UA" sz="1100" dirty="0"/>
          </a:p>
        </p:txBody>
      </p:sp>
      <p:sp>
        <p:nvSpPr>
          <p:cNvPr id="3" name="Объект 2"/>
          <p:cNvSpPr>
            <a:spLocks noGrp="1"/>
          </p:cNvSpPr>
          <p:nvPr>
            <p:ph idx="1"/>
          </p:nvPr>
        </p:nvSpPr>
        <p:spPr>
          <a:xfrm>
            <a:off x="206062" y="850007"/>
            <a:ext cx="11771289" cy="5731098"/>
          </a:xfrm>
        </p:spPr>
        <p:txBody>
          <a:bodyPr>
            <a:noAutofit/>
          </a:bodyPr>
          <a:lstStyle/>
          <a:p>
            <a:pPr marL="0" indent="0">
              <a:lnSpc>
                <a:spcPct val="100000"/>
              </a:lnSpc>
              <a:buNone/>
            </a:pPr>
            <a:r>
              <a:rPr lang="uk-UA" sz="1500" dirty="0" smtClean="0"/>
              <a:t>1. Спершу </a:t>
            </a:r>
            <a:r>
              <a:rPr lang="uk-UA" sz="1500" dirty="0"/>
              <a:t>пишіть для себе, а потім – для аудиторії.  </a:t>
            </a:r>
          </a:p>
          <a:p>
            <a:pPr marL="0" indent="0">
              <a:lnSpc>
                <a:spcPct val="100000"/>
              </a:lnSpc>
              <a:buNone/>
            </a:pPr>
            <a:r>
              <a:rPr lang="uk-UA" sz="1500" dirty="0" smtClean="0"/>
              <a:t>2.</a:t>
            </a:r>
            <a:r>
              <a:rPr lang="uk-UA" sz="1500" dirty="0"/>
              <a:t> Н</a:t>
            </a:r>
            <a:r>
              <a:rPr lang="uk-UA" sz="1500" dirty="0" smtClean="0"/>
              <a:t>е </a:t>
            </a:r>
            <a:r>
              <a:rPr lang="uk-UA" sz="1500" dirty="0"/>
              <a:t>спокушайтесь досконалою граматикою. «Об`єктом твору є не абсолютна грамотність, а вміння зацікавити читача і розповісти йому історію».</a:t>
            </a:r>
          </a:p>
          <a:p>
            <a:pPr marL="0" indent="0">
              <a:lnSpc>
                <a:spcPct val="100000"/>
              </a:lnSpc>
              <a:buNone/>
            </a:pPr>
            <a:r>
              <a:rPr lang="uk-UA" sz="1500" dirty="0" smtClean="0"/>
              <a:t>3. Пишіть </a:t>
            </a:r>
            <a:r>
              <a:rPr lang="uk-UA" sz="1500" dirty="0"/>
              <a:t>сміливо. «Я переконаний, що страх лежить в основі найгірших творів літератури».</a:t>
            </a:r>
          </a:p>
          <a:p>
            <a:pPr marL="0" indent="0">
              <a:lnSpc>
                <a:spcPct val="100000"/>
              </a:lnSpc>
              <a:buNone/>
            </a:pPr>
            <a:r>
              <a:rPr lang="uk-UA" sz="1500" dirty="0" smtClean="0"/>
              <a:t>4. Читати</a:t>
            </a:r>
            <a:r>
              <a:rPr lang="uk-UA" sz="1500" dirty="0"/>
              <a:t>, читати і ще раз читати. «Якщо у вас немає часу для читання, то у вас немає часу (або інструментів) й для писання».</a:t>
            </a:r>
          </a:p>
          <a:p>
            <a:pPr marL="0" indent="0">
              <a:lnSpc>
                <a:spcPct val="100000"/>
              </a:lnSpc>
              <a:buNone/>
            </a:pPr>
            <a:r>
              <a:rPr lang="uk-UA" sz="1500" dirty="0"/>
              <a:t>5</a:t>
            </a:r>
            <a:r>
              <a:rPr lang="uk-UA" sz="1500" dirty="0" smtClean="0"/>
              <a:t>.</a:t>
            </a:r>
            <a:r>
              <a:rPr lang="uk-UA" sz="1500" dirty="0"/>
              <a:t> Не хвилюйтеся про те,  щоб зробити інших людей щасливими. </a:t>
            </a:r>
            <a:endParaRPr lang="uk-UA" sz="1500" dirty="0" smtClean="0"/>
          </a:p>
          <a:p>
            <a:pPr marL="0" indent="0">
              <a:lnSpc>
                <a:spcPct val="100000"/>
              </a:lnSpc>
              <a:buNone/>
            </a:pPr>
            <a:r>
              <a:rPr lang="uk-UA" sz="1500" dirty="0" smtClean="0"/>
              <a:t>6. Один </a:t>
            </a:r>
            <a:r>
              <a:rPr lang="uk-UA" sz="1500" dirty="0"/>
              <a:t>розділ/ідея/думка/повідомлення за раз. </a:t>
            </a:r>
            <a:endParaRPr lang="uk-UA" sz="1500" dirty="0" smtClean="0"/>
          </a:p>
          <a:p>
            <a:pPr marL="0" indent="0">
              <a:lnSpc>
                <a:spcPct val="100000"/>
              </a:lnSpc>
              <a:buNone/>
            </a:pPr>
            <a:r>
              <a:rPr lang="uk-UA" sz="1500" dirty="0"/>
              <a:t>7</a:t>
            </a:r>
            <a:r>
              <a:rPr lang="uk-UA" sz="1500" dirty="0" smtClean="0"/>
              <a:t>.</a:t>
            </a:r>
            <a:r>
              <a:rPr lang="uk-UA" sz="1500" dirty="0"/>
              <a:t> Ліквідуйте те, що відволікає</a:t>
            </a:r>
            <a:r>
              <a:rPr lang="uk-UA" sz="1500" dirty="0" smtClean="0"/>
              <a:t>.</a:t>
            </a:r>
            <a:endParaRPr lang="uk-UA" sz="1500" dirty="0"/>
          </a:p>
          <a:p>
            <a:pPr marL="0" indent="0">
              <a:lnSpc>
                <a:spcPct val="100000"/>
              </a:lnSpc>
              <a:buNone/>
            </a:pPr>
            <a:r>
              <a:rPr lang="uk-UA" sz="1500" dirty="0" smtClean="0"/>
              <a:t>8.</a:t>
            </a:r>
            <a:r>
              <a:rPr lang="uk-UA" sz="1500" dirty="0"/>
              <a:t> Дотримуйтеся вашого власного стилю. «Ніхто не може імітувати стиль письменника у певному жанрі, незалежно від того, якою б простою справою це не здавалося б».  </a:t>
            </a:r>
          </a:p>
          <a:p>
            <a:pPr marL="0" indent="0">
              <a:lnSpc>
                <a:spcPct val="100000"/>
              </a:lnSpc>
              <a:buNone/>
            </a:pPr>
            <a:r>
              <a:rPr lang="uk-UA" sz="1500" dirty="0" smtClean="0"/>
              <a:t>9.</a:t>
            </a:r>
            <a:r>
              <a:rPr lang="uk-UA" sz="1500" dirty="0"/>
              <a:t> Зробіть перерву. «Читаючи ваші книги після шеститижневої перерви, вони здаватимуться вам дивними. Таке трапляється часто».  </a:t>
            </a:r>
          </a:p>
          <a:p>
            <a:pPr marL="0" indent="0">
              <a:lnSpc>
                <a:spcPct val="100000"/>
              </a:lnSpc>
              <a:buNone/>
            </a:pPr>
            <a:r>
              <a:rPr lang="uk-UA" sz="1500" dirty="0" smtClean="0"/>
              <a:t>10.</a:t>
            </a:r>
            <a:r>
              <a:rPr lang="uk-UA" sz="1500" dirty="0"/>
              <a:t> Дослідження не повинні затуляти історію. «Ось де повинне бути місце для дослідження: у фоні та позаду історії, наскільки це можливо</a:t>
            </a:r>
            <a:r>
              <a:rPr lang="uk-UA" sz="1500" dirty="0" smtClean="0"/>
              <a:t>».</a:t>
            </a:r>
          </a:p>
          <a:p>
            <a:pPr marL="0" indent="0">
              <a:lnSpc>
                <a:spcPct val="100000"/>
              </a:lnSpc>
              <a:buNone/>
            </a:pPr>
            <a:r>
              <a:rPr lang="uk-UA" sz="1500" dirty="0" smtClean="0"/>
              <a:t>11. Письменництво </a:t>
            </a:r>
            <a:r>
              <a:rPr lang="uk-UA" sz="1500" dirty="0"/>
              <a:t>- щастя. «Суть письменництва не в зароблянні грошей, славі, рейтингах, коханцях чи друзях. Письменництво - це магія, наче життєдайна вода, як і у будь-якій іншій творчості. Вода безкоштовна. Просто пийте».</a:t>
            </a:r>
          </a:p>
          <a:p>
            <a:pPr marL="0" indent="0">
              <a:buNone/>
            </a:pPr>
            <a:endParaRPr lang="uk-UA" sz="1400" dirty="0"/>
          </a:p>
        </p:txBody>
      </p:sp>
    </p:spTree>
    <p:extLst>
      <p:ext uri="{BB962C8B-B14F-4D97-AF65-F5344CB8AC3E}">
        <p14:creationId xmlns:p14="http://schemas.microsoft.com/office/powerpoint/2010/main" val="1058145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Дякую за увагу!</a:t>
            </a:r>
            <a:endParaRPr lang="uk-UA" dirty="0"/>
          </a:p>
        </p:txBody>
      </p:sp>
      <p:pic>
        <p:nvPicPr>
          <p:cNvPr id="4098" name="Picture 2" descr="Немає опису світлин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1549" y="1989972"/>
            <a:ext cx="2614411" cy="4673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243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851" y="199212"/>
            <a:ext cx="10720003" cy="1049235"/>
          </a:xfrm>
        </p:spPr>
        <p:txBody>
          <a:bodyPr>
            <a:normAutofit fontScale="90000"/>
          </a:bodyPr>
          <a:lstStyle/>
          <a:p>
            <a:r>
              <a:rPr lang="en-US" dirty="0"/>
              <a:t>Barenboim on Beethoven "</a:t>
            </a:r>
            <a:r>
              <a:rPr lang="en-US" dirty="0" err="1"/>
              <a:t>Pathetique</a:t>
            </a:r>
            <a:r>
              <a:rPr lang="en-US" dirty="0"/>
              <a:t>" 2nd movement</a:t>
            </a:r>
            <a:br>
              <a:rPr lang="en-US" dirty="0"/>
            </a:br>
            <a:r>
              <a:rPr lang="en-US" dirty="0" smtClean="0">
                <a:hlinkClick r:id="rId2"/>
              </a:rPr>
              <a:t>https</a:t>
            </a:r>
            <a:r>
              <a:rPr lang="en-US" dirty="0">
                <a:hlinkClick r:id="rId2"/>
              </a:rPr>
              <a:t>://</a:t>
            </a:r>
            <a:r>
              <a:rPr lang="en-US" dirty="0" smtClean="0">
                <a:hlinkClick r:id="rId2"/>
              </a:rPr>
              <a:t>www.youtube.com/watch?v=vGq3-Fi_zQY</a:t>
            </a:r>
            <a:r>
              <a:rPr lang="en-US" dirty="0" smtClean="0"/>
              <a:t> </a:t>
            </a:r>
            <a:endParaRPr lang="uk-UA" dirty="0"/>
          </a:p>
        </p:txBody>
      </p:sp>
      <p:pic>
        <p:nvPicPr>
          <p:cNvPr id="1026" name="Picture 2" descr="Стефаник Василь Семенович — Вікіпеді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10" y="2039579"/>
            <a:ext cx="1905000" cy="33242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Слово своє буду гострити на кремені моєї душі!&quot; - день народження Василя  Стефаника | Новини на Gazeta.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6399" y="2048345"/>
            <a:ext cx="1959544" cy="33547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Стефаник Василь Семенович — Вікіпеді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2674" y="2057112"/>
            <a:ext cx="2016470" cy="33372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Біографія Василя Стефаника – Українська мова та література"/>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5875" y="2039579"/>
            <a:ext cx="2666607" cy="332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359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12 серпня 1895 р., </a:t>
            </a:r>
            <a:r>
              <a:rPr lang="uk-UA" dirty="0" err="1" smtClean="0"/>
              <a:t>обертин</a:t>
            </a:r>
            <a:endParaRPr lang="uk-UA" dirty="0"/>
          </a:p>
        </p:txBody>
      </p:sp>
      <p:pic>
        <p:nvPicPr>
          <p:cNvPr id="2050" name="Picture 2" descr="У мережі з'явилося мальовниче відео про Обертин | Кур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579" y="1981087"/>
            <a:ext cx="5967573" cy="35954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y be an illustration of одна або кілька осіб, борода та костю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4882" y="2032603"/>
            <a:ext cx="3852419" cy="3857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790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799" y="184137"/>
            <a:ext cx="6585398" cy="1923604"/>
          </a:xfrm>
          <a:prstGeom prst="rect">
            <a:avLst/>
          </a:prstGeom>
        </p:spPr>
        <p:txBody>
          <a:bodyPr wrap="square">
            <a:spAutoFit/>
          </a:bodyPr>
          <a:lstStyle/>
          <a:p>
            <a:r>
              <a:rPr lang="uk-UA" sz="1700" i="1" dirty="0">
                <a:latin typeface="Times New Roman" panose="02020603050405020304" pitchFamily="18" charset="0"/>
                <a:ea typeface="Calibri" panose="020F0502020204030204" pitchFamily="34" charset="0"/>
              </a:rPr>
              <a:t>У 1926 році Львівське Товариство письменників і журналістів ім. І. Франка вирішило влаштувати «Літературний вечір для вшанування Василя Стефаника». Стефаник так пояснив своє небажання брати у ньому участь: «Протестую, бо я не … , який написав сотні творів. Я не професійний письменник, ви самі добре знаєте. Я не пишу, а капаю. Яка в мене «літературна діяльність»? Лікар за один місяць більше напише на своїх рецептах, ніж я за цілий рік!» </a:t>
            </a:r>
            <a:endParaRPr lang="uk-UA" sz="1700" dirty="0"/>
          </a:p>
        </p:txBody>
      </p:sp>
      <p:pic>
        <p:nvPicPr>
          <p:cNvPr id="5122" name="Picture 2" descr="May be an illustration of одна або кілька осі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2624" y="52969"/>
            <a:ext cx="4619223" cy="461922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52529" y="2230437"/>
            <a:ext cx="6096000" cy="2185214"/>
          </a:xfrm>
          <a:prstGeom prst="rect">
            <a:avLst/>
          </a:prstGeom>
        </p:spPr>
        <p:txBody>
          <a:bodyPr>
            <a:spAutoFit/>
          </a:bodyPr>
          <a:lstStyle/>
          <a:p>
            <a:r>
              <a:rPr lang="uk-UA" sz="1700" i="1" dirty="0">
                <a:latin typeface="Times New Roman" panose="02020603050405020304" pitchFamily="18" charset="0"/>
                <a:ea typeface="Calibri" panose="020F0502020204030204" pitchFamily="34" charset="0"/>
              </a:rPr>
              <a:t>Ще з того часу, як Стефаник починав свої перші літературні спроби у Кракові, де вивчав медицину, його приятелі знали, що він нерадо виявляє свої таємниці. Його друг, лікар В. </a:t>
            </a:r>
            <a:r>
              <a:rPr lang="uk-UA" sz="1700" i="1" dirty="0" err="1">
                <a:latin typeface="Times New Roman" panose="02020603050405020304" pitchFamily="18" charset="0"/>
                <a:ea typeface="Calibri" panose="020F0502020204030204" pitchFamily="34" charset="0"/>
              </a:rPr>
              <a:t>Морачевський</a:t>
            </a:r>
            <a:r>
              <a:rPr lang="uk-UA" sz="1700" i="1" dirty="0">
                <a:latin typeface="Times New Roman" panose="02020603050405020304" pitchFamily="18" charset="0"/>
                <a:ea typeface="Calibri" panose="020F0502020204030204" pitchFamily="34" charset="0"/>
              </a:rPr>
              <a:t>, знав, що на Стефаника, як він сам висловлювався, «находить сплін». Це слово було в той час дуже модним, майже технічним терміном, для визначення меланхолійного настрою, духовного розладдя на короткий або довший час…(М. Рудницький)</a:t>
            </a:r>
            <a:endParaRPr lang="uk-UA" sz="1700" dirty="0"/>
          </a:p>
        </p:txBody>
      </p:sp>
      <p:sp>
        <p:nvSpPr>
          <p:cNvPr id="4" name="Прямоугольник 3"/>
          <p:cNvSpPr/>
          <p:nvPr/>
        </p:nvSpPr>
        <p:spPr>
          <a:xfrm>
            <a:off x="1116169" y="4538348"/>
            <a:ext cx="6495246" cy="1477328"/>
          </a:xfrm>
          <a:prstGeom prst="rect">
            <a:avLst/>
          </a:prstGeom>
        </p:spPr>
        <p:txBody>
          <a:bodyPr wrap="square">
            <a:spAutoFit/>
          </a:bodyPr>
          <a:lstStyle/>
          <a:p>
            <a:r>
              <a:rPr lang="uk-UA" i="1" dirty="0">
                <a:latin typeface="Times New Roman" panose="02020603050405020304" pitchFamily="18" charset="0"/>
                <a:ea typeface="Calibri" panose="020F0502020204030204" pitchFamily="34" charset="0"/>
              </a:rPr>
              <a:t>Про своє писання Стефаник так </a:t>
            </a:r>
            <a:r>
              <a:rPr lang="uk-UA" i="1" dirty="0" err="1">
                <a:latin typeface="Times New Roman" panose="02020603050405020304" pitchFamily="18" charset="0"/>
                <a:ea typeface="Calibri" panose="020F0502020204030204" pitchFamily="34" charset="0"/>
              </a:rPr>
              <a:t>гов</a:t>
            </a:r>
            <a:r>
              <a:rPr lang="ru-RU" i="1" dirty="0">
                <a:latin typeface="Times New Roman" panose="02020603050405020304" pitchFamily="18" charset="0"/>
                <a:ea typeface="Calibri" panose="020F0502020204030204" pitchFamily="34" charset="0"/>
              </a:rPr>
              <a:t>о</a:t>
            </a:r>
            <a:r>
              <a:rPr lang="uk-UA" i="1" dirty="0">
                <a:latin typeface="Times New Roman" panose="02020603050405020304" pitchFamily="18" charset="0"/>
                <a:ea typeface="Calibri" panose="020F0502020204030204" pitchFamily="34" charset="0"/>
              </a:rPr>
              <a:t>рив: «Як у голову залізе думка, то так свердлить, як цвях у </a:t>
            </a:r>
            <a:r>
              <a:rPr lang="uk-UA" i="1" dirty="0" err="1">
                <a:latin typeface="Times New Roman" panose="02020603050405020304" pitchFamily="18" charset="0"/>
                <a:ea typeface="Calibri" panose="020F0502020204030204" pitchFamily="34" charset="0"/>
              </a:rPr>
              <a:t>черевиці</a:t>
            </a:r>
            <a:r>
              <a:rPr lang="uk-UA" i="1" dirty="0">
                <a:latin typeface="Times New Roman" panose="02020603050405020304" pitchFamily="18" charset="0"/>
                <a:ea typeface="Calibri" panose="020F0502020204030204" pitchFamily="34" charset="0"/>
              </a:rPr>
              <a:t>. А слова на папері в мене – як те пір</a:t>
            </a:r>
            <a:r>
              <a:rPr lang="ru-RU" i="1" dirty="0">
                <a:latin typeface="Times New Roman" panose="02020603050405020304" pitchFamily="18" charset="0"/>
                <a:ea typeface="Calibri" panose="020F0502020204030204" pitchFamily="34" charset="0"/>
              </a:rPr>
              <a:t>’</a:t>
            </a:r>
            <a:r>
              <a:rPr lang="uk-UA" i="1" dirty="0">
                <a:latin typeface="Times New Roman" panose="02020603050405020304" pitchFamily="18" charset="0"/>
                <a:ea typeface="Calibri" panose="020F0502020204030204" pitchFamily="34" charset="0"/>
              </a:rPr>
              <a:t>я, порозкидане по хаті: всюди його багато, а зібрати все докупи – нема що у жменю стиснути. Я хотів би, щоб слово було чути, </a:t>
            </a:r>
            <a:r>
              <a:rPr lang="uk-UA" i="1" dirty="0" smtClean="0">
                <a:latin typeface="Times New Roman" panose="02020603050405020304" pitchFamily="18" charset="0"/>
                <a:ea typeface="Calibri" panose="020F0502020204030204" pitchFamily="34" charset="0"/>
              </a:rPr>
              <a:t>як із залізом» (В. Стефаник)</a:t>
            </a:r>
            <a:endParaRPr lang="uk-UA" dirty="0"/>
          </a:p>
        </p:txBody>
      </p:sp>
    </p:spTree>
    <p:extLst>
      <p:ext uri="{BB962C8B-B14F-4D97-AF65-F5344CB8AC3E}">
        <p14:creationId xmlns:p14="http://schemas.microsoft.com/office/powerpoint/2010/main" val="3600950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2654" y="80509"/>
            <a:ext cx="6417971" cy="1200329"/>
          </a:xfrm>
          <a:prstGeom prst="rect">
            <a:avLst/>
          </a:prstGeom>
        </p:spPr>
        <p:txBody>
          <a:bodyPr wrap="square">
            <a:spAutoFit/>
          </a:bodyPr>
          <a:lstStyle/>
          <a:p>
            <a:r>
              <a:rPr lang="ru-RU" i="1" dirty="0" err="1">
                <a:latin typeface="Times New Roman" panose="02020603050405020304" pitchFamily="18" charset="0"/>
                <a:ea typeface="Calibri" panose="020F0502020204030204" pitchFamily="34" charset="0"/>
              </a:rPr>
              <a:t>Стефаник</a:t>
            </a:r>
            <a:r>
              <a:rPr lang="ru-RU" i="1" dirty="0">
                <a:latin typeface="Times New Roman" panose="02020603050405020304" pitchFamily="18" charset="0"/>
                <a:ea typeface="Calibri" panose="020F0502020204030204" pitchFamily="34" charset="0"/>
              </a:rPr>
              <a:t> говорив: “</a:t>
            </a:r>
            <a:r>
              <a:rPr lang="uk-UA" i="1" dirty="0">
                <a:latin typeface="Times New Roman" panose="02020603050405020304" pitchFamily="18" charset="0"/>
                <a:ea typeface="Calibri" panose="020F0502020204030204" pitchFamily="34" charset="0"/>
              </a:rPr>
              <a:t>Я не пишу, а роблю пігулки, а проковтнути десять пігулок відразу не можна. Отже, хто прочитає одним духом мою збірку - …» Пропущене слово (слова</a:t>
            </a:r>
            <a:r>
              <a:rPr lang="uk-UA" i="1" dirty="0" smtClean="0">
                <a:latin typeface="Times New Roman" panose="02020603050405020304" pitchFamily="18" charset="0"/>
                <a:ea typeface="Calibri" panose="020F0502020204030204" pitchFamily="34" charset="0"/>
              </a:rPr>
              <a:t>)?</a:t>
            </a:r>
            <a:endParaRPr lang="uk-UA" dirty="0"/>
          </a:p>
        </p:txBody>
      </p:sp>
      <p:sp>
        <p:nvSpPr>
          <p:cNvPr id="3" name="Прямоугольник 2"/>
          <p:cNvSpPr/>
          <p:nvPr/>
        </p:nvSpPr>
        <p:spPr>
          <a:xfrm>
            <a:off x="240406" y="1438532"/>
            <a:ext cx="6314940" cy="646331"/>
          </a:xfrm>
          <a:prstGeom prst="rect">
            <a:avLst/>
          </a:prstGeom>
        </p:spPr>
        <p:txBody>
          <a:bodyPr wrap="square">
            <a:spAutoFit/>
          </a:bodyPr>
          <a:lstStyle/>
          <a:p>
            <a:r>
              <a:rPr lang="uk-UA" i="1" dirty="0">
                <a:latin typeface="Times New Roman" panose="02020603050405020304" pitchFamily="18" charset="0"/>
                <a:ea typeface="Calibri" panose="020F0502020204030204" pitchFamily="34" charset="0"/>
              </a:rPr>
              <a:t>Що відповідав Стефаник, коли йому радили його новели переписати у повісті? </a:t>
            </a:r>
            <a:endParaRPr lang="uk-UA" dirty="0"/>
          </a:p>
        </p:txBody>
      </p:sp>
      <p:sp>
        <p:nvSpPr>
          <p:cNvPr id="4" name="Прямоугольник 3"/>
          <p:cNvSpPr/>
          <p:nvPr/>
        </p:nvSpPr>
        <p:spPr>
          <a:xfrm>
            <a:off x="240406" y="2242557"/>
            <a:ext cx="6096000" cy="646331"/>
          </a:xfrm>
          <a:prstGeom prst="rect">
            <a:avLst/>
          </a:prstGeom>
        </p:spPr>
        <p:txBody>
          <a:bodyPr>
            <a:spAutoFit/>
          </a:bodyPr>
          <a:lstStyle/>
          <a:p>
            <a:r>
              <a:rPr lang="uk-UA" i="1" dirty="0">
                <a:latin typeface="Times New Roman" panose="02020603050405020304" pitchFamily="18" charset="0"/>
                <a:ea typeface="Calibri" panose="020F0502020204030204" pitchFamily="34" charset="0"/>
              </a:rPr>
              <a:t>Кілька крапель чорнила, кілька крапель крові, праця – це, на думку </a:t>
            </a:r>
            <a:r>
              <a:rPr lang="uk-UA" i="1" dirty="0" smtClean="0">
                <a:latin typeface="Times New Roman" panose="02020603050405020304" pitchFamily="18" charset="0"/>
                <a:ea typeface="Calibri" panose="020F0502020204030204" pitchFamily="34" charset="0"/>
              </a:rPr>
              <a:t>Стефаника…</a:t>
            </a:r>
            <a:endParaRPr lang="uk-UA" dirty="0"/>
          </a:p>
        </p:txBody>
      </p:sp>
      <p:sp>
        <p:nvSpPr>
          <p:cNvPr id="5" name="Прямоугольник 4"/>
          <p:cNvSpPr/>
          <p:nvPr/>
        </p:nvSpPr>
        <p:spPr>
          <a:xfrm>
            <a:off x="240406" y="3010384"/>
            <a:ext cx="4404091" cy="390684"/>
          </a:xfrm>
          <a:prstGeom prst="rect">
            <a:avLst/>
          </a:prstGeom>
        </p:spPr>
        <p:txBody>
          <a:bodyPr wrap="none">
            <a:spAutoFit/>
          </a:bodyPr>
          <a:lstStyle/>
          <a:p>
            <a:pPr lvl="0" algn="just">
              <a:lnSpc>
                <a:spcPct val="115000"/>
              </a:lnSpc>
              <a:spcAft>
                <a:spcPts val="0"/>
              </a:spcAft>
            </a:pPr>
            <a:r>
              <a:rPr lang="uk-UA" i="1" dirty="0">
                <a:latin typeface="Times New Roman" panose="02020603050405020304" pitchFamily="18" charset="0"/>
                <a:ea typeface="Calibri" panose="020F0502020204030204" pitchFamily="34" charset="0"/>
                <a:cs typeface="Times New Roman" panose="02020603050405020304" pitchFamily="18" charset="0"/>
              </a:rPr>
              <a:t>Стефаник пояснював, що він пише, щоб…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6795752" y="98323"/>
            <a:ext cx="4936902" cy="646331"/>
          </a:xfrm>
          <a:prstGeom prst="rect">
            <a:avLst/>
          </a:prstGeom>
        </p:spPr>
        <p:txBody>
          <a:bodyPr wrap="square">
            <a:spAutoFit/>
          </a:bodyPr>
          <a:lstStyle/>
          <a:p>
            <a:r>
              <a:rPr lang="uk-UA" i="1" dirty="0">
                <a:latin typeface="Times New Roman" panose="02020603050405020304" pitchFamily="18" charset="0"/>
                <a:ea typeface="Calibri" panose="020F0502020204030204" pitchFamily="34" charset="0"/>
              </a:rPr>
              <a:t>Основу внутрішньої форми творів Василя Стефаника структурує </a:t>
            </a:r>
            <a:r>
              <a:rPr lang="uk-UA" i="1" dirty="0" smtClean="0">
                <a:latin typeface="Times New Roman" panose="02020603050405020304" pitchFamily="18" charset="0"/>
                <a:ea typeface="Calibri" panose="020F0502020204030204" pitchFamily="34" charset="0"/>
              </a:rPr>
              <a:t>образ…</a:t>
            </a:r>
            <a:endParaRPr lang="uk-UA" dirty="0"/>
          </a:p>
        </p:txBody>
      </p:sp>
      <p:sp>
        <p:nvSpPr>
          <p:cNvPr id="7" name="Прямоугольник 6"/>
          <p:cNvSpPr/>
          <p:nvPr/>
        </p:nvSpPr>
        <p:spPr>
          <a:xfrm>
            <a:off x="6718479" y="804961"/>
            <a:ext cx="5091448" cy="2308324"/>
          </a:xfrm>
          <a:prstGeom prst="rect">
            <a:avLst/>
          </a:prstGeom>
        </p:spPr>
        <p:txBody>
          <a:bodyPr wrap="square">
            <a:spAutoFit/>
          </a:bodyPr>
          <a:lstStyle/>
          <a:p>
            <a:r>
              <a:rPr lang="uk-UA" i="1" dirty="0">
                <a:latin typeface="Times New Roman" panose="02020603050405020304" pitchFamily="18" charset="0"/>
                <a:ea typeface="Calibri" panose="020F0502020204030204" pitchFamily="34" charset="0"/>
              </a:rPr>
              <a:t>У промові на своєму ювілеї у Львові 26 грудня 1926 року Василь Стефаник згадав про те, що його називають песимістом через те, що «представив ваше темне життя і представив ваш настрій. І все те страшне, що є в ньому, а що так болить мене, писав я, </a:t>
            </a:r>
            <a:r>
              <a:rPr lang="uk-UA" i="1" dirty="0" err="1">
                <a:latin typeface="Times New Roman" panose="02020603050405020304" pitchFamily="18" charset="0"/>
                <a:ea typeface="Calibri" panose="020F0502020204030204" pitchFamily="34" charset="0"/>
              </a:rPr>
              <a:t>горіючи</a:t>
            </a:r>
            <a:r>
              <a:rPr lang="uk-UA" i="1" dirty="0">
                <a:latin typeface="Times New Roman" panose="02020603050405020304" pitchFamily="18" charset="0"/>
                <a:ea typeface="Calibri" panose="020F0502020204030204" pitchFamily="34" charset="0"/>
              </a:rPr>
              <a:t>, і кров зі сльозами мішалася». А ким сам Стефаник себе вважав?</a:t>
            </a:r>
            <a:endParaRPr lang="uk-UA" dirty="0"/>
          </a:p>
        </p:txBody>
      </p:sp>
      <p:sp>
        <p:nvSpPr>
          <p:cNvPr id="8" name="Прямоугольник 7"/>
          <p:cNvSpPr/>
          <p:nvPr/>
        </p:nvSpPr>
        <p:spPr>
          <a:xfrm>
            <a:off x="6963177" y="4294329"/>
            <a:ext cx="4846750" cy="646331"/>
          </a:xfrm>
          <a:prstGeom prst="rect">
            <a:avLst/>
          </a:prstGeom>
        </p:spPr>
        <p:txBody>
          <a:bodyPr wrap="square">
            <a:spAutoFit/>
          </a:bodyPr>
          <a:lstStyle/>
          <a:p>
            <a:r>
              <a:rPr lang="uk-UA" i="1" dirty="0">
                <a:latin typeface="Times New Roman" panose="02020603050405020304" pitchFamily="18" charset="0"/>
                <a:ea typeface="Calibri" panose="020F0502020204030204" pitchFamily="34" charset="0"/>
              </a:rPr>
              <a:t>Прозу Василя Стефаника можна розглядати крізь призму механізмів </a:t>
            </a:r>
            <a:r>
              <a:rPr lang="uk-UA" i="1" dirty="0" smtClean="0">
                <a:latin typeface="Times New Roman" panose="02020603050405020304" pitchFamily="18" charset="0"/>
                <a:ea typeface="Calibri" panose="020F0502020204030204" pitchFamily="34" charset="0"/>
              </a:rPr>
              <a:t>творення…</a:t>
            </a:r>
            <a:endParaRPr lang="uk-UA" dirty="0"/>
          </a:p>
        </p:txBody>
      </p:sp>
      <p:sp>
        <p:nvSpPr>
          <p:cNvPr id="9" name="Прямоугольник 8"/>
          <p:cNvSpPr/>
          <p:nvPr/>
        </p:nvSpPr>
        <p:spPr>
          <a:xfrm>
            <a:off x="6096000" y="5153679"/>
            <a:ext cx="6096000" cy="646331"/>
          </a:xfrm>
          <a:prstGeom prst="rect">
            <a:avLst/>
          </a:prstGeom>
        </p:spPr>
        <p:txBody>
          <a:bodyPr>
            <a:spAutoFit/>
          </a:bodyPr>
          <a:lstStyle/>
          <a:p>
            <a:r>
              <a:rPr lang="uk-UA" dirty="0">
                <a:hlinkClick r:id="rId2"/>
              </a:rPr>
              <a:t>https://</a:t>
            </a:r>
            <a:r>
              <a:rPr lang="uk-UA" dirty="0" smtClean="0">
                <a:hlinkClick r:id="rId2"/>
              </a:rPr>
              <a:t>www.youtube.com/watch?v=2OmKE4KjD6g&amp;list=PLioNNoBDTJN7O_MQzQXf9-w5dGaih0kJa&amp;index=180</a:t>
            </a:r>
            <a:r>
              <a:rPr lang="en-US" dirty="0" smtClean="0"/>
              <a:t> </a:t>
            </a:r>
            <a:endParaRPr lang="uk-UA" dirty="0"/>
          </a:p>
        </p:txBody>
      </p:sp>
      <p:sp>
        <p:nvSpPr>
          <p:cNvPr id="10" name="Прямоугольник 9"/>
          <p:cNvSpPr/>
          <p:nvPr/>
        </p:nvSpPr>
        <p:spPr>
          <a:xfrm>
            <a:off x="6644319" y="3205726"/>
            <a:ext cx="5239768" cy="369332"/>
          </a:xfrm>
          <a:prstGeom prst="rect">
            <a:avLst/>
          </a:prstGeom>
        </p:spPr>
        <p:txBody>
          <a:bodyPr wrap="none">
            <a:spAutoFit/>
          </a:bodyPr>
          <a:lstStyle/>
          <a:p>
            <a:r>
              <a:rPr lang="uk-UA" i="1" dirty="0">
                <a:latin typeface="Times New Roman" panose="02020603050405020304" pitchFamily="18" charset="0"/>
                <a:ea typeface="Calibri" panose="020F0502020204030204" pitchFamily="34" charset="0"/>
              </a:rPr>
              <a:t>Манеру письма Василя Стефаник </a:t>
            </a:r>
            <a:r>
              <a:rPr lang="uk-UA" i="1" dirty="0" smtClean="0">
                <a:latin typeface="Times New Roman" panose="02020603050405020304" pitchFamily="18" charset="0"/>
                <a:ea typeface="Calibri" panose="020F0502020204030204" pitchFamily="34" charset="0"/>
              </a:rPr>
              <a:t>порівнюють</a:t>
            </a:r>
            <a:r>
              <a:rPr lang="en-US" i="1" dirty="0" smtClean="0">
                <a:latin typeface="Times New Roman" panose="02020603050405020304" pitchFamily="18" charset="0"/>
                <a:ea typeface="Calibri" panose="020F0502020204030204" pitchFamily="34" charset="0"/>
              </a:rPr>
              <a:t> </a:t>
            </a:r>
            <a:r>
              <a:rPr lang="uk-UA" i="1" dirty="0" smtClean="0">
                <a:latin typeface="Times New Roman" panose="02020603050405020304" pitchFamily="18" charset="0"/>
                <a:ea typeface="Calibri" panose="020F0502020204030204" pitchFamily="34" charset="0"/>
              </a:rPr>
              <a:t>із… </a:t>
            </a:r>
            <a:endParaRPr lang="uk-UA" dirty="0"/>
          </a:p>
        </p:txBody>
      </p:sp>
      <p:sp>
        <p:nvSpPr>
          <p:cNvPr id="11" name="Прямоугольник 10"/>
          <p:cNvSpPr/>
          <p:nvPr/>
        </p:nvSpPr>
        <p:spPr>
          <a:xfrm>
            <a:off x="240406" y="3522564"/>
            <a:ext cx="6096000" cy="1200329"/>
          </a:xfrm>
          <a:prstGeom prst="rect">
            <a:avLst/>
          </a:prstGeom>
        </p:spPr>
        <p:txBody>
          <a:bodyPr>
            <a:spAutoFit/>
          </a:bodyPr>
          <a:lstStyle/>
          <a:p>
            <a:r>
              <a:rPr lang="uk-UA" i="1" dirty="0">
                <a:latin typeface="Times New Roman" panose="02020603050405020304" pitchFamily="18" charset="0"/>
                <a:ea typeface="Calibri" panose="020F0502020204030204" pitchFamily="34" charset="0"/>
              </a:rPr>
              <a:t>У 1880 році, коли Семен Стефаник віддавав сина на навчання до Снятина, сказав йому: «паном будеш». Згодом Іван Франко назве його також паном, але у дещо іншому значенні. Паном чого він вважав новеліста?</a:t>
            </a:r>
            <a:endParaRPr lang="uk-UA" dirty="0"/>
          </a:p>
        </p:txBody>
      </p:sp>
      <p:sp>
        <p:nvSpPr>
          <p:cNvPr id="13" name="Прямоугольник 12"/>
          <p:cNvSpPr/>
          <p:nvPr/>
        </p:nvSpPr>
        <p:spPr>
          <a:xfrm>
            <a:off x="240406" y="4722893"/>
            <a:ext cx="5872766" cy="1277786"/>
          </a:xfrm>
          <a:prstGeom prst="rect">
            <a:avLst/>
          </a:prstGeom>
        </p:spPr>
        <p:txBody>
          <a:bodyPr wrap="square">
            <a:spAutoFit/>
          </a:bodyPr>
          <a:lstStyle/>
          <a:p>
            <a:pPr lvl="0" algn="just">
              <a:lnSpc>
                <a:spcPct val="107000"/>
              </a:lnSpc>
              <a:spcAft>
                <a:spcPts val="0"/>
              </a:spcAft>
            </a:pPr>
            <a:r>
              <a:rPr lang="uk-UA" i="1" dirty="0" smtClean="0">
                <a:latin typeface="Times New Roman" panose="02020603050405020304" pitchFamily="18" charset="0"/>
                <a:ea typeface="Calibri" panose="020F0502020204030204" pitchFamily="34" charset="0"/>
                <a:cs typeface="Times New Roman" panose="02020603050405020304" pitchFamily="18" charset="0"/>
              </a:rPr>
              <a:t>Михайло </a:t>
            </a:r>
            <a:r>
              <a:rPr lang="uk-UA" i="1" dirty="0">
                <a:latin typeface="Times New Roman" panose="02020603050405020304" pitchFamily="18" charset="0"/>
                <a:ea typeface="Calibri" panose="020F0502020204030204" pitchFamily="34" charset="0"/>
                <a:cs typeface="Times New Roman" panose="02020603050405020304" pitchFamily="18" charset="0"/>
              </a:rPr>
              <a:t>Возняк про Василя Стефаника писав так: «Новели Стефаника відзначаються винятковою напруженістю, то автор сприймається більше як …, ніж як прозаїк». Пропущене слово</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2887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Анжелюс — Википедия"/>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4102" y="258012"/>
            <a:ext cx="8693240" cy="5692027"/>
          </a:xfrm>
          <a:prstGeom prst="rect">
            <a:avLst/>
          </a:prstGeom>
          <a:noFill/>
          <a:ln>
            <a:noFill/>
          </a:ln>
        </p:spPr>
      </p:pic>
    </p:spTree>
    <p:extLst>
      <p:ext uri="{BB962C8B-B14F-4D97-AF65-F5344CB8AC3E}">
        <p14:creationId xmlns:p14="http://schemas.microsoft.com/office/powerpoint/2010/main" val="1223846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Збиральниці колосків, 1857 - Жан-Франсуа Мілле - WikiArt.org"/>
          <p:cNvPicPr/>
          <p:nvPr/>
        </p:nvPicPr>
        <p:blipFill>
          <a:blip r:embed="rId2">
            <a:extLst>
              <a:ext uri="{28A0092B-C50C-407E-A947-70E740481C1C}">
                <a14:useLocalDpi xmlns:a14="http://schemas.microsoft.com/office/drawing/2010/main" val="0"/>
              </a:ext>
            </a:extLst>
          </a:blip>
          <a:srcRect/>
          <a:stretch>
            <a:fillRect/>
          </a:stretch>
        </p:blipFill>
        <p:spPr bwMode="auto">
          <a:xfrm>
            <a:off x="2073498" y="334851"/>
            <a:ext cx="7598535" cy="5357610"/>
          </a:xfrm>
          <a:prstGeom prst="rect">
            <a:avLst/>
          </a:prstGeom>
          <a:noFill/>
          <a:ln>
            <a:noFill/>
          </a:ln>
        </p:spPr>
      </p:pic>
    </p:spTree>
    <p:extLst>
      <p:ext uri="{BB962C8B-B14F-4D97-AF65-F5344CB8AC3E}">
        <p14:creationId xmlns:p14="http://schemas.microsoft.com/office/powerpoint/2010/main" val="3476602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адонна (картина Мунка) — Википедия"/>
          <p:cNvPicPr/>
          <p:nvPr/>
        </p:nvPicPr>
        <p:blipFill>
          <a:blip r:embed="rId2">
            <a:extLst>
              <a:ext uri="{28A0092B-C50C-407E-A947-70E740481C1C}">
                <a14:useLocalDpi xmlns:a14="http://schemas.microsoft.com/office/drawing/2010/main" val="0"/>
              </a:ext>
            </a:extLst>
          </a:blip>
          <a:srcRect/>
          <a:stretch>
            <a:fillRect/>
          </a:stretch>
        </p:blipFill>
        <p:spPr bwMode="auto">
          <a:xfrm>
            <a:off x="3618963" y="386367"/>
            <a:ext cx="4146998" cy="5396248"/>
          </a:xfrm>
          <a:prstGeom prst="rect">
            <a:avLst/>
          </a:prstGeom>
          <a:noFill/>
          <a:ln>
            <a:noFill/>
          </a:ln>
        </p:spPr>
      </p:pic>
    </p:spTree>
    <p:extLst>
      <p:ext uri="{BB962C8B-B14F-4D97-AF65-F5344CB8AC3E}">
        <p14:creationId xmlns:p14="http://schemas.microsoft.com/office/powerpoint/2010/main" val="4203723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119" y="192041"/>
            <a:ext cx="3788574" cy="646331"/>
          </a:xfrm>
          <a:prstGeom prst="rect">
            <a:avLst/>
          </a:prstGeom>
        </p:spPr>
        <p:txBody>
          <a:bodyPr wrap="square">
            <a:spAutoFit/>
          </a:bodyPr>
          <a:lstStyle/>
          <a:p>
            <a:r>
              <a:rPr lang="uk-UA" dirty="0">
                <a:solidFill>
                  <a:srgbClr val="5F5F5F"/>
                </a:solidFill>
                <a:latin typeface="Noto Sans"/>
              </a:rPr>
              <a:t>«Продаються дитячі черевички. Неношені</a:t>
            </a:r>
            <a:r>
              <a:rPr lang="uk-UA" dirty="0" smtClean="0">
                <a:solidFill>
                  <a:srgbClr val="5F5F5F"/>
                </a:solidFill>
                <a:latin typeface="Noto Sans"/>
              </a:rPr>
              <a:t>» (Е. </a:t>
            </a:r>
            <a:r>
              <a:rPr lang="uk-UA" dirty="0" err="1" smtClean="0">
                <a:solidFill>
                  <a:srgbClr val="5F5F5F"/>
                </a:solidFill>
                <a:latin typeface="Noto Sans"/>
              </a:rPr>
              <a:t>Гемінгвей</a:t>
            </a:r>
            <a:r>
              <a:rPr lang="uk-UA" dirty="0" smtClean="0">
                <a:solidFill>
                  <a:srgbClr val="5F5F5F"/>
                </a:solidFill>
                <a:latin typeface="Noto Sans"/>
              </a:rPr>
              <a:t>)</a:t>
            </a:r>
            <a:endParaRPr lang="uk-UA" dirty="0"/>
          </a:p>
        </p:txBody>
      </p:sp>
      <p:pic>
        <p:nvPicPr>
          <p:cNvPr id="6146" name="Picture 2" descr="Хемінгу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19" y="933718"/>
            <a:ext cx="3247661" cy="243574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764436" y="121311"/>
            <a:ext cx="3975767" cy="923330"/>
          </a:xfrm>
          <a:prstGeom prst="rect">
            <a:avLst/>
          </a:prstGeom>
        </p:spPr>
        <p:txBody>
          <a:bodyPr wrap="square">
            <a:spAutoFit/>
          </a:bodyPr>
          <a:lstStyle/>
          <a:p>
            <a:r>
              <a:rPr lang="ru-RU" dirty="0">
                <a:solidFill>
                  <a:srgbClr val="5F5F5F"/>
                </a:solidFill>
                <a:latin typeface="Noto Sans"/>
              </a:rPr>
              <a:t>«</a:t>
            </a:r>
            <a:r>
              <a:rPr lang="ru-RU" dirty="0" err="1">
                <a:solidFill>
                  <a:srgbClr val="5F5F5F"/>
                </a:solidFill>
                <a:latin typeface="Noto Sans"/>
              </a:rPr>
              <a:t>Остання</a:t>
            </a:r>
            <a:r>
              <a:rPr lang="ru-RU" dirty="0">
                <a:solidFill>
                  <a:srgbClr val="5F5F5F"/>
                </a:solidFill>
                <a:latin typeface="Noto Sans"/>
              </a:rPr>
              <a:t> </a:t>
            </a:r>
            <a:r>
              <a:rPr lang="ru-RU" dirty="0" err="1">
                <a:solidFill>
                  <a:srgbClr val="5F5F5F"/>
                </a:solidFill>
                <a:latin typeface="Noto Sans"/>
              </a:rPr>
              <a:t>людина</a:t>
            </a:r>
            <a:r>
              <a:rPr lang="ru-RU" dirty="0">
                <a:solidFill>
                  <a:srgbClr val="5F5F5F"/>
                </a:solidFill>
                <a:latin typeface="Noto Sans"/>
              </a:rPr>
              <a:t> на </a:t>
            </a:r>
            <a:r>
              <a:rPr lang="ru-RU" dirty="0" err="1">
                <a:solidFill>
                  <a:srgbClr val="5F5F5F"/>
                </a:solidFill>
                <a:latin typeface="Noto Sans"/>
              </a:rPr>
              <a:t>Землі</a:t>
            </a:r>
            <a:r>
              <a:rPr lang="ru-RU" dirty="0">
                <a:solidFill>
                  <a:srgbClr val="5F5F5F"/>
                </a:solidFill>
                <a:latin typeface="Noto Sans"/>
              </a:rPr>
              <a:t> </a:t>
            </a:r>
            <a:r>
              <a:rPr lang="ru-RU" dirty="0" err="1">
                <a:solidFill>
                  <a:srgbClr val="5F5F5F"/>
                </a:solidFill>
                <a:latin typeface="Noto Sans"/>
              </a:rPr>
              <a:t>сиділа</a:t>
            </a:r>
            <a:r>
              <a:rPr lang="ru-RU" dirty="0">
                <a:solidFill>
                  <a:srgbClr val="5F5F5F"/>
                </a:solidFill>
                <a:latin typeface="Noto Sans"/>
              </a:rPr>
              <a:t> у </a:t>
            </a:r>
            <a:r>
              <a:rPr lang="ru-RU" dirty="0" err="1">
                <a:solidFill>
                  <a:srgbClr val="5F5F5F"/>
                </a:solidFill>
                <a:latin typeface="Noto Sans"/>
              </a:rPr>
              <a:t>кімнаті</a:t>
            </a:r>
            <a:r>
              <a:rPr lang="ru-RU" dirty="0">
                <a:solidFill>
                  <a:srgbClr val="5F5F5F"/>
                </a:solidFill>
                <a:latin typeface="Noto Sans"/>
              </a:rPr>
              <a:t>. У </a:t>
            </a:r>
            <a:r>
              <a:rPr lang="ru-RU" dirty="0" err="1">
                <a:solidFill>
                  <a:srgbClr val="5F5F5F"/>
                </a:solidFill>
                <a:latin typeface="Noto Sans"/>
              </a:rPr>
              <a:t>двері</a:t>
            </a:r>
            <a:r>
              <a:rPr lang="ru-RU" dirty="0">
                <a:solidFill>
                  <a:srgbClr val="5F5F5F"/>
                </a:solidFill>
                <a:latin typeface="Noto Sans"/>
              </a:rPr>
              <a:t> постукали </a:t>
            </a:r>
            <a:r>
              <a:rPr lang="ru-RU" dirty="0" smtClean="0">
                <a:solidFill>
                  <a:srgbClr val="5F5F5F"/>
                </a:solidFill>
                <a:latin typeface="Noto Sans"/>
              </a:rPr>
              <a:t>…» </a:t>
            </a:r>
          </a:p>
          <a:p>
            <a:r>
              <a:rPr lang="ru-RU" dirty="0" smtClean="0">
                <a:solidFill>
                  <a:srgbClr val="5F5F5F"/>
                </a:solidFill>
                <a:latin typeface="Noto Sans"/>
              </a:rPr>
              <a:t>(Ф. Браун)</a:t>
            </a:r>
            <a:endParaRPr lang="uk-UA" dirty="0"/>
          </a:p>
        </p:txBody>
      </p:sp>
      <p:pic>
        <p:nvPicPr>
          <p:cNvPr id="6148" name="Picture 4" descr="Фредерік Брау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635" y="838372"/>
            <a:ext cx="1851202" cy="247444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О.Генрі"/>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3256" y="1215767"/>
            <a:ext cx="2781856" cy="208639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851820" y="10388"/>
            <a:ext cx="4228563" cy="1200329"/>
          </a:xfrm>
          <a:prstGeom prst="rect">
            <a:avLst/>
          </a:prstGeom>
        </p:spPr>
        <p:txBody>
          <a:bodyPr wrap="square">
            <a:spAutoFit/>
          </a:bodyPr>
          <a:lstStyle/>
          <a:p>
            <a:r>
              <a:rPr lang="ru-RU" dirty="0">
                <a:solidFill>
                  <a:srgbClr val="5F5F5F"/>
                </a:solidFill>
                <a:latin typeface="Noto Sans"/>
              </a:rPr>
              <a:t>«Шофер закурив і </a:t>
            </a:r>
            <a:r>
              <a:rPr lang="ru-RU" dirty="0" err="1">
                <a:solidFill>
                  <a:srgbClr val="5F5F5F"/>
                </a:solidFill>
                <a:latin typeface="Noto Sans"/>
              </a:rPr>
              <a:t>нагнувся</a:t>
            </a:r>
            <a:r>
              <a:rPr lang="ru-RU" dirty="0">
                <a:solidFill>
                  <a:srgbClr val="5F5F5F"/>
                </a:solidFill>
                <a:latin typeface="Noto Sans"/>
              </a:rPr>
              <a:t> над бензобаком </a:t>
            </a:r>
            <a:r>
              <a:rPr lang="ru-RU" dirty="0" err="1">
                <a:solidFill>
                  <a:srgbClr val="5F5F5F"/>
                </a:solidFill>
                <a:latin typeface="Noto Sans"/>
              </a:rPr>
              <a:t>подивитися</a:t>
            </a:r>
            <a:r>
              <a:rPr lang="ru-RU" dirty="0">
                <a:solidFill>
                  <a:srgbClr val="5F5F5F"/>
                </a:solidFill>
                <a:latin typeface="Noto Sans"/>
              </a:rPr>
              <a:t>, </a:t>
            </a:r>
            <a:r>
              <a:rPr lang="ru-RU" dirty="0" err="1">
                <a:solidFill>
                  <a:srgbClr val="5F5F5F"/>
                </a:solidFill>
                <a:latin typeface="Noto Sans"/>
              </a:rPr>
              <a:t>чи</a:t>
            </a:r>
            <a:r>
              <a:rPr lang="ru-RU" dirty="0">
                <a:solidFill>
                  <a:srgbClr val="5F5F5F"/>
                </a:solidFill>
                <a:latin typeface="Noto Sans"/>
              </a:rPr>
              <a:t> </a:t>
            </a:r>
            <a:r>
              <a:rPr lang="ru-RU" dirty="0" err="1">
                <a:solidFill>
                  <a:srgbClr val="5F5F5F"/>
                </a:solidFill>
                <a:latin typeface="Noto Sans"/>
              </a:rPr>
              <a:t>багато</a:t>
            </a:r>
            <a:r>
              <a:rPr lang="ru-RU" dirty="0">
                <a:solidFill>
                  <a:srgbClr val="5F5F5F"/>
                </a:solidFill>
                <a:latin typeface="Noto Sans"/>
              </a:rPr>
              <a:t> </a:t>
            </a:r>
            <a:r>
              <a:rPr lang="ru-RU" dirty="0" err="1">
                <a:solidFill>
                  <a:srgbClr val="5F5F5F"/>
                </a:solidFill>
                <a:latin typeface="Noto Sans"/>
              </a:rPr>
              <a:t>залишилося</a:t>
            </a:r>
            <a:r>
              <a:rPr lang="ru-RU" dirty="0">
                <a:solidFill>
                  <a:srgbClr val="5F5F5F"/>
                </a:solidFill>
                <a:latin typeface="Noto Sans"/>
              </a:rPr>
              <a:t> бензину. </a:t>
            </a:r>
            <a:r>
              <a:rPr lang="ru-RU" dirty="0" err="1">
                <a:solidFill>
                  <a:srgbClr val="5F5F5F"/>
                </a:solidFill>
                <a:latin typeface="Noto Sans"/>
              </a:rPr>
              <a:t>Небіжчикові</a:t>
            </a:r>
            <a:r>
              <a:rPr lang="ru-RU" dirty="0">
                <a:solidFill>
                  <a:srgbClr val="5F5F5F"/>
                </a:solidFill>
                <a:latin typeface="Noto Sans"/>
              </a:rPr>
              <a:t> </a:t>
            </a:r>
            <a:r>
              <a:rPr lang="ru-RU" dirty="0" err="1">
                <a:solidFill>
                  <a:srgbClr val="5F5F5F"/>
                </a:solidFill>
                <a:latin typeface="Noto Sans"/>
              </a:rPr>
              <a:t>було</a:t>
            </a:r>
            <a:r>
              <a:rPr lang="ru-RU" dirty="0">
                <a:solidFill>
                  <a:srgbClr val="5F5F5F"/>
                </a:solidFill>
                <a:latin typeface="Noto Sans"/>
              </a:rPr>
              <a:t> </a:t>
            </a:r>
            <a:r>
              <a:rPr lang="ru-RU" dirty="0" err="1">
                <a:solidFill>
                  <a:srgbClr val="5F5F5F"/>
                </a:solidFill>
                <a:latin typeface="Noto Sans"/>
              </a:rPr>
              <a:t>двадцять</a:t>
            </a:r>
            <a:r>
              <a:rPr lang="ru-RU" dirty="0">
                <a:solidFill>
                  <a:srgbClr val="5F5F5F"/>
                </a:solidFill>
                <a:latin typeface="Noto Sans"/>
              </a:rPr>
              <a:t> три роки</a:t>
            </a:r>
            <a:r>
              <a:rPr lang="ru-RU" dirty="0" smtClean="0">
                <a:solidFill>
                  <a:srgbClr val="5F5F5F"/>
                </a:solidFill>
                <a:latin typeface="Noto Sans"/>
              </a:rPr>
              <a:t>» (О. </a:t>
            </a:r>
            <a:r>
              <a:rPr lang="ru-RU" dirty="0" err="1" smtClean="0">
                <a:solidFill>
                  <a:srgbClr val="5F5F5F"/>
                </a:solidFill>
                <a:latin typeface="Noto Sans"/>
              </a:rPr>
              <a:t>Генрі</a:t>
            </a:r>
            <a:r>
              <a:rPr lang="ru-RU" dirty="0" smtClean="0">
                <a:solidFill>
                  <a:srgbClr val="5F5F5F"/>
                </a:solidFill>
                <a:latin typeface="Noto Sans"/>
              </a:rPr>
              <a:t>)</a:t>
            </a:r>
            <a:endParaRPr lang="uk-UA" dirty="0"/>
          </a:p>
        </p:txBody>
      </p:sp>
    </p:spTree>
    <p:extLst>
      <p:ext uri="{BB962C8B-B14F-4D97-AF65-F5344CB8AC3E}">
        <p14:creationId xmlns:p14="http://schemas.microsoft.com/office/powerpoint/2010/main" val="36723733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TM10001114[[fn=Галерея]]</Template>
  <TotalTime>248</TotalTime>
  <Words>762</Words>
  <Application>Microsoft Office PowerPoint</Application>
  <PresentationFormat>Широкоэкранный</PresentationFormat>
  <Paragraphs>52</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Calibri</vt:lpstr>
      <vt:lpstr>Gill Sans MT</vt:lpstr>
      <vt:lpstr>Noto Sans</vt:lpstr>
      <vt:lpstr>Times New Roman</vt:lpstr>
      <vt:lpstr>Gallery</vt:lpstr>
      <vt:lpstr>Коротко? Сильно? Страшно? (таємниці малої прози)</vt:lpstr>
      <vt:lpstr>Barenboim on Beethoven "Pathetique" 2nd movement https://www.youtube.com/watch?v=vGq3-Fi_zQY </vt:lpstr>
      <vt:lpstr>12 серпня 1895 р., обертин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Поради від Юрія Андруховича (https://talentscollection.com/uk/materials/show/yuriy-andruhovich-podilivsya-poradami-dlya-pismennikiv-pochatkivciv)</vt:lpstr>
      <vt:lpstr>поради від Стівена Кінга (https://starylev.com.ua/club/blog/20-porad-pysmennykam-vid-stivena-kinga)</vt:lpstr>
      <vt:lpstr>Дякую за увагу!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Коротко? Сильно? Страшно? (таємниці малої прози)</dc:title>
  <dc:creator>Ольга</dc:creator>
  <cp:lastModifiedBy>Ольга</cp:lastModifiedBy>
  <cp:revision>20</cp:revision>
  <cp:lastPrinted>2021-04-20T20:13:02Z</cp:lastPrinted>
  <dcterms:created xsi:type="dcterms:W3CDTF">2021-04-17T18:14:13Z</dcterms:created>
  <dcterms:modified xsi:type="dcterms:W3CDTF">2021-04-20T20:16:33Z</dcterms:modified>
</cp:coreProperties>
</file>