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314" r:id="rId3"/>
    <p:sldId id="313" r:id="rId4"/>
    <p:sldId id="272" r:id="rId5"/>
    <p:sldId id="277" r:id="rId6"/>
    <p:sldId id="273" r:id="rId7"/>
    <p:sldId id="274" r:id="rId8"/>
    <p:sldId id="285" r:id="rId9"/>
    <p:sldId id="279" r:id="rId10"/>
    <p:sldId id="280" r:id="rId11"/>
    <p:sldId id="275" r:id="rId12"/>
    <p:sldId id="276" r:id="rId13"/>
    <p:sldId id="282" r:id="rId14"/>
    <p:sldId id="283" r:id="rId15"/>
    <p:sldId id="284" r:id="rId16"/>
    <p:sldId id="309" r:id="rId17"/>
    <p:sldId id="311" r:id="rId18"/>
    <p:sldId id="312" r:id="rId19"/>
    <p:sldId id="268" r:id="rId20"/>
    <p:sldId id="269" r:id="rId21"/>
    <p:sldId id="270" r:id="rId22"/>
    <p:sldId id="287" r:id="rId23"/>
    <p:sldId id="294" r:id="rId24"/>
    <p:sldId id="258" r:id="rId25"/>
    <p:sldId id="259" r:id="rId26"/>
    <p:sldId id="260" r:id="rId27"/>
    <p:sldId id="263" r:id="rId28"/>
    <p:sldId id="261" r:id="rId29"/>
    <p:sldId id="264" r:id="rId30"/>
    <p:sldId id="265" r:id="rId31"/>
    <p:sldId id="266" r:id="rId32"/>
    <p:sldId id="267" r:id="rId33"/>
    <p:sldId id="262" r:id="rId34"/>
    <p:sldId id="286" r:id="rId35"/>
    <p:sldId id="288" r:id="rId36"/>
    <p:sldId id="289" r:id="rId37"/>
    <p:sldId id="290" r:id="rId38"/>
    <p:sldId id="291" r:id="rId39"/>
    <p:sldId id="292" r:id="rId40"/>
    <p:sldId id="293"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10" r:id="rId55"/>
    <p:sldId id="308"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3" autoAdjust="0"/>
    <p:restoredTop sz="94660"/>
  </p:normalViewPr>
  <p:slideViewPr>
    <p:cSldViewPr snapToGrid="0">
      <p:cViewPr varScale="1">
        <p:scale>
          <a:sx n="74" d="100"/>
          <a:sy n="74" d="100"/>
        </p:scale>
        <p:origin x="4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11/20/2018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11/20/2018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11/20/2018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11/20/2018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11/20/2018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11/20/2018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smtClean="0"/>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1CF131DD-A141-4471-BCF9-C6073EDD7E20}" type="datetimeFigureOut">
              <a:rPr lang="en-US" dirty="0"/>
              <a:t>11/20/2018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11/20/2018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11/20/2018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k.wikipedia.org/w/index.php?title=Lambda_Literary_Foundation&amp;action=edit&amp;redlink=1" TargetMode="External"/><Relationship Id="rId2" Type="http://schemas.openxmlformats.org/officeDocument/2006/relationships/hyperlink" Target="https://uk.wikipedia.org/w/index.php?title=Lambda_Legal&amp;action=edit&amp;redlink=1"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amazon.com/exec/obidos/ASIN/1582460612/braipick-20"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amazon.com/exec/obidos/ASIN/1555835430/braipick-2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penguinrandomhouse.com/books/202445/donovans-big-day-by-by-leslea-newman-illustrations-by-mike-dutto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amazon.com/exec/obidos/ASIN/1555831788/braipick-20"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amazon.com/exec/obidos/ASIN/096744683X/braipick-20"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hyperlink" Target="http://www.amazon.com/exec/obidos/ASIN/0689878451/braipick-20"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hyperlink" Target="https://uk.wikipedia.org/wiki/%D0%9F%D1%83%D1%80%D1%96%D0%BC" TargetMode="External"/><Relationship Id="rId2" Type="http://schemas.openxmlformats.org/officeDocument/2006/relationships/hyperlink" Target="http://www.amazon.com/The-Purim-Superhero-Elisabeth-Kushner/dp/0761390626"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sz="4000" b="1" dirty="0" smtClean="0"/>
              <a:t>Сексуальні меншини</a:t>
            </a:r>
            <a:br>
              <a:rPr lang="uk-UA" sz="4000" b="1" dirty="0" smtClean="0"/>
            </a:br>
            <a:r>
              <a:rPr lang="uk-UA" sz="4000" b="1" dirty="0" smtClean="0"/>
              <a:t>життя і(як) література</a:t>
            </a:r>
            <a:endParaRPr lang="uk-UA" sz="4000" b="1" dirty="0"/>
          </a:p>
        </p:txBody>
      </p:sp>
      <p:sp>
        <p:nvSpPr>
          <p:cNvPr id="3" name="Подзаголовок 2"/>
          <p:cNvSpPr>
            <a:spLocks noGrp="1"/>
          </p:cNvSpPr>
          <p:nvPr>
            <p:ph type="subTitle" idx="1"/>
          </p:nvPr>
        </p:nvSpPr>
        <p:spPr/>
        <p:txBody>
          <a:bodyPr>
            <a:normAutofit fontScale="92500" lnSpcReduction="20000"/>
          </a:bodyPr>
          <a:lstStyle/>
          <a:p>
            <a:pPr algn="r"/>
            <a:r>
              <a:rPr lang="uk-UA" dirty="0" smtClean="0"/>
              <a:t>Ольга Деркачова,</a:t>
            </a:r>
          </a:p>
          <a:p>
            <a:pPr algn="r"/>
            <a:r>
              <a:rPr lang="uk-UA" dirty="0" err="1" smtClean="0"/>
              <a:t>Д.філол.н</a:t>
            </a:r>
            <a:r>
              <a:rPr lang="uk-UA" dirty="0" smtClean="0"/>
              <a:t>., проф. ПНУ ім. В, Стефаника</a:t>
            </a:r>
            <a:endParaRPr lang="uk-UA" dirty="0"/>
          </a:p>
        </p:txBody>
      </p:sp>
    </p:spTree>
    <p:extLst>
      <p:ext uri="{BB962C8B-B14F-4D97-AF65-F5344CB8AC3E}">
        <p14:creationId xmlns:p14="http://schemas.microsoft.com/office/powerpoint/2010/main" val="1294753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6800" y="618186"/>
            <a:ext cx="10058400" cy="5416854"/>
          </a:xfrm>
        </p:spPr>
        <p:txBody>
          <a:bodyPr/>
          <a:lstStyle/>
          <a:p>
            <a:r>
              <a:rPr lang="uk-UA" dirty="0" smtClean="0"/>
              <a:t>1970 рік</a:t>
            </a:r>
          </a:p>
          <a:p>
            <a:r>
              <a:rPr lang="uk-UA" dirty="0" smtClean="0"/>
              <a:t>Лямбда позначає </a:t>
            </a:r>
            <a:r>
              <a:rPr lang="uk-UA" dirty="0"/>
              <a:t>в фізиці </a:t>
            </a:r>
            <a:r>
              <a:rPr lang="uk-UA" dirty="0" smtClean="0"/>
              <a:t>«</a:t>
            </a:r>
            <a:r>
              <a:rPr lang="uk-UA" dirty="0"/>
              <a:t>зміну енергії</a:t>
            </a:r>
            <a:r>
              <a:rPr lang="uk-UA" dirty="0" smtClean="0"/>
              <a:t>», </a:t>
            </a:r>
            <a:r>
              <a:rPr lang="uk-UA" dirty="0"/>
              <a:t>є вдалим уособленням прийдешніх змін з становищем </a:t>
            </a:r>
            <a:r>
              <a:rPr lang="uk-UA" dirty="0" err="1"/>
              <a:t>гомосексуалів</a:t>
            </a:r>
            <a:r>
              <a:rPr lang="uk-UA" dirty="0"/>
              <a:t> у суспільстві, перспектив гей-руху. </a:t>
            </a:r>
          </a:p>
          <a:p>
            <a:r>
              <a:rPr lang="uk-UA" dirty="0"/>
              <a:t>1974 року Міжнародний конгрес з захисту прав </a:t>
            </a:r>
            <a:r>
              <a:rPr lang="uk-UA" dirty="0" err="1"/>
              <a:t>геїв</a:t>
            </a:r>
            <a:r>
              <a:rPr lang="uk-UA" dirty="0"/>
              <a:t> </a:t>
            </a:r>
            <a:r>
              <a:rPr lang="uk-UA" dirty="0" smtClean="0"/>
              <a:t>в Единбурзі</a:t>
            </a:r>
            <a:r>
              <a:rPr lang="uk-UA" dirty="0"/>
              <a:t> офіційно прийняв лямбду як </a:t>
            </a:r>
            <a:r>
              <a:rPr lang="uk-UA" dirty="0" smtClean="0"/>
              <a:t>символ руху за права гомосексуальних людей. </a:t>
            </a:r>
          </a:p>
          <a:p>
            <a:r>
              <a:rPr lang="uk-UA" dirty="0" smtClean="0"/>
              <a:t>Відтоді </a:t>
            </a:r>
            <a:r>
              <a:rPr lang="uk-UA" dirty="0"/>
              <a:t>вона стала популярним символом, що використовується, наприклад, для прикраси одягу, в ювелірних </a:t>
            </a:r>
            <a:r>
              <a:rPr lang="uk-UA" dirty="0" smtClean="0"/>
              <a:t>виробах. </a:t>
            </a:r>
          </a:p>
          <a:p>
            <a:r>
              <a:rPr lang="uk-UA" dirty="0"/>
              <a:t>С</a:t>
            </a:r>
            <a:r>
              <a:rPr lang="uk-UA" dirty="0" smtClean="0"/>
              <a:t>лово </a:t>
            </a:r>
            <a:r>
              <a:rPr lang="uk-UA" dirty="0"/>
              <a:t>«лямбда» використовується в назві ряду відомих ЛГБТ-організацій, таких як </a:t>
            </a:r>
            <a:r>
              <a:rPr lang="uk-UA" i="1" u="sng" dirty="0" err="1">
                <a:hlinkClick r:id="rId2" tooltip="Lambda Legal (ще не написана)"/>
              </a:rPr>
              <a:t>Lambda</a:t>
            </a:r>
            <a:r>
              <a:rPr lang="uk-UA" i="1" u="sng" dirty="0">
                <a:hlinkClick r:id="rId2" tooltip="Lambda Legal (ще не написана)"/>
              </a:rPr>
              <a:t> </a:t>
            </a:r>
            <a:r>
              <a:rPr lang="uk-UA" i="1" u="sng" dirty="0" err="1" smtClean="0">
                <a:hlinkClick r:id="rId2" tooltip="Lambda Legal (ще не написана)"/>
              </a:rPr>
              <a:t>Legal</a:t>
            </a:r>
            <a:r>
              <a:rPr lang="uk-UA" dirty="0" smtClean="0"/>
              <a:t>,</a:t>
            </a:r>
            <a:r>
              <a:rPr lang="uk-UA" dirty="0"/>
              <a:t> </a:t>
            </a:r>
            <a:r>
              <a:rPr lang="uk-UA" i="1" u="sng" dirty="0" err="1">
                <a:hlinkClick r:id="rId3" tooltip="Lambda Literary Foundation (ще не написана)"/>
              </a:rPr>
              <a:t>Lambda</a:t>
            </a:r>
            <a:r>
              <a:rPr lang="uk-UA" i="1" u="sng" dirty="0">
                <a:hlinkClick r:id="rId3" tooltip="Lambda Literary Foundation (ще не написана)"/>
              </a:rPr>
              <a:t> </a:t>
            </a:r>
            <a:r>
              <a:rPr lang="uk-UA" i="1" u="sng" dirty="0" err="1">
                <a:hlinkClick r:id="rId3" tooltip="Lambda Literary Foundation (ще не написана)"/>
              </a:rPr>
              <a:t>Literary</a:t>
            </a:r>
            <a:r>
              <a:rPr lang="uk-UA" i="1" u="sng" dirty="0">
                <a:hlinkClick r:id="rId3" tooltip="Lambda Literary Foundation (ще не написана)"/>
              </a:rPr>
              <a:t> </a:t>
            </a:r>
            <a:r>
              <a:rPr lang="uk-UA" i="1" u="sng" dirty="0" err="1" smtClean="0">
                <a:hlinkClick r:id="rId3" tooltip="Lambda Literary Foundation (ще не написана)"/>
              </a:rPr>
              <a:t>Foundation</a:t>
            </a:r>
            <a:r>
              <a:rPr lang="uk-UA" i="1" u="sng" dirty="0" smtClean="0"/>
              <a:t>.</a:t>
            </a:r>
            <a:endParaRPr lang="uk-UA" dirty="0"/>
          </a:p>
        </p:txBody>
      </p:sp>
      <p:pic>
        <p:nvPicPr>
          <p:cNvPr id="7" name="Picture 6" descr="Lambda-letter-lowercase-symbo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4211" y="3514046"/>
            <a:ext cx="1317684" cy="179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28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lgbt.org.ua/userfiles/image_00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0263" y="245327"/>
            <a:ext cx="4304371" cy="632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12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uk-UA" dirty="0"/>
          </a:p>
        </p:txBody>
      </p:sp>
      <p:pic>
        <p:nvPicPr>
          <p:cNvPr id="5122" name="Picture 2" descr="http://lgbt.org.ua/userfiles/image_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291729"/>
            <a:ext cx="7389921" cy="574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3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6146" name="Picture 2" descr="http://lgbt.org.ua/userfiles/image_0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508" y="264556"/>
            <a:ext cx="5366612" cy="629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15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7170" name="Picture 2" descr="http://lgbt.org.ua/userfiles/image_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98377"/>
            <a:ext cx="11379200" cy="613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764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dirty="0"/>
          </a:p>
        </p:txBody>
      </p:sp>
      <p:pic>
        <p:nvPicPr>
          <p:cNvPr id="8194" name="Picture 2" descr="http://www.lgbt.org.ua/userfiles/image/cover_news/aboutlgbt_fulcrum_mf_ab_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867" y="588658"/>
            <a:ext cx="6967581" cy="626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449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6800" y="399245"/>
            <a:ext cx="10058400" cy="5635795"/>
          </a:xfrm>
        </p:spPr>
        <p:txBody>
          <a:bodyPr>
            <a:normAutofit/>
          </a:bodyPr>
          <a:lstStyle/>
          <a:p>
            <a:pPr marL="0" indent="0">
              <a:buNone/>
            </a:pPr>
            <a:r>
              <a:rPr lang="uk-UA" dirty="0" smtClean="0"/>
              <a:t>Особливості тілесного гомосексуального канону:</a:t>
            </a:r>
            <a:endParaRPr lang="ru-RU" dirty="0"/>
          </a:p>
          <a:p>
            <a:r>
              <a:rPr lang="ru-RU" dirty="0" err="1" smtClean="0"/>
              <a:t>Тілесно</a:t>
            </a:r>
            <a:r>
              <a:rPr lang="ru-RU" dirty="0" smtClean="0"/>
              <a:t> </a:t>
            </a:r>
            <a:r>
              <a:rPr lang="ru-RU" dirty="0" err="1" smtClean="0"/>
              <a:t>орієнована</a:t>
            </a:r>
            <a:r>
              <a:rPr lang="ru-RU" dirty="0" smtClean="0"/>
              <a:t> культура, яка </a:t>
            </a:r>
            <a:r>
              <a:rPr lang="ru-RU" dirty="0" err="1" smtClean="0"/>
              <a:t>надає</a:t>
            </a:r>
            <a:r>
              <a:rPr lang="ru-RU" dirty="0" smtClean="0"/>
              <a:t> </a:t>
            </a:r>
            <a:r>
              <a:rPr lang="ru-RU" dirty="0" err="1" smtClean="0"/>
              <a:t>важливого</a:t>
            </a:r>
            <a:r>
              <a:rPr lang="ru-RU" dirty="0" smtClean="0"/>
              <a:t> </a:t>
            </a:r>
            <a:r>
              <a:rPr lang="ru-RU" dirty="0" err="1" smtClean="0"/>
              <a:t>значення</a:t>
            </a:r>
            <a:r>
              <a:rPr lang="ru-RU" dirty="0" smtClean="0"/>
              <a:t> </a:t>
            </a:r>
            <a:r>
              <a:rPr lang="ru-RU" dirty="0" err="1" smtClean="0"/>
              <a:t>чуттєвій</a:t>
            </a:r>
            <a:r>
              <a:rPr lang="ru-RU" dirty="0" smtClean="0"/>
              <a:t> </a:t>
            </a:r>
            <a:r>
              <a:rPr lang="ru-RU" dirty="0" err="1" smtClean="0"/>
              <a:t>стороні</a:t>
            </a:r>
            <a:r>
              <a:rPr lang="ru-RU" dirty="0" smtClean="0"/>
              <a:t> </a:t>
            </a:r>
            <a:r>
              <a:rPr lang="ru-RU" dirty="0" err="1" smtClean="0"/>
              <a:t>суспільного</a:t>
            </a:r>
            <a:r>
              <a:rPr lang="ru-RU" dirty="0" smtClean="0"/>
              <a:t> та </a:t>
            </a:r>
            <a:r>
              <a:rPr lang="ru-RU" dirty="0" err="1" smtClean="0"/>
              <a:t>особистісного</a:t>
            </a:r>
            <a:r>
              <a:rPr lang="ru-RU" dirty="0" smtClean="0"/>
              <a:t> </a:t>
            </a:r>
            <a:r>
              <a:rPr lang="ru-RU" dirty="0" err="1" smtClean="0"/>
              <a:t>буття</a:t>
            </a:r>
            <a:r>
              <a:rPr lang="ru-RU" dirty="0" smtClean="0"/>
              <a:t>.</a:t>
            </a:r>
            <a:endParaRPr lang="ru-RU" dirty="0"/>
          </a:p>
          <a:p>
            <a:r>
              <a:rPr lang="ru-RU" dirty="0" err="1" smtClean="0"/>
              <a:t>Його</a:t>
            </a:r>
            <a:r>
              <a:rPr lang="ru-RU" dirty="0" smtClean="0"/>
              <a:t> базовою </a:t>
            </a:r>
            <a:r>
              <a:rPr lang="ru-RU" dirty="0" err="1" smtClean="0"/>
              <a:t>моделлю</a:t>
            </a:r>
            <a:r>
              <a:rPr lang="ru-RU" dirty="0" smtClean="0"/>
              <a:t> є </a:t>
            </a:r>
            <a:r>
              <a:rPr lang="ru-RU" dirty="0" err="1" smtClean="0"/>
              <a:t>чоловче</a:t>
            </a:r>
            <a:r>
              <a:rPr lang="ru-RU" dirty="0" smtClean="0"/>
              <a:t> </a:t>
            </a:r>
            <a:r>
              <a:rPr lang="ru-RU" dirty="0" err="1" smtClean="0"/>
              <a:t>тіло</a:t>
            </a:r>
            <a:r>
              <a:rPr lang="ru-RU" dirty="0" smtClean="0"/>
              <a:t>.</a:t>
            </a:r>
            <a:endParaRPr lang="ru-RU" dirty="0"/>
          </a:p>
          <a:p>
            <a:r>
              <a:rPr lang="ru-RU" dirty="0" err="1" smtClean="0"/>
              <a:t>Ця</a:t>
            </a:r>
            <a:r>
              <a:rPr lang="ru-RU" dirty="0" smtClean="0"/>
              <a:t> </a:t>
            </a:r>
            <a:r>
              <a:rPr lang="ru-RU" dirty="0" err="1" smtClean="0"/>
              <a:t>тілесність</a:t>
            </a:r>
            <a:r>
              <a:rPr lang="ru-RU" dirty="0" smtClean="0"/>
              <a:t> </a:t>
            </a:r>
            <a:r>
              <a:rPr lang="ru-RU" dirty="0" err="1" smtClean="0"/>
              <a:t>пов</a:t>
            </a:r>
            <a:r>
              <a:rPr lang="en-US" dirty="0" smtClean="0"/>
              <a:t>’</a:t>
            </a:r>
            <a:r>
              <a:rPr lang="uk-UA" dirty="0" err="1" smtClean="0"/>
              <a:t>язана</a:t>
            </a:r>
            <a:r>
              <a:rPr lang="uk-UA" dirty="0" smtClean="0"/>
              <a:t> із сексуально-еротичними хвилюваннями. </a:t>
            </a:r>
            <a:endParaRPr lang="ru-RU" dirty="0"/>
          </a:p>
          <a:p>
            <a:r>
              <a:rPr lang="ru-RU" dirty="0" err="1" smtClean="0"/>
              <a:t>Високий</a:t>
            </a:r>
            <a:r>
              <a:rPr lang="ru-RU" dirty="0" smtClean="0"/>
              <a:t> </a:t>
            </a:r>
            <a:r>
              <a:rPr lang="ru-RU" dirty="0" err="1" smtClean="0"/>
              <a:t>рівень</a:t>
            </a:r>
            <a:r>
              <a:rPr lang="ru-RU" dirty="0" smtClean="0"/>
              <a:t> </a:t>
            </a:r>
            <a:r>
              <a:rPr lang="ru-RU" dirty="0" err="1" smtClean="0"/>
              <a:t>рефлексивності</a:t>
            </a:r>
            <a:r>
              <a:rPr lang="ru-RU" dirty="0" smtClean="0"/>
              <a:t>, </a:t>
            </a:r>
            <a:r>
              <a:rPr lang="ru-RU" dirty="0" err="1" smtClean="0"/>
              <a:t>краще</a:t>
            </a:r>
            <a:r>
              <a:rPr lang="ru-RU" dirty="0" smtClean="0"/>
              <a:t> </a:t>
            </a:r>
            <a:r>
              <a:rPr lang="ru-RU" dirty="0" err="1" smtClean="0"/>
              <a:t>усвідомлення</a:t>
            </a:r>
            <a:r>
              <a:rPr lang="ru-RU" dirty="0" smtClean="0"/>
              <a:t> </a:t>
            </a:r>
            <a:r>
              <a:rPr lang="ru-RU" dirty="0" err="1" smtClean="0"/>
              <a:t>особливостей</a:t>
            </a:r>
            <a:r>
              <a:rPr lang="ru-RU" dirty="0" smtClean="0"/>
              <a:t> </a:t>
            </a:r>
            <a:r>
              <a:rPr lang="ru-RU" dirty="0" err="1" smtClean="0"/>
              <a:t>свого</a:t>
            </a:r>
            <a:r>
              <a:rPr lang="ru-RU" dirty="0" smtClean="0"/>
              <a:t> та чужого </a:t>
            </a:r>
            <a:r>
              <a:rPr lang="ru-RU" dirty="0" err="1" smtClean="0"/>
              <a:t>тіла</a:t>
            </a:r>
            <a:r>
              <a:rPr lang="ru-RU" dirty="0" smtClean="0"/>
              <a:t>.</a:t>
            </a:r>
            <a:endParaRPr lang="ru-RU" dirty="0"/>
          </a:p>
          <a:p>
            <a:r>
              <a:rPr lang="ru-RU" dirty="0" smtClean="0"/>
              <a:t>Гомосексуальна культура </a:t>
            </a:r>
            <a:r>
              <a:rPr lang="ru-RU" dirty="0" err="1" smtClean="0"/>
              <a:t>анормативна</a:t>
            </a:r>
            <a:r>
              <a:rPr lang="ru-RU" dirty="0" smtClean="0"/>
              <a:t>, </a:t>
            </a:r>
            <a:r>
              <a:rPr lang="ru-RU" dirty="0" err="1" smtClean="0"/>
              <a:t>приналежний</a:t>
            </a:r>
            <a:r>
              <a:rPr lang="ru-RU" dirty="0" smtClean="0"/>
              <a:t> до </a:t>
            </a:r>
            <a:r>
              <a:rPr lang="ru-RU" dirty="0" err="1" smtClean="0"/>
              <a:t>неї</a:t>
            </a:r>
            <a:r>
              <a:rPr lang="ru-RU" dirty="0" smtClean="0"/>
              <a:t> </a:t>
            </a:r>
            <a:r>
              <a:rPr lang="ru-RU" dirty="0" err="1" smtClean="0"/>
              <a:t>індивід</a:t>
            </a:r>
            <a:r>
              <a:rPr lang="ru-RU" dirty="0" smtClean="0"/>
              <a:t> </a:t>
            </a:r>
            <a:r>
              <a:rPr lang="ru-RU" dirty="0" err="1" smtClean="0"/>
              <a:t>може</a:t>
            </a:r>
            <a:r>
              <a:rPr lang="ru-RU" dirty="0" smtClean="0"/>
              <a:t> </a:t>
            </a:r>
            <a:r>
              <a:rPr lang="ru-RU" dirty="0" err="1" smtClean="0"/>
              <a:t>усвідомити</a:t>
            </a:r>
            <a:r>
              <a:rPr lang="ru-RU" dirty="0" smtClean="0"/>
              <a:t> і </a:t>
            </a:r>
            <a:r>
              <a:rPr lang="ru-RU" dirty="0" err="1" smtClean="0"/>
              <a:t>прийняти</a:t>
            </a:r>
            <a:r>
              <a:rPr lang="ru-RU" dirty="0" smtClean="0"/>
              <a:t> себе </a:t>
            </a:r>
            <a:r>
              <a:rPr lang="ru-RU" dirty="0" err="1" smtClean="0"/>
              <a:t>лиш</a:t>
            </a:r>
            <a:r>
              <a:rPr lang="ru-RU" dirty="0" smtClean="0"/>
              <a:t> </a:t>
            </a:r>
            <a:r>
              <a:rPr lang="ru-RU" dirty="0" err="1" smtClean="0"/>
              <a:t>усупереч</a:t>
            </a:r>
            <a:r>
              <a:rPr lang="ru-RU" dirty="0" smtClean="0"/>
              <a:t> </a:t>
            </a:r>
            <a:r>
              <a:rPr lang="ru-RU" dirty="0" err="1" smtClean="0"/>
              <a:t>численним</a:t>
            </a:r>
            <a:r>
              <a:rPr lang="ru-RU" dirty="0" smtClean="0"/>
              <a:t> </a:t>
            </a:r>
            <a:r>
              <a:rPr lang="ru-RU" dirty="0" err="1" smtClean="0"/>
              <a:t>заборонам</a:t>
            </a:r>
            <a:r>
              <a:rPr lang="ru-RU" dirty="0" smtClean="0"/>
              <a:t>. </a:t>
            </a:r>
            <a:r>
              <a:rPr lang="ru-RU" dirty="0" err="1" smtClean="0"/>
              <a:t>Це</a:t>
            </a:r>
            <a:r>
              <a:rPr lang="ru-RU" dirty="0" smtClean="0"/>
              <a:t> </a:t>
            </a:r>
            <a:r>
              <a:rPr lang="ru-RU" dirty="0" err="1" smtClean="0"/>
              <a:t>рбить</a:t>
            </a:r>
            <a:r>
              <a:rPr lang="ru-RU" dirty="0" smtClean="0"/>
              <a:t> стиль </a:t>
            </a:r>
            <a:r>
              <a:rPr lang="ru-RU" dirty="0" err="1" smtClean="0"/>
              <a:t>його</a:t>
            </a:r>
            <a:r>
              <a:rPr lang="ru-RU" dirty="0" smtClean="0"/>
              <a:t> </a:t>
            </a:r>
            <a:r>
              <a:rPr lang="ru-RU" dirty="0" err="1" smtClean="0"/>
              <a:t>життя</a:t>
            </a:r>
            <a:r>
              <a:rPr lang="ru-RU" dirty="0" smtClean="0"/>
              <a:t> </a:t>
            </a:r>
            <a:r>
              <a:rPr lang="ru-RU" dirty="0" err="1" smtClean="0"/>
              <a:t>ігровим</a:t>
            </a:r>
            <a:r>
              <a:rPr lang="ru-RU" dirty="0" smtClean="0"/>
              <a:t>, </a:t>
            </a:r>
            <a:r>
              <a:rPr lang="ru-RU" dirty="0" err="1" smtClean="0"/>
              <a:t>експериментальним</a:t>
            </a:r>
            <a:r>
              <a:rPr lang="ru-RU" dirty="0" smtClean="0"/>
              <a:t>.</a:t>
            </a:r>
            <a:endParaRPr lang="ru-RU" dirty="0"/>
          </a:p>
          <a:p>
            <a:r>
              <a:rPr lang="ru-RU" dirty="0" err="1" smtClean="0"/>
              <a:t>Гомосексуал</a:t>
            </a:r>
            <a:r>
              <a:rPr lang="ru-RU" dirty="0" smtClean="0"/>
              <a:t> </a:t>
            </a:r>
            <a:r>
              <a:rPr lang="ru-RU" dirty="0" err="1" smtClean="0"/>
              <a:t>власне</a:t>
            </a:r>
            <a:r>
              <a:rPr lang="ru-RU" dirty="0" smtClean="0"/>
              <a:t> </a:t>
            </a:r>
            <a:r>
              <a:rPr lang="ru-RU" dirty="0" err="1" smtClean="0"/>
              <a:t>тіло</a:t>
            </a:r>
            <a:r>
              <a:rPr lang="ru-RU" dirty="0" smtClean="0"/>
              <a:t> </a:t>
            </a:r>
            <a:r>
              <a:rPr lang="ru-RU" dirty="0" err="1" smtClean="0"/>
              <a:t>переживає</a:t>
            </a:r>
            <a:r>
              <a:rPr lang="ru-RU" dirty="0" smtClean="0"/>
              <a:t> не як об</a:t>
            </a:r>
            <a:r>
              <a:rPr lang="en-US" dirty="0" smtClean="0"/>
              <a:t>’</a:t>
            </a:r>
            <a:r>
              <a:rPr lang="uk-UA" dirty="0" err="1" smtClean="0"/>
              <a:t>єктивно</a:t>
            </a:r>
            <a:r>
              <a:rPr lang="uk-UA" dirty="0" smtClean="0"/>
              <a:t> дане, а як щось зроблене, мінливе, множинне. Внаслідок – експеримент: на індивідуально-побутовому рівні (тату, одяг) та соціально-публічному (театралізація, художня репрезентація)</a:t>
            </a:r>
            <a:r>
              <a:rPr lang="ru-RU" dirty="0" smtClean="0"/>
              <a:t>. (І. Кон)</a:t>
            </a:r>
            <a:endParaRPr lang="ru-RU" dirty="0"/>
          </a:p>
          <a:p>
            <a:pPr marL="0" indent="0">
              <a:buNone/>
            </a:pPr>
            <a:endParaRPr lang="uk-UA" dirty="0"/>
          </a:p>
        </p:txBody>
      </p:sp>
    </p:spTree>
    <p:extLst>
      <p:ext uri="{BB962C8B-B14F-4D97-AF65-F5344CB8AC3E}">
        <p14:creationId xmlns:p14="http://schemas.microsoft.com/office/powerpoint/2010/main" val="312290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7 рівнів за </a:t>
            </a:r>
            <a:r>
              <a:rPr lang="uk-UA" dirty="0" err="1" smtClean="0"/>
              <a:t>Кінсі</a:t>
            </a:r>
            <a:r>
              <a:rPr lang="uk-UA" dirty="0" smtClean="0"/>
              <a:t> (7 етапів життя)</a:t>
            </a:r>
            <a:endParaRPr lang="uk-UA" dirty="0"/>
          </a:p>
        </p:txBody>
      </p:sp>
      <p:sp>
        <p:nvSpPr>
          <p:cNvPr id="3" name="Объект 2"/>
          <p:cNvSpPr>
            <a:spLocks noGrp="1"/>
          </p:cNvSpPr>
          <p:nvPr>
            <p:ph idx="1"/>
          </p:nvPr>
        </p:nvSpPr>
        <p:spPr/>
        <p:txBody>
          <a:bodyPr/>
          <a:lstStyle/>
          <a:p>
            <a:pPr marL="0" indent="0">
              <a:buNone/>
            </a:pPr>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3708336519"/>
              </p:ext>
            </p:extLst>
          </p:nvPr>
        </p:nvGraphicFramePr>
        <p:xfrm>
          <a:off x="850004" y="1764408"/>
          <a:ext cx="10586434" cy="4662149"/>
        </p:xfrm>
        <a:graphic>
          <a:graphicData uri="http://schemas.openxmlformats.org/drawingml/2006/table">
            <a:tbl>
              <a:tblPr/>
              <a:tblGrid>
                <a:gridCol w="1996227"/>
                <a:gridCol w="8590207"/>
              </a:tblGrid>
              <a:tr h="332557">
                <a:tc>
                  <a:txBody>
                    <a:bodyPr/>
                    <a:lstStyle/>
                    <a:p>
                      <a:pPr algn="ctr"/>
                      <a:r>
                        <a:rPr lang="uk-UA" sz="1600" dirty="0">
                          <a:effectLst/>
                        </a:rPr>
                        <a:t>0</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FF"/>
                    </a:solidFill>
                  </a:tcPr>
                </a:tc>
                <a:tc>
                  <a:txBody>
                    <a:bodyPr/>
                    <a:lstStyle/>
                    <a:p>
                      <a:r>
                        <a:rPr lang="uk-UA" sz="1600">
                          <a:effectLst/>
                        </a:rPr>
                        <a:t>Виняткова гетеросексуальність</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FF"/>
                    </a:solidFill>
                  </a:tcPr>
                </a:tc>
              </a:tr>
              <a:tr h="832980">
                <a:tc>
                  <a:txBody>
                    <a:bodyPr/>
                    <a:lstStyle/>
                    <a:p>
                      <a:pPr algn="ctr"/>
                      <a:r>
                        <a:rPr lang="uk-UA" sz="1600" dirty="0">
                          <a:effectLst/>
                        </a:rPr>
                        <a:t>1</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4FF"/>
                    </a:solidFill>
                  </a:tcPr>
                </a:tc>
                <a:tc>
                  <a:txBody>
                    <a:bodyPr/>
                    <a:lstStyle/>
                    <a:p>
                      <a:r>
                        <a:rPr lang="ru-RU" sz="1600">
                          <a:effectLst/>
                        </a:rPr>
                        <a:t>Переважна гетеросексуалність, лише зрідка практикує гомосексуальні контакти</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4FF"/>
                    </a:solidFill>
                  </a:tcPr>
                </a:tc>
              </a:tr>
              <a:tr h="582769">
                <a:tc>
                  <a:txBody>
                    <a:bodyPr/>
                    <a:lstStyle/>
                    <a:p>
                      <a:pPr algn="ctr"/>
                      <a:r>
                        <a:rPr lang="uk-UA" sz="1600" dirty="0">
                          <a:effectLst/>
                        </a:rPr>
                        <a:t>2</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AFF"/>
                    </a:solidFill>
                  </a:tcPr>
                </a:tc>
                <a:tc>
                  <a:txBody>
                    <a:bodyPr/>
                    <a:lstStyle/>
                    <a:p>
                      <a:r>
                        <a:rPr lang="ru-RU" sz="1600">
                          <a:effectLst/>
                        </a:rPr>
                        <a:t>Переважна гетеросексуальність, але гомосексуальні контакти не дуже рідкісні</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AFF"/>
                    </a:solidFill>
                  </a:tcPr>
                </a:tc>
              </a:tr>
              <a:tr h="582769">
                <a:tc>
                  <a:txBody>
                    <a:bodyPr/>
                    <a:lstStyle/>
                    <a:p>
                      <a:pPr algn="ctr"/>
                      <a:r>
                        <a:rPr lang="uk-UA" sz="1600" dirty="0">
                          <a:effectLst/>
                        </a:rPr>
                        <a:t>3</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FF"/>
                    </a:solidFill>
                  </a:tcPr>
                </a:tc>
                <a:tc>
                  <a:txBody>
                    <a:bodyPr/>
                    <a:lstStyle/>
                    <a:p>
                      <a:r>
                        <a:rPr lang="ru-RU" sz="1600">
                          <a:effectLst/>
                        </a:rPr>
                        <a:t>Однаково практикує як гетеросексуальні так і гомосексуальні контакти</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FF"/>
                    </a:solidFill>
                  </a:tcPr>
                </a:tc>
              </a:tr>
              <a:tr h="832980">
                <a:tc>
                  <a:txBody>
                    <a:bodyPr/>
                    <a:lstStyle/>
                    <a:p>
                      <a:pPr algn="ctr"/>
                      <a:r>
                        <a:rPr lang="uk-UA" sz="1600" dirty="0">
                          <a:effectLst/>
                        </a:rPr>
                        <a:t>4</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FA"/>
                    </a:solidFill>
                  </a:tcPr>
                </a:tc>
                <a:tc>
                  <a:txBody>
                    <a:bodyPr/>
                    <a:lstStyle/>
                    <a:p>
                      <a:r>
                        <a:rPr lang="ru-RU" sz="1600">
                          <a:effectLst/>
                        </a:rPr>
                        <a:t>Переважна гомосексуальність, але гетеросексуальні контакти не дуже рідкісні</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FA"/>
                    </a:solidFill>
                  </a:tcPr>
                </a:tc>
              </a:tr>
              <a:tr h="832980">
                <a:tc>
                  <a:txBody>
                    <a:bodyPr/>
                    <a:lstStyle/>
                    <a:p>
                      <a:pPr algn="ctr"/>
                      <a:r>
                        <a:rPr lang="uk-UA" sz="1600" dirty="0">
                          <a:effectLst/>
                        </a:rPr>
                        <a:t>5</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F4"/>
                    </a:solidFill>
                  </a:tcPr>
                </a:tc>
                <a:tc>
                  <a:txBody>
                    <a:bodyPr/>
                    <a:lstStyle/>
                    <a:p>
                      <a:r>
                        <a:rPr lang="ru-RU" sz="1600">
                          <a:effectLst/>
                        </a:rPr>
                        <a:t>Переважна гомосексуальність, лише зрідка практикує гетеросексуальні контакти</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F4"/>
                    </a:solidFill>
                  </a:tcPr>
                </a:tc>
              </a:tr>
              <a:tr h="332557">
                <a:tc>
                  <a:txBody>
                    <a:bodyPr/>
                    <a:lstStyle/>
                    <a:p>
                      <a:pPr algn="ctr"/>
                      <a:r>
                        <a:rPr lang="uk-UA" sz="1600" dirty="0">
                          <a:effectLst/>
                        </a:rPr>
                        <a:t>6</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EE"/>
                    </a:solidFill>
                  </a:tcPr>
                </a:tc>
                <a:tc>
                  <a:txBody>
                    <a:bodyPr/>
                    <a:lstStyle/>
                    <a:p>
                      <a:r>
                        <a:rPr lang="uk-UA" sz="1600">
                          <a:effectLst/>
                        </a:rPr>
                        <a:t>Виняткова гомосексуальність</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EE"/>
                    </a:solidFill>
                  </a:tcPr>
                </a:tc>
              </a:tr>
              <a:tr h="332557">
                <a:tc>
                  <a:txBody>
                    <a:bodyPr/>
                    <a:lstStyle/>
                    <a:p>
                      <a:pPr algn="ctr"/>
                      <a:r>
                        <a:rPr lang="en-US" sz="1600" dirty="0">
                          <a:effectLst/>
                        </a:rPr>
                        <a:t>X</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EE"/>
                    </a:solidFill>
                  </a:tcPr>
                </a:tc>
                <a:tc>
                  <a:txBody>
                    <a:bodyPr/>
                    <a:lstStyle/>
                    <a:p>
                      <a:r>
                        <a:rPr lang="uk-UA" sz="1600" dirty="0">
                          <a:effectLst/>
                        </a:rPr>
                        <a:t>Асексуальність</a:t>
                      </a:r>
                    </a:p>
                  </a:txBody>
                  <a:tcPr marL="70219" marR="70219" marT="35109" marB="3510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FFEE"/>
                    </a:solidFill>
                  </a:tcPr>
                </a:tc>
              </a:tr>
            </a:tbl>
          </a:graphicData>
        </a:graphic>
      </p:graphicFrame>
    </p:spTree>
    <p:extLst>
      <p:ext uri="{BB962C8B-B14F-4D97-AF65-F5344CB8AC3E}">
        <p14:creationId xmlns:p14="http://schemas.microsoft.com/office/powerpoint/2010/main" val="3245338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pPr marL="0" indent="0">
              <a:buNone/>
            </a:pPr>
            <a:r>
              <a:rPr lang="uk-UA" dirty="0" smtClean="0"/>
              <a:t>Незначній меншості населення, чиї сексуальні схильності відрізняються від </a:t>
            </a:r>
            <a:r>
              <a:rPr lang="uk-UA" dirty="0" err="1" smtClean="0"/>
              <a:t>схильностей</a:t>
            </a:r>
            <a:r>
              <a:rPr lang="uk-UA" dirty="0" smtClean="0"/>
              <a:t> більшості, вдалося зробити зі своїх інтересів панівну тему глобальної культурної битви. Це дивує, адже задоволення їхніх інтересів жодним чином не сприятиме вирішенню </a:t>
            </a:r>
            <a:r>
              <a:rPr lang="uk-UA" dirty="0" err="1" smtClean="0"/>
              <a:t>екзистенційних</a:t>
            </a:r>
            <a:r>
              <a:rPr lang="uk-UA" dirty="0" smtClean="0"/>
              <a:t> проблем усього суспільства, а навпаки, посилить їх… (Г. Кубі)</a:t>
            </a:r>
          </a:p>
          <a:p>
            <a:pPr marL="0" indent="0">
              <a:buNone/>
            </a:pPr>
            <a:endParaRPr lang="uk-UA" dirty="0"/>
          </a:p>
          <a:p>
            <a:pPr marL="0" indent="0">
              <a:buNone/>
            </a:pPr>
            <a:r>
              <a:rPr lang="uk-UA" dirty="0" smtClean="0"/>
              <a:t>!!! 1973 – рішення Американської Асоціації Психіатрів: </a:t>
            </a:r>
            <a:r>
              <a:rPr lang="uk-UA" dirty="0" err="1" smtClean="0"/>
              <a:t>гомосексуальність</a:t>
            </a:r>
            <a:r>
              <a:rPr lang="uk-UA" dirty="0" smtClean="0"/>
              <a:t> викреслили із переліку психічних порушень, тобто більше не розглядали її як психічну хворобу</a:t>
            </a:r>
            <a:endParaRPr lang="uk-UA" dirty="0"/>
          </a:p>
        </p:txBody>
      </p:sp>
    </p:spTree>
    <p:extLst>
      <p:ext uri="{BB962C8B-B14F-4D97-AF65-F5344CB8AC3E}">
        <p14:creationId xmlns:p14="http://schemas.microsoft.com/office/powerpoint/2010/main" val="244461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Творення тексту: </a:t>
            </a:r>
            <a:endParaRPr lang="uk-UA" dirty="0"/>
          </a:p>
        </p:txBody>
      </p:sp>
      <p:sp>
        <p:nvSpPr>
          <p:cNvPr id="3" name="Объект 2"/>
          <p:cNvSpPr>
            <a:spLocks noGrp="1"/>
          </p:cNvSpPr>
          <p:nvPr>
            <p:ph idx="1"/>
          </p:nvPr>
        </p:nvSpPr>
        <p:spPr/>
        <p:txBody>
          <a:bodyPr/>
          <a:lstStyle/>
          <a:p>
            <a:pPr lvl="0"/>
            <a:r>
              <a:rPr lang="uk-UA" sz="2400" dirty="0"/>
              <a:t>гомосексуальний письменник не завжди створює гомосексуальний тип тексту;</a:t>
            </a:r>
          </a:p>
          <a:p>
            <a:pPr lvl="0"/>
            <a:r>
              <a:rPr lang="uk-UA" sz="2400" dirty="0"/>
              <a:t>гомосексуальне бажання може бути прочитаним у текстах </a:t>
            </a:r>
            <a:r>
              <a:rPr lang="uk-UA" sz="2400" dirty="0" err="1"/>
              <a:t>гетеросексуальних</a:t>
            </a:r>
            <a:r>
              <a:rPr lang="uk-UA" sz="2400" dirty="0"/>
              <a:t> письменників;</a:t>
            </a:r>
          </a:p>
          <a:p>
            <a:pPr lvl="0"/>
            <a:r>
              <a:rPr lang="uk-UA" sz="2400" dirty="0" smtClean="0"/>
              <a:t>маркери </a:t>
            </a:r>
            <a:r>
              <a:rPr lang="uk-UA" sz="2400" dirty="0" err="1"/>
              <a:t>гомосексуальності</a:t>
            </a:r>
            <a:r>
              <a:rPr lang="uk-UA" sz="2400" dirty="0"/>
              <a:t> можуть бути виявленими у продукції гомосексуального письменника, що первісно намагався створити амбівалентний текст;</a:t>
            </a:r>
          </a:p>
          <a:p>
            <a:pPr lvl="0"/>
            <a:r>
              <a:rPr lang="uk-UA" sz="2400" dirty="0" err="1" smtClean="0"/>
              <a:t>гомосексуальність</a:t>
            </a:r>
            <a:r>
              <a:rPr lang="uk-UA" sz="2400" dirty="0" smtClean="0"/>
              <a:t> </a:t>
            </a:r>
            <a:r>
              <a:rPr lang="uk-UA" sz="2400" dirty="0"/>
              <a:t>може виступати не лише як план змісту, а також як план вираження. </a:t>
            </a:r>
          </a:p>
          <a:p>
            <a:endParaRPr lang="uk-UA" dirty="0"/>
          </a:p>
        </p:txBody>
      </p:sp>
    </p:spTree>
    <p:extLst>
      <p:ext uri="{BB962C8B-B14F-4D97-AF65-F5344CB8AC3E}">
        <p14:creationId xmlns:p14="http://schemas.microsoft.com/office/powerpoint/2010/main" val="1127085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6800" y="656823"/>
            <a:ext cx="10058400" cy="5602309"/>
          </a:xfrm>
        </p:spPr>
        <p:txBody>
          <a:bodyPr>
            <a:normAutofit fontScale="92500" lnSpcReduction="20000"/>
          </a:bodyPr>
          <a:lstStyle/>
          <a:p>
            <a:r>
              <a:rPr lang="uk-UA" dirty="0"/>
              <a:t>8:00 Я зліпив сніговика.</a:t>
            </a:r>
            <a:r>
              <a:rPr lang="uk-UA" dirty="0"/>
              <a:t/>
            </a:r>
            <a:br>
              <a:rPr lang="uk-UA" dirty="0"/>
            </a:br>
            <a:r>
              <a:rPr lang="uk-UA" dirty="0"/>
              <a:t>8:10 Моя сусідка-феміністка запитала, чому я не зліпив снігової баби.</a:t>
            </a:r>
            <a:r>
              <a:rPr lang="uk-UA" dirty="0"/>
              <a:t/>
            </a:r>
            <a:br>
              <a:rPr lang="uk-UA" dirty="0"/>
            </a:br>
            <a:r>
              <a:rPr lang="uk-UA" dirty="0"/>
              <a:t>8:15 Отже я зліпив ще й снігову бабу.</a:t>
            </a:r>
            <a:r>
              <a:rPr lang="uk-UA" dirty="0"/>
              <a:t/>
            </a:r>
            <a:br>
              <a:rPr lang="uk-UA" dirty="0"/>
            </a:br>
            <a:r>
              <a:rPr lang="uk-UA" dirty="0"/>
              <a:t>8:17 Моя сусідка-феміністка подивилася на принадні груди снігової баби і стала бідкатися, що снігових баб повсюдно </a:t>
            </a:r>
            <a:r>
              <a:rPr lang="uk-UA" dirty="0" err="1"/>
              <a:t>об'єктивізують</a:t>
            </a:r>
            <a:r>
              <a:rPr lang="uk-UA" dirty="0"/>
              <a:t>.</a:t>
            </a:r>
            <a:br>
              <a:rPr lang="uk-UA" dirty="0"/>
            </a:br>
            <a:r>
              <a:rPr lang="uk-UA" dirty="0"/>
              <a:t>8:20 Подружжя </a:t>
            </a:r>
            <a:r>
              <a:rPr lang="uk-UA" dirty="0" err="1"/>
              <a:t>геїв</a:t>
            </a:r>
            <a:r>
              <a:rPr lang="uk-UA" dirty="0"/>
              <a:t>, що живе неподалік, невдоволено пробурчали: краще б зліпив двох сніговиків!</a:t>
            </a:r>
            <a:br>
              <a:rPr lang="uk-UA" dirty="0"/>
            </a:br>
            <a:r>
              <a:rPr lang="uk-UA" dirty="0"/>
              <a:t>8:22 Сусід-</a:t>
            </a:r>
            <a:r>
              <a:rPr lang="uk-UA" dirty="0" err="1"/>
              <a:t>трансгендер</a:t>
            </a:r>
            <a:r>
              <a:rPr lang="uk-UA" dirty="0"/>
              <a:t> запитав, чому я не зробив просто "снігової особи" зі знімними частинами.</a:t>
            </a:r>
            <a:br>
              <a:rPr lang="uk-UA" dirty="0"/>
            </a:br>
            <a:r>
              <a:rPr lang="uk-UA" dirty="0"/>
              <a:t>8:25 Вегетаріанці по сусідству докорили за морквяний ніс, мовляв, овочі - це їжа, а не прикраса.</a:t>
            </a:r>
            <a:br>
              <a:rPr lang="uk-UA" dirty="0"/>
            </a:br>
            <a:r>
              <a:rPr lang="uk-UA" dirty="0"/>
              <a:t>8:28 Чорношкірий сусід назвав мене расистом, тому що сніговик і снігова баба - білі.</a:t>
            </a:r>
            <a:br>
              <a:rPr lang="uk-UA" dirty="0"/>
            </a:br>
            <a:r>
              <a:rPr lang="uk-UA" dirty="0"/>
              <a:t>8:31 Мусульманин, який живе через дорогу, став вимагати, щоб снігова баба носила </a:t>
            </a:r>
            <a:r>
              <a:rPr lang="uk-UA" dirty="0" err="1"/>
              <a:t>хіджаб</a:t>
            </a:r>
            <a:r>
              <a:rPr lang="uk-UA" dirty="0"/>
              <a:t>.</a:t>
            </a:r>
            <a:br>
              <a:rPr lang="uk-UA" dirty="0"/>
            </a:br>
            <a:r>
              <a:rPr lang="uk-UA" dirty="0"/>
              <a:t>8:40 Приїхала поліція на виклик з приводу образи почуттів.</a:t>
            </a:r>
            <a:br>
              <a:rPr lang="uk-UA" dirty="0"/>
            </a:br>
            <a:r>
              <a:rPr lang="uk-UA" dirty="0"/>
              <a:t>8:42 Сусідка-феміністка попросила прибрати від снігової баби мітлу, яка натякає на роль жінки-домогосподарки.</a:t>
            </a:r>
            <a:br>
              <a:rPr lang="uk-UA" dirty="0"/>
            </a:br>
            <a:r>
              <a:rPr lang="uk-UA" dirty="0"/>
              <a:t>8:43 Президент об'єднання домовласників погрожує мені виселенням.</a:t>
            </a:r>
            <a:br>
              <a:rPr lang="uk-UA" dirty="0"/>
            </a:br>
            <a:r>
              <a:rPr lang="uk-UA" dirty="0"/>
              <a:t>8:45 Приїхали місцеві телевізійники і запитали, чи знаю я різницю між сніговиками і сніговими бабами. Відповівши: "Снігові кулі?", негайно отримав клеймо: </a:t>
            </a:r>
            <a:r>
              <a:rPr lang="uk-UA" dirty="0" err="1"/>
              <a:t>сексист</a:t>
            </a:r>
            <a:r>
              <a:rPr lang="uk-UA" dirty="0"/>
              <a:t>!</a:t>
            </a:r>
            <a:br>
              <a:rPr lang="uk-UA" dirty="0"/>
            </a:br>
            <a:r>
              <a:rPr lang="uk-UA" dirty="0"/>
              <a:t>9:00 Мене показали в ранкових новинах, назвавши расистом, </a:t>
            </a:r>
            <a:r>
              <a:rPr lang="uk-UA" dirty="0" err="1"/>
              <a:t>гомофобом</a:t>
            </a:r>
            <a:r>
              <a:rPr lang="uk-UA" dirty="0"/>
              <a:t>, підозрюваним у образі почуттів терористом, схильним до розпалювання ворожнечі під час поганої погоди.</a:t>
            </a:r>
            <a:br>
              <a:rPr lang="uk-UA" dirty="0"/>
            </a:br>
            <a:r>
              <a:rPr lang="uk-UA" dirty="0"/>
              <a:t>9:10 Мене допитують, вимагають видати співучасників. Дітей забрала соціальна служба.</a:t>
            </a:r>
            <a:br>
              <a:rPr lang="uk-UA" dirty="0"/>
            </a:br>
            <a:r>
              <a:rPr lang="uk-UA" dirty="0"/>
              <a:t>9:29 Протестуючі мітингують перед будинком, вимагаючи мого арешту.</a:t>
            </a:r>
            <a:br>
              <a:rPr lang="uk-UA" dirty="0"/>
            </a:br>
            <a:r>
              <a:rPr lang="uk-UA" dirty="0"/>
              <a:t>Вітаю з першим снігом!</a:t>
            </a:r>
            <a:endParaRPr lang="uk-UA" dirty="0"/>
          </a:p>
        </p:txBody>
      </p:sp>
    </p:spTree>
    <p:extLst>
      <p:ext uri="{BB962C8B-B14F-4D97-AF65-F5344CB8AC3E}">
        <p14:creationId xmlns:p14="http://schemas.microsoft.com/office/powerpoint/2010/main" val="353677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436098"/>
            <a:ext cx="10058400" cy="886265"/>
          </a:xfrm>
        </p:spPr>
        <p:txBody>
          <a:bodyPr>
            <a:normAutofit/>
          </a:bodyPr>
          <a:lstStyle/>
          <a:p>
            <a:r>
              <a:rPr lang="uk-UA" sz="3200" dirty="0" smtClean="0"/>
              <a:t>(не)толерантність і переклад:</a:t>
            </a:r>
            <a:endParaRPr lang="uk-UA" sz="3200" dirty="0"/>
          </a:p>
        </p:txBody>
      </p:sp>
      <p:sp>
        <p:nvSpPr>
          <p:cNvPr id="3" name="Объект 2"/>
          <p:cNvSpPr>
            <a:spLocks noGrp="1"/>
          </p:cNvSpPr>
          <p:nvPr>
            <p:ph idx="1"/>
          </p:nvPr>
        </p:nvSpPr>
        <p:spPr>
          <a:xfrm>
            <a:off x="464233" y="1167618"/>
            <a:ext cx="11366695" cy="5303520"/>
          </a:xfrm>
        </p:spPr>
        <p:txBody>
          <a:bodyPr>
            <a:normAutofit lnSpcReduction="10000"/>
          </a:bodyPr>
          <a:lstStyle/>
          <a:p>
            <a:pPr marL="0" indent="0">
              <a:buNone/>
            </a:pPr>
            <a:r>
              <a:rPr lang="uk-UA" dirty="0" smtClean="0"/>
              <a:t>«Щасливий принц»:</a:t>
            </a:r>
          </a:p>
          <a:p>
            <a:pPr marL="0" indent="0">
              <a:buNone/>
            </a:pPr>
            <a:r>
              <a:rPr lang="uk-UA" dirty="0" smtClean="0"/>
              <a:t>Оригінал:</a:t>
            </a:r>
          </a:p>
          <a:p>
            <a:pPr marL="0" indent="0">
              <a:buNone/>
            </a:pPr>
            <a:r>
              <a:rPr lang="en-US" sz="2000" dirty="0"/>
              <a:t>«One night there flew over the city a little Swallow. His friends had gone away to Egypt six weeks before, but he had stayed behind, for he was in love with the most beautiful Reed. He had met her early in the spring as he was flying down the river after a big yellow moth, and had been so attracted by her slender waist that he had stopped to talk to her</a:t>
            </a:r>
            <a:r>
              <a:rPr lang="en-US" sz="2000" dirty="0" smtClean="0"/>
              <a:t>». </a:t>
            </a:r>
            <a:endParaRPr lang="uk-UA" sz="2000" dirty="0" smtClean="0"/>
          </a:p>
          <a:p>
            <a:pPr marL="0" indent="0">
              <a:buNone/>
            </a:pPr>
            <a:r>
              <a:rPr lang="uk-UA" dirty="0" smtClean="0"/>
              <a:t>У </a:t>
            </a:r>
            <a:r>
              <a:rPr lang="uk-UA" dirty="0"/>
              <a:t>перекладі Т. </a:t>
            </a:r>
            <a:r>
              <a:rPr lang="uk-UA" dirty="0" err="1"/>
              <a:t>Некряч</a:t>
            </a:r>
            <a:r>
              <a:rPr lang="uk-UA" dirty="0"/>
              <a:t>: </a:t>
            </a:r>
            <a:r>
              <a:rPr lang="uk-UA" sz="2000" dirty="0"/>
              <a:t>«Одного вечора у місто залетіло </a:t>
            </a:r>
            <a:r>
              <a:rPr lang="uk-UA" sz="2000" dirty="0" err="1"/>
              <a:t>Ластів‟я</a:t>
            </a:r>
            <a:r>
              <a:rPr lang="uk-UA" sz="2000" dirty="0"/>
              <a:t>- Серпокрилець. Його друзі вже шість тижнів тому відлетіли у теплі краї, до Єгипту, а він залишився, бо був закоханий у найпрекраснішу Очеретинку. Він побачив її ще навесні, коли літав над річкою, ганяючись за великим жовтим метеликом. Він замилувався її тоненьким станом і заговорив до неї</a:t>
            </a:r>
            <a:r>
              <a:rPr lang="uk-UA" sz="2000" dirty="0" smtClean="0"/>
              <a:t>». </a:t>
            </a:r>
          </a:p>
          <a:p>
            <a:pPr marL="0" indent="0">
              <a:buNone/>
            </a:pPr>
            <a:r>
              <a:rPr lang="uk-UA" dirty="0" smtClean="0"/>
              <a:t>У </a:t>
            </a:r>
            <a:r>
              <a:rPr lang="uk-UA" dirty="0"/>
              <a:t>перекладі І. </a:t>
            </a:r>
            <a:r>
              <a:rPr lang="uk-UA" dirty="0" err="1"/>
              <a:t>Корунця</a:t>
            </a:r>
            <a:r>
              <a:rPr lang="uk-UA" dirty="0"/>
              <a:t>: </a:t>
            </a:r>
            <a:r>
              <a:rPr lang="uk-UA" sz="2000" dirty="0"/>
              <a:t>«Якось уночі над містом пролітала Ластівка. Її подруги ось уже </a:t>
            </a:r>
            <a:r>
              <a:rPr lang="uk-UA" sz="2000" dirty="0" smtClean="0"/>
              <a:t>шість </a:t>
            </a:r>
            <a:r>
              <a:rPr lang="ru-RU" sz="2000" dirty="0" err="1"/>
              <a:t>тижнів</a:t>
            </a:r>
            <a:r>
              <a:rPr lang="ru-RU" sz="2000" dirty="0"/>
              <a:t> як </a:t>
            </a:r>
            <a:r>
              <a:rPr lang="ru-RU" sz="2000" dirty="0" err="1"/>
              <a:t>полетіли</a:t>
            </a:r>
            <a:r>
              <a:rPr lang="ru-RU" sz="2000" dirty="0"/>
              <a:t> до </a:t>
            </a:r>
            <a:r>
              <a:rPr lang="ru-RU" sz="2000" dirty="0" err="1"/>
              <a:t>Єгипту</a:t>
            </a:r>
            <a:r>
              <a:rPr lang="ru-RU" sz="2000" dirty="0"/>
              <a:t>, а вона </a:t>
            </a:r>
            <a:r>
              <a:rPr lang="ru-RU" sz="2000" dirty="0" err="1"/>
              <a:t>відстала</a:t>
            </a:r>
            <a:r>
              <a:rPr lang="ru-RU" sz="2000" dirty="0"/>
              <a:t>, </a:t>
            </a:r>
            <a:r>
              <a:rPr lang="ru-RU" sz="2000" dirty="0" err="1"/>
              <a:t>бо</a:t>
            </a:r>
            <a:r>
              <a:rPr lang="ru-RU" sz="2000" dirty="0"/>
              <a:t> </a:t>
            </a:r>
            <a:r>
              <a:rPr lang="ru-RU" sz="2000" dirty="0" err="1"/>
              <a:t>закохалася</a:t>
            </a:r>
            <a:r>
              <a:rPr lang="ru-RU" sz="2000" dirty="0"/>
              <a:t> в </a:t>
            </a:r>
            <a:r>
              <a:rPr lang="ru-RU" sz="2000" dirty="0" err="1"/>
              <a:t>чудовий</a:t>
            </a:r>
            <a:r>
              <a:rPr lang="ru-RU" sz="2000" dirty="0"/>
              <a:t> Очерет. </a:t>
            </a:r>
            <a:r>
              <a:rPr lang="ru-RU" sz="2000" dirty="0" err="1"/>
              <a:t>Уперше</a:t>
            </a:r>
            <a:r>
              <a:rPr lang="ru-RU" sz="2000" dirty="0"/>
              <a:t> вона </a:t>
            </a:r>
            <a:r>
              <a:rPr lang="ru-RU" sz="2000" dirty="0" err="1"/>
              <a:t>зустрілася</a:t>
            </a:r>
            <a:r>
              <a:rPr lang="ru-RU" sz="2000" dirty="0"/>
              <a:t> з Очеретом </a:t>
            </a:r>
            <a:r>
              <a:rPr lang="ru-RU" sz="2000" dirty="0" err="1"/>
              <a:t>ще</a:t>
            </a:r>
            <a:r>
              <a:rPr lang="ru-RU" sz="2000" dirty="0"/>
              <a:t> </a:t>
            </a:r>
            <a:r>
              <a:rPr lang="ru-RU" sz="2000" dirty="0" err="1"/>
              <a:t>навесні</a:t>
            </a:r>
            <a:r>
              <a:rPr lang="ru-RU" sz="2000" dirty="0"/>
              <a:t>, коли </a:t>
            </a:r>
            <a:r>
              <a:rPr lang="ru-RU" sz="2000" dirty="0" err="1"/>
              <a:t>ганялася</a:t>
            </a:r>
            <a:r>
              <a:rPr lang="ru-RU" sz="2000" dirty="0"/>
              <a:t> за великим </a:t>
            </a:r>
            <a:r>
              <a:rPr lang="ru-RU" sz="2000" dirty="0" err="1"/>
              <a:t>жовтим</a:t>
            </a:r>
            <a:r>
              <a:rPr lang="ru-RU" sz="2000" dirty="0"/>
              <a:t> </a:t>
            </a:r>
            <a:r>
              <a:rPr lang="ru-RU" sz="2000" dirty="0" err="1"/>
              <a:t>метеликом</a:t>
            </a:r>
            <a:r>
              <a:rPr lang="ru-RU" sz="2000" dirty="0"/>
              <a:t>. </a:t>
            </a:r>
            <a:r>
              <a:rPr lang="ru-RU" sz="2000" dirty="0" err="1"/>
              <a:t>Ластівку</a:t>
            </a:r>
            <a:r>
              <a:rPr lang="ru-RU" sz="2000" dirty="0"/>
              <a:t> так </a:t>
            </a:r>
            <a:r>
              <a:rPr lang="ru-RU" sz="2000" dirty="0" err="1"/>
              <a:t>зачарував</a:t>
            </a:r>
            <a:r>
              <a:rPr lang="ru-RU" sz="2000" dirty="0"/>
              <a:t> </a:t>
            </a:r>
            <a:r>
              <a:rPr lang="ru-RU" sz="2000" dirty="0" err="1"/>
              <a:t>гнучкий</a:t>
            </a:r>
            <a:r>
              <a:rPr lang="ru-RU" sz="2000" dirty="0"/>
              <a:t> стан Очерету, </a:t>
            </a:r>
            <a:r>
              <a:rPr lang="ru-RU" sz="2000" dirty="0" err="1"/>
              <a:t>що</a:t>
            </a:r>
            <a:r>
              <a:rPr lang="ru-RU" sz="2000" dirty="0"/>
              <a:t> вона зараз же й защебетала до </a:t>
            </a:r>
            <a:r>
              <a:rPr lang="ru-RU" sz="2000" dirty="0" err="1"/>
              <a:t>нього</a:t>
            </a:r>
            <a:r>
              <a:rPr lang="ru-RU" sz="2000" dirty="0" smtClean="0"/>
              <a:t>». </a:t>
            </a:r>
            <a:endParaRPr lang="uk-UA" sz="2000" dirty="0"/>
          </a:p>
        </p:txBody>
      </p:sp>
    </p:spTree>
    <p:extLst>
      <p:ext uri="{BB962C8B-B14F-4D97-AF65-F5344CB8AC3E}">
        <p14:creationId xmlns:p14="http://schemas.microsoft.com/office/powerpoint/2010/main" val="2431977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678" y="642594"/>
            <a:ext cx="10986574" cy="5258223"/>
          </a:xfrm>
        </p:spPr>
      </p:pic>
    </p:spTree>
    <p:extLst>
      <p:ext uri="{BB962C8B-B14F-4D97-AF65-F5344CB8AC3E}">
        <p14:creationId xmlns:p14="http://schemas.microsoft.com/office/powerpoint/2010/main" val="1447395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Казки</a:t>
            </a:r>
            <a:endParaRPr lang="uk-UA" dirty="0"/>
          </a:p>
        </p:txBody>
      </p:sp>
      <p:sp>
        <p:nvSpPr>
          <p:cNvPr id="3" name="Объект 2"/>
          <p:cNvSpPr>
            <a:spLocks noGrp="1"/>
          </p:cNvSpPr>
          <p:nvPr>
            <p:ph idx="1"/>
          </p:nvPr>
        </p:nvSpPr>
        <p:spPr/>
        <p:txBody>
          <a:bodyPr/>
          <a:lstStyle/>
          <a:p>
            <a:endParaRPr lang="uk-UA" dirty="0"/>
          </a:p>
        </p:txBody>
      </p:sp>
    </p:spTree>
    <p:extLst>
      <p:ext uri="{BB962C8B-B14F-4D97-AF65-F5344CB8AC3E}">
        <p14:creationId xmlns:p14="http://schemas.microsoft.com/office/powerpoint/2010/main" val="3896582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66800" y="617430"/>
            <a:ext cx="10058400" cy="1421928"/>
          </a:xfrm>
          <a:prstGeom prst="rect">
            <a:avLst/>
          </a:prstGeom>
        </p:spPr>
        <p:txBody>
          <a:bodyPr wrap="square">
            <a:spAutoFit/>
          </a:bodyPr>
          <a:lstStyle/>
          <a:p>
            <a:r>
              <a:rPr lang="uk-UA" b="1" dirty="0">
                <a:solidFill>
                  <a:srgbClr val="1E1E1E"/>
                </a:solidFill>
                <a:latin typeface="ProximaNovaBold"/>
              </a:rPr>
              <a:t>«Король і Король» </a:t>
            </a:r>
            <a:r>
              <a:rPr lang="uk-UA" dirty="0">
                <a:solidFill>
                  <a:srgbClr val="1E1E1E"/>
                </a:solidFill>
                <a:latin typeface="ProximaNovaRegular"/>
              </a:rPr>
              <a:t>(</a:t>
            </a:r>
            <a:r>
              <a:rPr lang="en-US" b="1" i="1" dirty="0">
                <a:solidFill>
                  <a:srgbClr val="F05A23"/>
                </a:solidFill>
                <a:latin typeface="ProximaNovaBoldItal"/>
                <a:hlinkClick r:id="rId2"/>
              </a:rPr>
              <a:t>King and King</a:t>
            </a:r>
            <a:r>
              <a:rPr lang="en-US" dirty="0">
                <a:solidFill>
                  <a:srgbClr val="1E1E1E"/>
                </a:solidFill>
                <a:latin typeface="ProximaNovaRegular"/>
              </a:rPr>
              <a:t>, 2002) </a:t>
            </a:r>
            <a:r>
              <a:rPr lang="uk-UA" i="1" dirty="0" smtClean="0">
                <a:solidFill>
                  <a:srgbClr val="1E1E1E"/>
                </a:solidFill>
                <a:latin typeface="ProximaNovaItal"/>
              </a:rPr>
              <a:t>Лінди </a:t>
            </a:r>
            <a:r>
              <a:rPr lang="uk-UA" i="1" dirty="0">
                <a:solidFill>
                  <a:srgbClr val="1E1E1E"/>
                </a:solidFill>
                <a:latin typeface="ProximaNovaItal"/>
              </a:rPr>
              <a:t>де </a:t>
            </a:r>
            <a:r>
              <a:rPr lang="uk-UA" i="1" dirty="0" err="1">
                <a:solidFill>
                  <a:srgbClr val="1E1E1E"/>
                </a:solidFill>
                <a:latin typeface="ProximaNovaItal"/>
              </a:rPr>
              <a:t>Хаан</a:t>
            </a:r>
            <a:r>
              <a:rPr lang="uk-UA" i="1" dirty="0">
                <a:solidFill>
                  <a:srgbClr val="1E1E1E"/>
                </a:solidFill>
                <a:latin typeface="ProximaNovaItal"/>
              </a:rPr>
              <a:t> </a:t>
            </a:r>
            <a:endParaRPr lang="uk-UA" dirty="0"/>
          </a:p>
        </p:txBody>
      </p:sp>
      <p:pic>
        <p:nvPicPr>
          <p:cNvPr id="5"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255" y="2103120"/>
            <a:ext cx="8879444" cy="4069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Ð ÐµÐ·ÑÐ»ÑÑÐ°Ñ Ð¿Ð¾ÑÑÐºÑ Ð·Ð¾Ð±ÑÐ°Ð¶ÐµÐ½Ñ Ð·Ð° Ð·Ð°Ð¿Ð¸ÑÐ¾Ð¼ &quot;King and kin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103120"/>
            <a:ext cx="3801531" cy="432502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LoveWins, Ð»Ð³Ð±Ñ, Ð´Ð¸ÑÑÑÑ ÐºÐ½Ð¸Ð¶ÐºÐ¸ Ð¿ÑÐ¾ Ð³ÐµÑÐ² ÑÐ° Ð»ÐµÐ·Ð±ÑÐ¹Ð¾Ðº, ÑÐ½ÑÑÐ¸ÑÑÑ ÑÐ»ÑÐ±Ñ"/>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020730" y="2103120"/>
            <a:ext cx="3591929" cy="421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727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assresistance.org/docs/issues/king_and_king/images/king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20" y="627845"/>
            <a:ext cx="4997049" cy="57343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assresistance.org/docs/issues/king_and_king/images/king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674" y="627845"/>
            <a:ext cx="5021732" cy="572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75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assresistance.org/docs/issues/king_and_king/images/king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64" y="285056"/>
            <a:ext cx="5388426" cy="6218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assresistance.org/docs/issues/king_and_king/images/king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21" y="285055"/>
            <a:ext cx="5450363" cy="621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67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098" name="Picture 2" descr="https://images-na.ssl-images-amazon.com/images/I/51LwTplUKiL._SX367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42594"/>
            <a:ext cx="3987600" cy="53924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ÐÐ¾Ð²âÑÐ·Ð°Ð½Ðµ Ð·Ð¾Ð±ÑÐ°Ð¶ÐµÐ½Ð½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840" y="642594"/>
            <a:ext cx="4023360" cy="544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45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dirty="0"/>
          </a:p>
        </p:txBody>
      </p:sp>
      <p:pic>
        <p:nvPicPr>
          <p:cNvPr id="6146" name="Picture 2" descr="Princes, gay fairy t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12355"/>
            <a:ext cx="4187401" cy="5422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Ð ÐµÐ·ÑÐ»ÑÑÐ°Ñ Ð¿Ð¾ÑÑÐºÑ Ð·Ð¾Ð±ÑÐ°Ð¶ÐµÐ½Ñ Ð·Ð° Ð·Ð°Ð¿Ð¸ÑÐ¾Ð¼ &quot;the princess and the treasur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440" y="642593"/>
            <a:ext cx="4175760" cy="540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34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dirty="0"/>
          </a:p>
        </p:txBody>
      </p:sp>
      <p:pic>
        <p:nvPicPr>
          <p:cNvPr id="5122" name="Picture 2" descr="Ð ÐµÐ·ÑÐ»ÑÑÐ°Ñ Ð¿Ð¾ÑÑÐºÑ Ð·Ð¾Ð±ÑÐ°Ð¶ÐµÐ½Ñ Ð·Ð° Ð·Ð°Ð¿Ð¸ÑÐ¾Ð¼ &quot;the princess and the treasu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707" y="642594"/>
            <a:ext cx="8780585" cy="544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51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7170" name="Picture 2" descr="Ð ÐµÐ·ÑÐ»ÑÑÐ°Ñ Ð¿Ð¾ÑÑÐºÑ Ð·Ð¾Ð±ÑÐ°Ð¶ÐµÐ½Ñ Ð·Ð° Ð·Ð°Ð¿Ð¸ÑÐ¾Ð¼ &quot;the bravest knight who ever live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564" y="2335236"/>
            <a:ext cx="5122109" cy="28838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Ð ÐµÐ·ÑÐ»ÑÑÐ°Ñ Ð¿Ð¾ÑÑÐºÑ Ð·Ð¾Ð±ÑÐ°Ð¶ÐµÐ½Ñ Ð·Ð° Ð·Ð°Ð¿Ð¸ÑÐ¾Ð¼ &quot;the bravest knight who ever live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65" y="544182"/>
            <a:ext cx="5550764" cy="555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47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 </a:t>
            </a:r>
            <a:r>
              <a:rPr lang="uk-UA" dirty="0" err="1" smtClean="0"/>
              <a:t>Ендшьо</a:t>
            </a:r>
            <a:r>
              <a:rPr lang="uk-UA" dirty="0" smtClean="0"/>
              <a:t>:</a:t>
            </a:r>
            <a:endParaRPr lang="uk-UA" dirty="0"/>
          </a:p>
        </p:txBody>
      </p:sp>
      <p:sp>
        <p:nvSpPr>
          <p:cNvPr id="3" name="Объект 2"/>
          <p:cNvSpPr>
            <a:spLocks noGrp="1"/>
          </p:cNvSpPr>
          <p:nvPr>
            <p:ph idx="1"/>
          </p:nvPr>
        </p:nvSpPr>
        <p:spPr/>
        <p:txBody>
          <a:bodyPr/>
          <a:lstStyle/>
          <a:p>
            <a:pPr marL="0" indent="0">
              <a:buNone/>
            </a:pPr>
            <a:r>
              <a:rPr lang="uk-UA" dirty="0" smtClean="0"/>
              <a:t>Сексуальна ідентичність: </a:t>
            </a:r>
          </a:p>
          <a:p>
            <a:pPr>
              <a:buFontTx/>
              <a:buChar char="-"/>
            </a:pPr>
            <a:r>
              <a:rPr lang="uk-UA" dirty="0" err="1" smtClean="0"/>
              <a:t>Гетеросексуали</a:t>
            </a:r>
            <a:r>
              <a:rPr lang="uk-UA" dirty="0" smtClean="0"/>
              <a:t>;</a:t>
            </a:r>
          </a:p>
          <a:p>
            <a:pPr>
              <a:buFontTx/>
              <a:buChar char="-"/>
            </a:pPr>
            <a:r>
              <a:rPr lang="uk-UA" dirty="0" smtClean="0"/>
              <a:t>Геї та лесбіянки;</a:t>
            </a:r>
          </a:p>
          <a:p>
            <a:pPr>
              <a:buFontTx/>
              <a:buChar char="-"/>
            </a:pPr>
            <a:r>
              <a:rPr lang="uk-UA" dirty="0" err="1" smtClean="0"/>
              <a:t>Бісексуали</a:t>
            </a:r>
            <a:endParaRPr lang="uk-UA" dirty="0" smtClean="0"/>
          </a:p>
          <a:p>
            <a:pPr>
              <a:buFontTx/>
              <a:buChar char="-"/>
            </a:pPr>
            <a:endParaRPr lang="uk-UA" dirty="0"/>
          </a:p>
          <a:p>
            <a:pPr marL="0" indent="0">
              <a:buNone/>
            </a:pPr>
            <a:r>
              <a:rPr lang="uk-UA" smtClean="0"/>
              <a:t>Раніше майже не </a:t>
            </a:r>
            <a:r>
              <a:rPr lang="uk-UA" dirty="0" smtClean="0"/>
              <a:t>існувало аналогів сучасних </a:t>
            </a:r>
            <a:r>
              <a:rPr lang="uk-UA" dirty="0" err="1" smtClean="0"/>
              <a:t>геїв</a:t>
            </a:r>
            <a:r>
              <a:rPr lang="uk-UA" dirty="0" smtClean="0"/>
              <a:t> і лесбіянок, проте завжди були люди – носії ідеї, за якої краще уникати сексуальних відносин із людьми протилежної статі</a:t>
            </a:r>
            <a:endParaRPr lang="uk-UA" dirty="0"/>
          </a:p>
        </p:txBody>
      </p:sp>
    </p:spTree>
    <p:extLst>
      <p:ext uri="{BB962C8B-B14F-4D97-AF65-F5344CB8AC3E}">
        <p14:creationId xmlns:p14="http://schemas.microsoft.com/office/powerpoint/2010/main" val="2379695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8194" name="Picture 2" descr="the bravest k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70" y="534657"/>
            <a:ext cx="542925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ravest knigh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78719" y="3278460"/>
            <a:ext cx="6032695" cy="337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63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9218" name="Picture 2" descr="bravest k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14" y="260520"/>
            <a:ext cx="542925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bravest knigh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88034" y="2539536"/>
            <a:ext cx="7004297" cy="393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6007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10244" name="Picture 4" descr="bravest knigh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23202" y="2694282"/>
            <a:ext cx="7004297" cy="3932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k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13" y="240102"/>
            <a:ext cx="6218330" cy="350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021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375" y="642594"/>
            <a:ext cx="11651250" cy="5522947"/>
          </a:xfrm>
        </p:spPr>
      </p:pic>
    </p:spTree>
    <p:extLst>
      <p:ext uri="{BB962C8B-B14F-4D97-AF65-F5344CB8AC3E}">
        <p14:creationId xmlns:p14="http://schemas.microsoft.com/office/powerpoint/2010/main" val="2509524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Дитячі історії</a:t>
            </a:r>
            <a:endParaRPr lang="uk-UA" dirty="0"/>
          </a:p>
        </p:txBody>
      </p:sp>
      <p:sp>
        <p:nvSpPr>
          <p:cNvPr id="3" name="Объект 2"/>
          <p:cNvSpPr>
            <a:spLocks noGrp="1"/>
          </p:cNvSpPr>
          <p:nvPr>
            <p:ph idx="1"/>
          </p:nvPr>
        </p:nvSpPr>
        <p:spPr/>
        <p:txBody>
          <a:bodyPr/>
          <a:lstStyle/>
          <a:p>
            <a:endParaRPr lang="uk-UA"/>
          </a:p>
        </p:txBody>
      </p:sp>
    </p:spTree>
    <p:extLst>
      <p:ext uri="{BB962C8B-B14F-4D97-AF65-F5344CB8AC3E}">
        <p14:creationId xmlns:p14="http://schemas.microsoft.com/office/powerpoint/2010/main" val="40085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551" y="457200"/>
            <a:ext cx="11281719" cy="1556994"/>
          </a:xfrm>
        </p:spPr>
        <p:txBody>
          <a:bodyPr>
            <a:normAutofit fontScale="90000"/>
          </a:bodyPr>
          <a:lstStyle/>
          <a:p>
            <a:r>
              <a:rPr lang="uk-UA" dirty="0" err="1"/>
              <a:t>Леслі</a:t>
            </a:r>
            <a:r>
              <a:rPr lang="uk-UA" dirty="0"/>
              <a:t> </a:t>
            </a:r>
            <a:r>
              <a:rPr lang="uk-UA" dirty="0" err="1" smtClean="0"/>
              <a:t>Ньюман</a:t>
            </a:r>
            <a:r>
              <a:rPr lang="uk-UA" dirty="0" smtClean="0"/>
              <a:t> «</a:t>
            </a:r>
            <a:r>
              <a:rPr lang="en-US" b="1" dirty="0" smtClean="0"/>
              <a:t>У </a:t>
            </a:r>
            <a:r>
              <a:rPr lang="en-US" b="1" dirty="0"/>
              <a:t>Хізер дві мами»</a:t>
            </a:r>
            <a:r>
              <a:rPr lang="en-US" dirty="0"/>
              <a:t> </a:t>
            </a:r>
            <a:r>
              <a:rPr lang="en-US" i="1" dirty="0"/>
              <a:t>(</a:t>
            </a:r>
            <a:r>
              <a:rPr lang="en-US" i="1" dirty="0">
                <a:hlinkClick r:id="rId2"/>
              </a:rPr>
              <a:t>Heather Has Two Mommies</a:t>
            </a:r>
            <a:r>
              <a:rPr lang="en-US" i="1" dirty="0"/>
              <a:t>, 1989)</a:t>
            </a:r>
            <a:endParaRPr lang="uk-UA" dirty="0"/>
          </a:p>
        </p:txBody>
      </p:sp>
      <p:pic>
        <p:nvPicPr>
          <p:cNvPr id="9218"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9134" y="2014194"/>
            <a:ext cx="6851681" cy="314035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66800" y="2107043"/>
            <a:ext cx="3604054" cy="3170099"/>
          </a:xfrm>
          <a:prstGeom prst="rect">
            <a:avLst/>
          </a:prstGeom>
        </p:spPr>
        <p:txBody>
          <a:bodyPr wrap="square">
            <a:spAutoFit/>
          </a:bodyPr>
          <a:lstStyle/>
          <a:p>
            <a:r>
              <a:rPr lang="uk-UA" sz="2000" dirty="0">
                <a:solidFill>
                  <a:srgbClr val="1E1E1E"/>
                </a:solidFill>
                <a:latin typeface="Georgia" panose="02040502050405020303" pitchFamily="18" charset="0"/>
              </a:rPr>
              <a:t>Улюблене число </a:t>
            </a:r>
            <a:r>
              <a:rPr lang="uk-UA" sz="2000" dirty="0" err="1">
                <a:solidFill>
                  <a:srgbClr val="1E1E1E"/>
                </a:solidFill>
                <a:latin typeface="Georgia" panose="02040502050405020303" pitchFamily="18" charset="0"/>
              </a:rPr>
              <a:t>Хізер</a:t>
            </a:r>
            <a:r>
              <a:rPr lang="uk-UA" sz="2000" dirty="0">
                <a:solidFill>
                  <a:srgbClr val="1E1E1E"/>
                </a:solidFill>
                <a:latin typeface="Georgia" panose="02040502050405020303" pitchFamily="18" charset="0"/>
              </a:rPr>
              <a:t> два. Вона має дві руки, дві ноги, два ока, два вуха, дві долоні і дві стопи. Вона також має дві домашні тварини: рудого кота Хитруна і великого чорного пса на ім’я Північ.</a:t>
            </a:r>
            <a:r>
              <a:rPr lang="uk-UA" sz="2000" dirty="0"/>
              <a:t/>
            </a:r>
            <a:br>
              <a:rPr lang="uk-UA" sz="2000" dirty="0"/>
            </a:br>
            <a:r>
              <a:rPr lang="uk-UA" sz="2000" dirty="0">
                <a:solidFill>
                  <a:srgbClr val="1E1E1E"/>
                </a:solidFill>
                <a:latin typeface="Georgia" panose="02040502050405020303" pitchFamily="18" charset="0"/>
              </a:rPr>
              <a:t>А ще </a:t>
            </a:r>
            <a:r>
              <a:rPr lang="uk-UA" sz="2000" dirty="0" err="1">
                <a:solidFill>
                  <a:srgbClr val="1E1E1E"/>
                </a:solidFill>
                <a:latin typeface="Georgia" panose="02040502050405020303" pitchFamily="18" charset="0"/>
              </a:rPr>
              <a:t>Хізер</a:t>
            </a:r>
            <a:r>
              <a:rPr lang="uk-UA" sz="2000" dirty="0">
                <a:solidFill>
                  <a:srgbClr val="1E1E1E"/>
                </a:solidFill>
                <a:latin typeface="Georgia" panose="02040502050405020303" pitchFamily="18" charset="0"/>
              </a:rPr>
              <a:t> має двох мам: маму Джейн і маму </a:t>
            </a:r>
            <a:r>
              <a:rPr lang="uk-UA" sz="2000" dirty="0" err="1">
                <a:solidFill>
                  <a:srgbClr val="1E1E1E"/>
                </a:solidFill>
                <a:latin typeface="Georgia" panose="02040502050405020303" pitchFamily="18" charset="0"/>
              </a:rPr>
              <a:t>Кейт</a:t>
            </a:r>
            <a:r>
              <a:rPr lang="uk-UA" sz="2000" dirty="0">
                <a:solidFill>
                  <a:srgbClr val="1E1E1E"/>
                </a:solidFill>
                <a:latin typeface="Georgia" panose="02040502050405020303" pitchFamily="18" charset="0"/>
              </a:rPr>
              <a:t>.</a:t>
            </a:r>
            <a:endParaRPr lang="uk-UA" sz="2000" dirty="0"/>
          </a:p>
        </p:txBody>
      </p:sp>
    </p:spTree>
    <p:extLst>
      <p:ext uri="{BB962C8B-B14F-4D97-AF65-F5344CB8AC3E}">
        <p14:creationId xmlns:p14="http://schemas.microsoft.com/office/powerpoint/2010/main" val="1165832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4907" y="358346"/>
            <a:ext cx="10948087" cy="1334530"/>
          </a:xfrm>
        </p:spPr>
        <p:txBody>
          <a:bodyPr>
            <a:normAutofit fontScale="90000"/>
          </a:bodyPr>
          <a:lstStyle/>
          <a:p>
            <a:r>
              <a:rPr lang="uk-UA" dirty="0"/>
              <a:t>Леслі </a:t>
            </a:r>
            <a:r>
              <a:rPr lang="uk-UA" dirty="0" err="1"/>
              <a:t>Ньюман</a:t>
            </a:r>
            <a:r>
              <a:rPr lang="uk-UA" dirty="0"/>
              <a:t> </a:t>
            </a:r>
            <a:r>
              <a:rPr lang="uk-UA" b="1" dirty="0" smtClean="0"/>
              <a:t>«</a:t>
            </a:r>
            <a:r>
              <a:rPr lang="uk-UA" b="1" dirty="0"/>
              <a:t>Великий день Донована»</a:t>
            </a:r>
            <a:r>
              <a:rPr lang="uk-UA" dirty="0"/>
              <a:t> (</a:t>
            </a:r>
            <a:r>
              <a:rPr lang="en-US" i="1" dirty="0">
                <a:hlinkClick r:id="rId2"/>
              </a:rPr>
              <a:t>Donovan’s Big Day</a:t>
            </a:r>
            <a:r>
              <a:rPr lang="en-US" i="1" dirty="0"/>
              <a:t>, 2011)</a:t>
            </a:r>
            <a:endParaRPr lang="uk-UA" dirty="0"/>
          </a:p>
        </p:txBody>
      </p:sp>
      <p:sp>
        <p:nvSpPr>
          <p:cNvPr id="3" name="Объект 2"/>
          <p:cNvSpPr>
            <a:spLocks noGrp="1"/>
          </p:cNvSpPr>
          <p:nvPr>
            <p:ph idx="1"/>
          </p:nvPr>
        </p:nvSpPr>
        <p:spPr/>
        <p:txBody>
          <a:bodyPr/>
          <a:lstStyle/>
          <a:p>
            <a:r>
              <a:rPr lang="uk-UA" dirty="0" smtClean="0"/>
              <a:t>Весілля двох мам…</a:t>
            </a:r>
            <a:endParaRPr lang="uk-UA" dirty="0"/>
          </a:p>
        </p:txBody>
      </p:sp>
      <p:pic>
        <p:nvPicPr>
          <p:cNvPr id="10242"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376" y="1988773"/>
            <a:ext cx="7779694" cy="356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7537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492" y="642594"/>
            <a:ext cx="11490839" cy="1371600"/>
          </a:xfrm>
        </p:spPr>
        <p:txBody>
          <a:bodyPr>
            <a:normAutofit/>
          </a:bodyPr>
          <a:lstStyle/>
          <a:p>
            <a:r>
              <a:rPr lang="uk-UA" sz="3600" b="1" dirty="0" smtClean="0"/>
              <a:t>Майкл </a:t>
            </a:r>
            <a:r>
              <a:rPr lang="uk-UA" sz="3600" b="1" dirty="0" err="1" smtClean="0"/>
              <a:t>Вілхойт</a:t>
            </a:r>
            <a:r>
              <a:rPr lang="uk-UA" sz="3600" b="1" dirty="0" smtClean="0"/>
              <a:t> «Татків </a:t>
            </a:r>
            <a:r>
              <a:rPr lang="uk-UA" sz="3600" b="1" dirty="0"/>
              <a:t>співмешканець» </a:t>
            </a:r>
            <a:r>
              <a:rPr lang="uk-UA" sz="3600" b="1" dirty="0" smtClean="0"/>
              <a:t/>
            </a:r>
            <a:br>
              <a:rPr lang="uk-UA" sz="3600" b="1" dirty="0" smtClean="0"/>
            </a:br>
            <a:r>
              <a:rPr lang="uk-UA" sz="3600" dirty="0" smtClean="0"/>
              <a:t>(</a:t>
            </a:r>
            <a:r>
              <a:rPr lang="en-US" sz="3600" b="1" i="1" dirty="0" smtClean="0">
                <a:hlinkClick r:id="rId2"/>
              </a:rPr>
              <a:t>Daddy’s</a:t>
            </a:r>
            <a:r>
              <a:rPr lang="uk-UA" sz="3600" b="1" i="1" dirty="0">
                <a:hlinkClick r:id="rId2"/>
              </a:rPr>
              <a:t> </a:t>
            </a:r>
            <a:r>
              <a:rPr lang="en-US" sz="3600" b="1" i="1" dirty="0" smtClean="0">
                <a:hlinkClick r:id="rId2"/>
              </a:rPr>
              <a:t>Roommate</a:t>
            </a:r>
            <a:r>
              <a:rPr lang="en-US" sz="3600" b="1" i="1" dirty="0"/>
              <a:t>,</a:t>
            </a:r>
            <a:r>
              <a:rPr lang="en-US" sz="3600" i="1" dirty="0"/>
              <a:t> 1990</a:t>
            </a:r>
            <a:r>
              <a:rPr lang="en-US" sz="3600" i="1" dirty="0" smtClean="0"/>
              <a:t>)</a:t>
            </a:r>
            <a:endParaRPr lang="uk-UA" sz="3600" dirty="0"/>
          </a:p>
        </p:txBody>
      </p:sp>
      <p:pic>
        <p:nvPicPr>
          <p:cNvPr id="11266"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077" y="1792826"/>
            <a:ext cx="7427440" cy="34042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oveWins, Daddyâs Roommate, Ð»Ð³Ð±Ñ, And Tango Makes Three, Ð´Ð¸ÑÑÑÑ ÐºÐ½Ð¸Ð¶ÐºÐ¸ Ð¿ÑÐ¾ Ð³ÐµÑÐ² ÑÐ° Ð»ÐµÐ·Ð±ÑÐ¹Ð¾Ðº, ÑÐ½ÑÑÐ¸ÑÑÑ ÑÐ»ÑÐ±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92" y="1792828"/>
            <a:ext cx="3563959" cy="444733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oveWins, Daddyâs Roommate, Ð»Ð³Ð±Ñ, And Tango Makes Three, Ð´Ð¸ÑÑÑÑ ÐºÐ½Ð¸Ð¶ÐºÐ¸ Ð¿ÑÐ¾ Ð³ÐµÑÐ² ÑÐ° Ð»ÐµÐ·Ð±ÑÐ¹Ð¾Ðº, ÑÐ½ÑÑÐ¸ÑÑÑ ÑÐ»ÑÐ±Ñ"/>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625743" y="1792827"/>
            <a:ext cx="3591128" cy="444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618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bokmal.com.ua/wp-content/uploads/2015/06/daddysroommate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2553" y="465186"/>
            <a:ext cx="4656842" cy="585547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bokmal.com.ua/wp-content/uploads/2015/06/daddysroommat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508" y="465186"/>
            <a:ext cx="4607072" cy="573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19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13314" name="Picture 2" descr="https://bokmal.com.ua/wp-content/uploads/2015/06/daddysroommat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870" y="504284"/>
            <a:ext cx="4687330" cy="58511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bokmal.com.ua/wp-content/uploads/2015/06/daddysroommat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9549"/>
            <a:ext cx="4697304" cy="58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090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r"/>
            <a:r>
              <a:rPr lang="uk-UA" sz="3200" b="1" dirty="0"/>
              <a:t>Деградація, як правило, починається з утиску прав. І перші на черзі майже завжди сексуальні меншини, як найбільш </a:t>
            </a:r>
            <a:r>
              <a:rPr lang="uk-UA" sz="3200" b="1" dirty="0" smtClean="0"/>
              <a:t>беззахисні</a:t>
            </a:r>
            <a:br>
              <a:rPr lang="uk-UA" sz="3200" b="1" dirty="0" smtClean="0"/>
            </a:br>
            <a:r>
              <a:rPr lang="uk-UA" sz="2800" b="1" i="1" dirty="0" smtClean="0"/>
              <a:t>Віталій </a:t>
            </a:r>
            <a:r>
              <a:rPr lang="uk-UA" sz="2800" b="1" i="1" dirty="0" err="1" smtClean="0"/>
              <a:t>Портников</a:t>
            </a:r>
            <a:endParaRPr lang="uk-UA" sz="2800" i="1" dirty="0"/>
          </a:p>
        </p:txBody>
      </p:sp>
      <p:sp>
        <p:nvSpPr>
          <p:cNvPr id="3" name="Объект 2"/>
          <p:cNvSpPr>
            <a:spLocks noGrp="1"/>
          </p:cNvSpPr>
          <p:nvPr>
            <p:ph idx="1"/>
          </p:nvPr>
        </p:nvSpPr>
        <p:spPr/>
        <p:txBody>
          <a:bodyPr/>
          <a:lstStyle/>
          <a:p>
            <a:endParaRPr lang="uk-UA" dirty="0"/>
          </a:p>
        </p:txBody>
      </p:sp>
      <p:pic>
        <p:nvPicPr>
          <p:cNvPr id="1026" name="Picture 2" descr="ÐÐºÑÑÑ Ð½Ð° Ð¿ÑÐ´ÑÑÐ¸Ð¼ÐºÑ ÐÐÐÐ¢ Ð±ÑÐ»Ñ ÐÐµÑÑÐ¾Ð²Ð½Ð¾Ñ Ð Ð°Ð´Ð¸ Ð£ÐºÑÐ°ÑÐ½Ð¸. ÐÐ¸ÑÑÐ¾Ð¿Ð°Ð´ 2015 ÑÐ¾Ðº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63" y="2220990"/>
            <a:ext cx="6943903" cy="390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9451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95416"/>
            <a:ext cx="10058400" cy="1309816"/>
          </a:xfrm>
        </p:spPr>
        <p:txBody>
          <a:bodyPr>
            <a:normAutofit fontScale="90000"/>
          </a:bodyPr>
          <a:lstStyle/>
          <a:p>
            <a:r>
              <a:rPr lang="uk-UA" b="1" dirty="0"/>
              <a:t>«Історія Гарві Мілка» </a:t>
            </a:r>
            <a:r>
              <a:rPr lang="uk-UA" dirty="0"/>
              <a:t>(</a:t>
            </a:r>
            <a:r>
              <a:rPr lang="en-US" i="1" dirty="0">
                <a:hlinkClick r:id="rId2"/>
              </a:rPr>
              <a:t>The Harvey Milk Story</a:t>
            </a:r>
            <a:r>
              <a:rPr lang="en-US" i="1" dirty="0"/>
              <a:t>, 2002)</a:t>
            </a:r>
            <a:r>
              <a:rPr lang="en-US" dirty="0"/>
              <a:t> </a:t>
            </a:r>
            <a:r>
              <a:rPr lang="uk-UA" dirty="0" smtClean="0"/>
              <a:t>Карі </a:t>
            </a:r>
            <a:r>
              <a:rPr lang="uk-UA" dirty="0"/>
              <a:t>Кракова</a:t>
            </a:r>
          </a:p>
        </p:txBody>
      </p:sp>
      <p:pic>
        <p:nvPicPr>
          <p:cNvPr id="14338"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11" y="1705232"/>
            <a:ext cx="9489137" cy="434918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oveWins, The Harvey Milk Story, Daddyâs Roommate, Ð»Ð³Ð±Ñ, And Tango Makes Three, Ð´Ð¸ÑÑÑÑ ÐºÐ½Ð¸Ð¶ÐºÐ¸ Ð¿ÑÐ¾ Ð³ÐµÑÐ² ÑÐ° Ð»ÐµÐ·Ð±ÑÐ¹Ð¾Ðº, ÑÐ½ÑÑÐ¸ÑÑÑ ÑÐ»ÑÐ±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7" y="1705232"/>
            <a:ext cx="4078845" cy="403125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oveWins, The Harvey Milk Story, Daddyâs Roommate, Ð»Ð³Ð±Ñ, And Tango Makes Three, Ð´Ð¸ÑÑÑÑ ÐºÐ½Ð¸Ð¶ÐºÐ¸ Ð¿ÑÐ¾ Ð³ÐµÑÐ² ÑÐ° Ð»ÐµÐ·Ð±ÑÐ¹Ð¾Ðº, ÑÐ½ÑÑÐ¸ÑÑÑ ÑÐ»ÑÐ±Ñ"/>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696682" y="1785830"/>
            <a:ext cx="3733136" cy="393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7618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306" y="3360009"/>
            <a:ext cx="8736227" cy="40041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44843" y="531341"/>
            <a:ext cx="11392930" cy="2953264"/>
          </a:xfrm>
        </p:spPr>
        <p:txBody>
          <a:bodyPr>
            <a:noAutofit/>
          </a:bodyPr>
          <a:lstStyle/>
          <a:p>
            <a:r>
              <a:rPr lang="uk-UA" sz="3000" b="1" dirty="0" smtClean="0"/>
              <a:t>«З </a:t>
            </a:r>
            <a:r>
              <a:rPr lang="uk-UA" sz="3000" b="1" dirty="0"/>
              <a:t>Танго їх троє»</a:t>
            </a:r>
            <a:r>
              <a:rPr lang="uk-UA" sz="3000" dirty="0"/>
              <a:t> (</a:t>
            </a:r>
            <a:r>
              <a:rPr lang="en-US" sz="3000" i="1" dirty="0">
                <a:hlinkClick r:id="rId3"/>
              </a:rPr>
              <a:t>And Tango Makes Three</a:t>
            </a:r>
            <a:r>
              <a:rPr lang="en-US" sz="3000" i="1" dirty="0"/>
              <a:t>, 2005)</a:t>
            </a:r>
            <a:r>
              <a:rPr lang="en-US" sz="3000" dirty="0"/>
              <a:t> </a:t>
            </a:r>
            <a:r>
              <a:rPr lang="uk-UA" sz="3000" dirty="0"/>
              <a:t>Джастіна Річардсона, Пітера Парнела і Генрі Кола </a:t>
            </a:r>
            <a:r>
              <a:rPr lang="uk-UA" sz="3000" dirty="0" smtClean="0"/>
              <a:t/>
            </a:r>
            <a:br>
              <a:rPr lang="uk-UA" sz="3000" dirty="0" smtClean="0"/>
            </a:br>
            <a:r>
              <a:rPr lang="uk-UA" sz="3000" dirty="0" smtClean="0"/>
              <a:t>Книга неодноразово </a:t>
            </a:r>
            <a:r>
              <a:rPr lang="uk-UA" sz="3000" dirty="0"/>
              <a:t>очолювала щорічний список заборонених книг Американської бібліотечної асоціації (</a:t>
            </a:r>
            <a:r>
              <a:rPr lang="en-US" sz="3000" dirty="0"/>
              <a:t>American Library Association). </a:t>
            </a:r>
            <a:r>
              <a:rPr lang="uk-UA" sz="3000" dirty="0"/>
              <a:t>Поки одні критикували і намагалися її заборонити, інші вважалий однією з найкращих ЛГБТ-книжок за всю історію дитліту.</a:t>
            </a:r>
          </a:p>
        </p:txBody>
      </p:sp>
      <p:sp>
        <p:nvSpPr>
          <p:cNvPr id="3" name="Объект 2"/>
          <p:cNvSpPr>
            <a:spLocks noGrp="1"/>
          </p:cNvSpPr>
          <p:nvPr>
            <p:ph idx="1"/>
          </p:nvPr>
        </p:nvSpPr>
        <p:spPr/>
        <p:txBody>
          <a:bodyPr/>
          <a:lstStyle/>
          <a:p>
            <a:endParaRPr lang="uk-UA" dirty="0"/>
          </a:p>
        </p:txBody>
      </p:sp>
    </p:spTree>
    <p:extLst>
      <p:ext uri="{BB962C8B-B14F-4D97-AF65-F5344CB8AC3E}">
        <p14:creationId xmlns:p14="http://schemas.microsoft.com/office/powerpoint/2010/main" val="176453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1849" y="234779"/>
            <a:ext cx="11701848" cy="5800262"/>
          </a:xfrm>
        </p:spPr>
        <p:txBody>
          <a:bodyPr/>
          <a:lstStyle/>
          <a:p>
            <a:pPr marL="0" indent="0">
              <a:buNone/>
            </a:pPr>
            <a:r>
              <a:rPr lang="uk-UA" dirty="0"/>
              <a:t>Книжка «З Танго їх троє» заснована на реальній історії про </a:t>
            </a:r>
            <a:r>
              <a:rPr lang="uk-UA" dirty="0" err="1"/>
              <a:t>Роя</a:t>
            </a:r>
            <a:r>
              <a:rPr lang="uk-UA" dirty="0"/>
              <a:t> і </a:t>
            </a:r>
            <a:r>
              <a:rPr lang="uk-UA" dirty="0" err="1"/>
              <a:t>Сайло</a:t>
            </a:r>
            <a:r>
              <a:rPr lang="uk-UA" dirty="0"/>
              <a:t> — гомосексуальну пару пінгвінів, які проживали в Нью-Йоркському зоопарку. Як і інші пари пінгвінів, </a:t>
            </a:r>
            <a:r>
              <a:rPr lang="uk-UA" dirty="0" err="1"/>
              <a:t>Рой</a:t>
            </a:r>
            <a:r>
              <a:rPr lang="uk-UA" dirty="0"/>
              <a:t> і </a:t>
            </a:r>
            <a:r>
              <a:rPr lang="uk-UA" dirty="0" err="1"/>
              <a:t>Сайло</a:t>
            </a:r>
            <a:r>
              <a:rPr lang="uk-UA" dirty="0"/>
              <a:t> усе робили разом: разом будували гніздо, разом прокидалися зранку і разом поверталися ввечері </a:t>
            </a:r>
            <a:r>
              <a:rPr lang="uk-UA" dirty="0" err="1"/>
              <a:t>дододому</a:t>
            </a:r>
            <a:r>
              <a:rPr lang="uk-UA" dirty="0"/>
              <a:t>. Але було дещо, чого їм зробити не вдавалося: у </a:t>
            </a:r>
            <a:r>
              <a:rPr lang="uk-UA" dirty="0" err="1"/>
              <a:t>Роя</a:t>
            </a:r>
            <a:r>
              <a:rPr lang="uk-UA" dirty="0"/>
              <a:t> і </a:t>
            </a:r>
            <a:r>
              <a:rPr lang="uk-UA" dirty="0" err="1"/>
              <a:t>Сайло</a:t>
            </a:r>
            <a:r>
              <a:rPr lang="uk-UA" dirty="0"/>
              <a:t> не було яйця, з якого могло б з’явитися </a:t>
            </a:r>
            <a:r>
              <a:rPr lang="uk-UA" dirty="0" err="1"/>
              <a:t>пінгвінятко</a:t>
            </a:r>
            <a:r>
              <a:rPr lang="uk-UA" dirty="0"/>
              <a:t>.</a:t>
            </a:r>
            <a:br>
              <a:rPr lang="uk-UA" dirty="0"/>
            </a:br>
            <a:r>
              <a:rPr lang="uk-UA" dirty="0"/>
              <a:t>Якось </a:t>
            </a:r>
            <a:r>
              <a:rPr lang="uk-UA" dirty="0" err="1"/>
              <a:t>Рой</a:t>
            </a:r>
            <a:r>
              <a:rPr lang="uk-UA" dirty="0"/>
              <a:t> знайшов камінь, який дуже нагадував яйце. День у день пара пінгвінів дбайливо висиджувала цей камінь, але нічого не відбувалося. Тоді пану </a:t>
            </a:r>
            <a:r>
              <a:rPr lang="uk-UA" dirty="0" err="1"/>
              <a:t>Грімсі</a:t>
            </a:r>
            <a:r>
              <a:rPr lang="uk-UA" dirty="0"/>
              <a:t>, працівнику зоопарку, спала на думку одна ідея: він знайшов справжнє яйце, якому потрібна була турбота, і поклав у гніздо </a:t>
            </a:r>
            <a:r>
              <a:rPr lang="uk-UA" dirty="0" err="1"/>
              <a:t>Роя</a:t>
            </a:r>
            <a:r>
              <a:rPr lang="uk-UA" dirty="0"/>
              <a:t> і </a:t>
            </a:r>
            <a:r>
              <a:rPr lang="uk-UA" dirty="0" err="1"/>
              <a:t>Сайло</a:t>
            </a:r>
            <a:r>
              <a:rPr lang="uk-UA" dirty="0"/>
              <a:t>. Одного прекрасного дня з яйця вилупилося </a:t>
            </a:r>
            <a:r>
              <a:rPr lang="uk-UA" dirty="0" err="1"/>
              <a:t>пінгвінятко</a:t>
            </a:r>
            <a:r>
              <a:rPr lang="uk-UA" dirty="0"/>
              <a:t>, а </a:t>
            </a:r>
            <a:r>
              <a:rPr lang="uk-UA" dirty="0" err="1"/>
              <a:t>Рой</a:t>
            </a:r>
            <a:r>
              <a:rPr lang="uk-UA" dirty="0"/>
              <a:t> і </a:t>
            </a:r>
            <a:r>
              <a:rPr lang="uk-UA" dirty="0" err="1"/>
              <a:t>Сайло</a:t>
            </a:r>
            <a:r>
              <a:rPr lang="uk-UA" dirty="0"/>
              <a:t> стали татами…</a:t>
            </a:r>
          </a:p>
          <a:p>
            <a:pPr marL="0" indent="0">
              <a:buNone/>
            </a:pPr>
            <a:r>
              <a:rPr lang="uk-UA" dirty="0"/>
              <a:t/>
            </a:r>
            <a:br>
              <a:rPr lang="uk-UA" dirty="0"/>
            </a:br>
            <a:endParaRPr lang="uk-UA" dirty="0"/>
          </a:p>
        </p:txBody>
      </p:sp>
      <p:pic>
        <p:nvPicPr>
          <p:cNvPr id="18434" name="Picture 2" descr="#LoveWins, Ð»Ð³Ð±Ñ, And Tango Makes Three, Ð´Ð¸ÑÑÑÑ ÐºÐ½Ð¸Ð¶ÐºÐ¸ Ð¿ÑÐ¾ Ð³ÐµÑÐ² ÑÐ° Ð»ÐµÐ·Ð±ÑÐ¹Ð¾Ðº, ÑÐ½ÑÑÐ¸ÑÑÑ ÑÐ»Ñ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30" y="2818614"/>
            <a:ext cx="4423805" cy="376908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LoveWins, Ð»Ð³Ð±Ñ, And Tango Makes Three, Ð´Ð¸ÑÑÑÑ ÐºÐ½Ð¸Ð¶ÐºÐ¸ Ð¿ÑÐ¾ Ð³ÐµÑÐ² ÑÐ° Ð»ÐµÐ·Ð±ÑÐ¹Ð¾Ðº, ÑÐ½ÑÑÐ¸ÑÑÑ ÑÐ»ÑÐ±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521" y="2818614"/>
            <a:ext cx="47625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LoveWins, Ð»Ð³Ð±Ñ, And Tango Makes Three, Ð´Ð¸ÑÑÑÑ ÐºÐ½Ð¸Ð¶ÐºÐ¸ Ð¿ÑÐ¾ Ð³ÐµÑÐ² ÑÐ° Ð»ÐµÐ·Ð±ÑÐ¹Ð¾Ðº, ÑÐ½ÑÑÐ¸ÑÑÑ ÑÐ»ÑÐ±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193" y="2818614"/>
            <a:ext cx="4762500"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57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dirty="0"/>
              <a:t>Елізабет Кушнер і Майкла Бірна </a:t>
            </a:r>
            <a:r>
              <a:rPr lang="uk-UA" sz="3200" b="1" dirty="0"/>
              <a:t>«Супергерой Пуріму» </a:t>
            </a:r>
            <a:r>
              <a:rPr lang="uk-UA" sz="3200" dirty="0"/>
              <a:t>(</a:t>
            </a:r>
            <a:r>
              <a:rPr lang="en-US" sz="3200" i="1" dirty="0">
                <a:hlinkClick r:id="rId2"/>
              </a:rPr>
              <a:t>The Purim Superhero,</a:t>
            </a:r>
            <a:r>
              <a:rPr lang="en-US" sz="3200" i="1" dirty="0"/>
              <a:t> 2013</a:t>
            </a:r>
            <a:r>
              <a:rPr lang="en-US" sz="3200" dirty="0"/>
              <a:t>)</a:t>
            </a:r>
            <a:endParaRPr lang="uk-UA" sz="3200" dirty="0"/>
          </a:p>
        </p:txBody>
      </p:sp>
      <p:sp>
        <p:nvSpPr>
          <p:cNvPr id="3" name="Объект 2"/>
          <p:cNvSpPr>
            <a:spLocks noGrp="1"/>
          </p:cNvSpPr>
          <p:nvPr>
            <p:ph idx="1"/>
          </p:nvPr>
        </p:nvSpPr>
        <p:spPr>
          <a:xfrm>
            <a:off x="247135" y="2103119"/>
            <a:ext cx="6128951" cy="4445961"/>
          </a:xfrm>
        </p:spPr>
        <p:txBody>
          <a:bodyPr>
            <a:normAutofit/>
          </a:bodyPr>
          <a:lstStyle/>
          <a:p>
            <a:pPr marL="0" indent="0">
              <a:buNone/>
            </a:pPr>
            <a:r>
              <a:rPr lang="ru-RU" dirty="0" err="1"/>
              <a:t>Головний</a:t>
            </a:r>
            <a:r>
              <a:rPr lang="ru-RU" dirty="0"/>
              <a:t> герой </a:t>
            </a:r>
            <a:r>
              <a:rPr lang="ru-RU" dirty="0" err="1"/>
              <a:t>історії</a:t>
            </a:r>
            <a:r>
              <a:rPr lang="ru-RU" dirty="0"/>
              <a:t> — хлопчик </a:t>
            </a:r>
            <a:r>
              <a:rPr lang="ru-RU" dirty="0" err="1"/>
              <a:t>Нейт</a:t>
            </a:r>
            <a:r>
              <a:rPr lang="ru-RU" dirty="0"/>
              <a:t>, </a:t>
            </a:r>
            <a:r>
              <a:rPr lang="ru-RU" dirty="0" err="1"/>
              <a:t>який</a:t>
            </a:r>
            <a:r>
              <a:rPr lang="ru-RU" dirty="0"/>
              <a:t> </a:t>
            </a:r>
            <a:r>
              <a:rPr lang="ru-RU" dirty="0" err="1"/>
              <a:t>готується</a:t>
            </a:r>
            <a:r>
              <a:rPr lang="ru-RU" dirty="0"/>
              <a:t> до </a:t>
            </a:r>
            <a:r>
              <a:rPr lang="ru-RU" dirty="0" err="1"/>
              <a:t>святкування</a:t>
            </a:r>
            <a:r>
              <a:rPr lang="ru-RU" dirty="0"/>
              <a:t> </a:t>
            </a:r>
            <a:r>
              <a:rPr lang="ru-RU" dirty="0" err="1">
                <a:hlinkClick r:id="rId3"/>
              </a:rPr>
              <a:t>Пуріму</a:t>
            </a:r>
            <a:r>
              <a:rPr lang="ru-RU" dirty="0"/>
              <a:t>. На </a:t>
            </a:r>
            <a:r>
              <a:rPr lang="ru-RU" dirty="0" err="1"/>
              <a:t>відміну</a:t>
            </a:r>
            <a:r>
              <a:rPr lang="ru-RU" dirty="0"/>
              <a:t> </a:t>
            </a:r>
            <a:r>
              <a:rPr lang="ru-RU" dirty="0" err="1"/>
              <a:t>від</a:t>
            </a:r>
            <a:r>
              <a:rPr lang="ru-RU" dirty="0"/>
              <a:t> </a:t>
            </a:r>
            <a:r>
              <a:rPr lang="ru-RU" dirty="0" err="1"/>
              <a:t>інших</a:t>
            </a:r>
            <a:r>
              <a:rPr lang="ru-RU" dirty="0"/>
              <a:t> </a:t>
            </a:r>
            <a:r>
              <a:rPr lang="ru-RU" dirty="0" err="1"/>
              <a:t>дітей</a:t>
            </a:r>
            <a:r>
              <a:rPr lang="ru-RU" dirty="0"/>
              <a:t>, на </a:t>
            </a:r>
            <a:r>
              <a:rPr lang="ru-RU" dirty="0" err="1"/>
              <a:t>святковому</a:t>
            </a:r>
            <a:r>
              <a:rPr lang="ru-RU" dirty="0"/>
              <a:t> </a:t>
            </a:r>
            <a:r>
              <a:rPr lang="ru-RU" dirty="0" err="1"/>
              <a:t>карнавалі</a:t>
            </a:r>
            <a:r>
              <a:rPr lang="ru-RU" dirty="0"/>
              <a:t> </a:t>
            </a:r>
            <a:r>
              <a:rPr lang="ru-RU" dirty="0" err="1"/>
              <a:t>він</a:t>
            </a:r>
            <a:r>
              <a:rPr lang="ru-RU" dirty="0"/>
              <a:t> </a:t>
            </a:r>
            <a:r>
              <a:rPr lang="ru-RU" dirty="0" err="1"/>
              <a:t>хоче</a:t>
            </a:r>
            <a:r>
              <a:rPr lang="ru-RU" dirty="0"/>
              <a:t> бути </a:t>
            </a:r>
            <a:r>
              <a:rPr lang="ru-RU" dirty="0" err="1"/>
              <a:t>інопланетянином</a:t>
            </a:r>
            <a:r>
              <a:rPr lang="ru-RU" dirty="0"/>
              <a:t>, а не </a:t>
            </a:r>
            <a:r>
              <a:rPr lang="ru-RU" dirty="0" err="1"/>
              <a:t>супергероєм</a:t>
            </a:r>
            <a:r>
              <a:rPr lang="ru-RU" dirty="0"/>
              <a:t>. </a:t>
            </a:r>
            <a:endParaRPr lang="ru-RU" dirty="0" smtClean="0"/>
          </a:p>
          <a:p>
            <a:pPr marL="0" indent="0">
              <a:buNone/>
            </a:pPr>
            <a:r>
              <a:rPr lang="ru-RU" dirty="0" smtClean="0"/>
              <a:t>Але </a:t>
            </a:r>
            <a:r>
              <a:rPr lang="ru-RU" dirty="0" err="1"/>
              <a:t>постати</a:t>
            </a:r>
            <a:r>
              <a:rPr lang="ru-RU" dirty="0"/>
              <a:t> перед </a:t>
            </a:r>
            <a:r>
              <a:rPr lang="ru-RU" dirty="0" err="1"/>
              <a:t>друзями</a:t>
            </a:r>
            <a:r>
              <a:rPr lang="ru-RU" dirty="0"/>
              <a:t> </a:t>
            </a:r>
            <a:r>
              <a:rPr lang="ru-RU" i="1" dirty="0"/>
              <a:t>не-таким</a:t>
            </a:r>
            <a:r>
              <a:rPr lang="ru-RU" dirty="0"/>
              <a:t> хлопчику страшно. </a:t>
            </a:r>
            <a:r>
              <a:rPr lang="ru-RU" dirty="0" err="1"/>
              <a:t>Засмучений</a:t>
            </a:r>
            <a:r>
              <a:rPr lang="ru-RU" dirty="0"/>
              <a:t> і </a:t>
            </a:r>
            <a:r>
              <a:rPr lang="ru-RU" dirty="0" err="1"/>
              <a:t>схвильований</a:t>
            </a:r>
            <a:r>
              <a:rPr lang="ru-RU" dirty="0"/>
              <a:t> </a:t>
            </a:r>
            <a:r>
              <a:rPr lang="ru-RU" dirty="0" err="1"/>
              <a:t>Нейт</a:t>
            </a:r>
            <a:r>
              <a:rPr lang="ru-RU" dirty="0"/>
              <a:t> </a:t>
            </a:r>
            <a:r>
              <a:rPr lang="ru-RU" dirty="0" err="1"/>
              <a:t>звертається</a:t>
            </a:r>
            <a:r>
              <a:rPr lang="ru-RU" dirty="0"/>
              <a:t> за </a:t>
            </a:r>
            <a:r>
              <a:rPr lang="ru-RU" dirty="0" err="1"/>
              <a:t>порадою</a:t>
            </a:r>
            <a:r>
              <a:rPr lang="ru-RU" dirty="0"/>
              <a:t> до </a:t>
            </a:r>
            <a:r>
              <a:rPr lang="ru-RU" dirty="0" err="1"/>
              <a:t>своїх</a:t>
            </a:r>
            <a:r>
              <a:rPr lang="ru-RU" dirty="0"/>
              <a:t> тат</a:t>
            </a:r>
            <a:r>
              <a:rPr lang="ru-RU" dirty="0" smtClean="0"/>
              <a:t>.</a:t>
            </a:r>
          </a:p>
          <a:p>
            <a:pPr marL="0" indent="0">
              <a:buNone/>
            </a:pPr>
            <a:r>
              <a:rPr lang="uk-UA" dirty="0"/>
              <a:t>Б</a:t>
            </a:r>
            <a:r>
              <a:rPr lang="uk-UA" dirty="0" smtClean="0"/>
              <a:t>атьки </a:t>
            </a:r>
            <a:r>
              <a:rPr lang="uk-UA" dirty="0"/>
              <a:t>розповідають синові </a:t>
            </a:r>
            <a:r>
              <a:rPr lang="uk-UA" i="1" dirty="0"/>
              <a:t>не про себе</a:t>
            </a:r>
            <a:r>
              <a:rPr lang="uk-UA" dirty="0"/>
              <a:t>, а про царицю Естер — одну з центральних постатей єврейського свята </a:t>
            </a:r>
            <a:r>
              <a:rPr lang="uk-UA" dirty="0" err="1"/>
              <a:t>Пурім</a:t>
            </a:r>
            <a:r>
              <a:rPr lang="uk-UA" dirty="0"/>
              <a:t>, яка врятувала життя багатьох людей завдяки тому, що мала мужність бути собою. Обидва тати підтримують й заохочують </a:t>
            </a:r>
            <a:r>
              <a:rPr lang="uk-UA" dirty="0" err="1"/>
              <a:t>Нейта</a:t>
            </a:r>
            <a:r>
              <a:rPr lang="uk-UA" dirty="0"/>
              <a:t>, і, врешті-решт, він знаходить вихід з ситуації.</a:t>
            </a:r>
          </a:p>
        </p:txBody>
      </p:sp>
      <p:pic>
        <p:nvPicPr>
          <p:cNvPr id="19458" name="Picture 2" descr="#LoveWins, Daddyâs Roommate, Ð»Ð³Ð±Ñ, And Tango Makes Three, Ð´Ð¸ÑÑÑÑ ÐºÐ½Ð¸Ð¶ÐºÐ¸ Ð¿ÑÐ¾ Ð³ÐµÑÐ² ÑÐ° Ð»ÐµÐ·Ð±ÑÐ¹Ð¾Ðº, ÑÐ½ÑÑÐ¸ÑÑÑ ÑÐ»ÑÐ±Ñ, Ð¼Ð°ÑÑ ÑÑÐ²Ð½Ð¾ÑÑÑ, ÑÐ¾Ð»ÐµÑÐ°Ð½ÑÐ½ÑÑÑÑ, Ð¿ÑÐ°Ð²Ð° Ð»ÑÐ´Ð¸Ð½Ð¸, ÑÑÐ²Ð½Ñ Ð¿ÑÐ°Ð²Ð°, ÐºÐ¾ÑÐ°Ð½Ð½Ñ, ÐºÐ½Ð¸Ð¶ÐºÐ¸ Ð¿ÑÐ¾ Ð»Ð³Ð±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876" y="2014194"/>
            <a:ext cx="8607597" cy="394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62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Picture 4" descr="#LoveWins, The Purim Superhero by Elisabeth Kushner, Daddyâs Roommate, Ð»Ð³Ð±Ñ, And Tango Makes Three, Ð´Ð¸ÑÑÑÑ ÐºÐ½Ð¸Ð¶ÐºÐ¸ Ð¿ÑÐ¾ Ð³ÐµÑÐ² ÑÐ° Ð»ÐµÐ·Ð±ÑÐ¹Ð¾Ðº, ÑÐ½ÑÑÐ¸ÑÑÑ ÑÐ»Ñ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01559"/>
            <a:ext cx="97536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348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Що прочитати </a:t>
            </a:r>
            <a:r>
              <a:rPr lang="uk-UA" dirty="0" err="1" smtClean="0"/>
              <a:t>україською</a:t>
            </a:r>
            <a:endParaRPr lang="uk-UA" dirty="0"/>
          </a:p>
        </p:txBody>
      </p:sp>
      <p:sp>
        <p:nvSpPr>
          <p:cNvPr id="3" name="Объект 2"/>
          <p:cNvSpPr>
            <a:spLocks noGrp="1"/>
          </p:cNvSpPr>
          <p:nvPr>
            <p:ph idx="1"/>
          </p:nvPr>
        </p:nvSpPr>
        <p:spPr/>
        <p:txBody>
          <a:bodyPr/>
          <a:lstStyle/>
          <a:p>
            <a:endParaRPr lang="uk-UA" dirty="0"/>
          </a:p>
        </p:txBody>
      </p:sp>
    </p:spTree>
    <p:extLst>
      <p:ext uri="{BB962C8B-B14F-4D97-AF65-F5344CB8AC3E}">
        <p14:creationId xmlns:p14="http://schemas.microsoft.com/office/powerpoint/2010/main" val="632299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err="1" smtClean="0"/>
              <a:t>Андреас</a:t>
            </a:r>
            <a:r>
              <a:rPr lang="uk-UA" dirty="0" smtClean="0"/>
              <a:t> </a:t>
            </a:r>
            <a:r>
              <a:rPr lang="uk-UA" dirty="0"/>
              <a:t>Штайнгьофеля «Середина світу</a:t>
            </a:r>
            <a:r>
              <a:rPr lang="uk-UA" dirty="0" smtClean="0"/>
              <a:t>» (1998, 2016)</a:t>
            </a:r>
            <a:endParaRPr lang="uk-UA" dirty="0"/>
          </a:p>
        </p:txBody>
      </p:sp>
      <p:sp>
        <p:nvSpPr>
          <p:cNvPr id="3" name="Объект 2"/>
          <p:cNvSpPr>
            <a:spLocks noGrp="1"/>
          </p:cNvSpPr>
          <p:nvPr>
            <p:ph idx="1"/>
          </p:nvPr>
        </p:nvSpPr>
        <p:spPr>
          <a:xfrm>
            <a:off x="4139514" y="2014194"/>
            <a:ext cx="7772400" cy="4523818"/>
          </a:xfrm>
        </p:spPr>
        <p:txBody>
          <a:bodyPr/>
          <a:lstStyle/>
          <a:p>
            <a:r>
              <a:rPr lang="uk-UA" dirty="0"/>
              <a:t>Сімнадцятирічний </a:t>
            </a:r>
            <a:r>
              <a:rPr lang="uk-UA" dirty="0" err="1"/>
              <a:t>Філ</a:t>
            </a:r>
            <a:r>
              <a:rPr lang="uk-UA" dirty="0"/>
              <a:t> намагається знайти своє місце серед вихору людських дивацтв. Він шукає порозуміння з ексцентричною мамою та відлюдькуватою сестрою-близнючкою, мріє дізнатися бодай щось про свого батька, закохується у нового загадкового однокласника, досліджує «чорні діри» власної душі разом з найближчою подругою та змалечку чинить опір «маленьким людям» – жителям провінційного містечка, на краю якого хлопець живе у великому занедбаному маєтку. </a:t>
            </a:r>
            <a:endParaRPr lang="uk-UA" dirty="0" smtClean="0"/>
          </a:p>
          <a:p>
            <a:r>
              <a:rPr lang="uk-UA" dirty="0" smtClean="0"/>
              <a:t>Це </a:t>
            </a:r>
            <a:r>
              <a:rPr lang="uk-UA" dirty="0"/>
              <a:t>історія про все перше, раннє, несподіване, що стається на початку життєвого шляху. Написана для підлітків, вона стала неабияк популярною в Німеччині, знайшовши читачів серед значно ширшого кола. Адже кожному важливо дізнатися, де вона – середина світу.</a:t>
            </a:r>
          </a:p>
        </p:txBody>
      </p:sp>
      <p:pic>
        <p:nvPicPr>
          <p:cNvPr id="20482" name="Picture 2" descr="Ð¡ÐµÑÐµÐ´Ð¸Ð½Ð° ÑÐ²ÑÑÑ Ð¾Ð±ÐºÐ»Ð°Ð´Ð¸Ð½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29" y="1842187"/>
            <a:ext cx="333375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603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6627" y="556054"/>
            <a:ext cx="10985157" cy="5782962"/>
          </a:xfrm>
        </p:spPr>
        <p:txBody>
          <a:bodyPr>
            <a:normAutofit/>
          </a:bodyPr>
          <a:lstStyle/>
          <a:p>
            <a:pPr marL="0" indent="0">
              <a:buNone/>
            </a:pPr>
            <a:r>
              <a:rPr lang="uk-UA" sz="2400" dirty="0" smtClean="0"/>
              <a:t>«Зміст </a:t>
            </a:r>
            <a:r>
              <a:rPr lang="uk-UA" sz="2400" dirty="0"/>
              <a:t>книжки шокує і захоплює водночас. Абсолютно нетипова родина з Америки, яка живе у сільській пуританській частині Німеччини, та ще й займає напіврозвалений маєток-замок – це вже цікаво. А коли ще матір сімейства веде список коханців на кількасот прізвищ, її найкраща подруга в неї закохана, а її діти-двійнята постійно потрапляють у халепи з однолітками – то це вибухова суміш. Тематика одностатевого кохання в цій книжці провідна. Бачимо тут і цілком щасливу лесбійську пару, яка живе нормальним життям, простежуємо усвідомлення власної сексуальності головним героєм </a:t>
            </a:r>
            <a:r>
              <a:rPr lang="uk-UA" sz="2400" dirty="0" err="1"/>
              <a:t>геєм</a:t>
            </a:r>
            <a:r>
              <a:rPr lang="uk-UA" sz="2400" dirty="0"/>
              <a:t>. Зосередженість автора на психології людських стосунків дає читачеві змогу збагнути, що взагалі-то почуття гомосексуаліста не надто і відрізняються від почуттів </a:t>
            </a:r>
            <a:r>
              <a:rPr lang="uk-UA" sz="2400" dirty="0" err="1"/>
              <a:t>гетеросексуала</a:t>
            </a:r>
            <a:r>
              <a:rPr lang="uk-UA" sz="2400" dirty="0"/>
              <a:t>. Опис суспільного осуду, страху бути викритим – яскраво засвідчує, що життя </a:t>
            </a:r>
            <a:r>
              <a:rPr lang="uk-UA" sz="2400" dirty="0" err="1"/>
              <a:t>геїв</a:t>
            </a:r>
            <a:r>
              <a:rPr lang="uk-UA" sz="2400" dirty="0"/>
              <a:t> – аж ніяк не </a:t>
            </a:r>
            <a:r>
              <a:rPr lang="uk-UA" sz="2400" dirty="0" smtClean="0"/>
              <a:t>парад» (В. Чернишенко).</a:t>
            </a:r>
            <a:endParaRPr lang="uk-UA" sz="2400" dirty="0"/>
          </a:p>
        </p:txBody>
      </p:sp>
    </p:spTree>
    <p:extLst>
      <p:ext uri="{BB962C8B-B14F-4D97-AF65-F5344CB8AC3E}">
        <p14:creationId xmlns:p14="http://schemas.microsoft.com/office/powerpoint/2010/main" val="2387653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Саллі Ґрін «</a:t>
            </a:r>
            <a:r>
              <a:rPr lang="uk-UA" dirty="0" err="1"/>
              <a:t>Напівлихий</a:t>
            </a:r>
            <a:r>
              <a:rPr lang="uk-UA" dirty="0" smtClean="0"/>
              <a:t>» (2014, 2014)</a:t>
            </a:r>
            <a:endParaRPr lang="uk-UA" dirty="0"/>
          </a:p>
        </p:txBody>
      </p:sp>
      <p:pic>
        <p:nvPicPr>
          <p:cNvPr id="22530" name="Picture 2" descr="Half_Bad_m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2202528"/>
            <a:ext cx="2524125"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97859" y="2136338"/>
            <a:ext cx="7105136" cy="3785652"/>
          </a:xfrm>
          <a:prstGeom prst="rect">
            <a:avLst/>
          </a:prstGeom>
        </p:spPr>
        <p:txBody>
          <a:bodyPr wrap="square">
            <a:spAutoFit/>
          </a:bodyPr>
          <a:lstStyle/>
          <a:p>
            <a:r>
              <a:rPr lang="ru-RU" sz="2400" dirty="0" err="1">
                <a:solidFill>
                  <a:srgbClr val="404040"/>
                </a:solidFill>
                <a:latin typeface="Arial" panose="020B0604020202020204" pitchFamily="34" charset="0"/>
              </a:rPr>
              <a:t>Поява</a:t>
            </a:r>
            <a:r>
              <a:rPr lang="ru-RU" sz="2400" dirty="0">
                <a:solidFill>
                  <a:srgbClr val="404040"/>
                </a:solidFill>
                <a:latin typeface="Arial" panose="020B0604020202020204" pitchFamily="34" charset="0"/>
              </a:rPr>
              <a:t> у </a:t>
            </a:r>
            <a:r>
              <a:rPr lang="ru-RU" sz="2400" dirty="0" err="1">
                <a:solidFill>
                  <a:srgbClr val="404040"/>
                </a:solidFill>
                <a:latin typeface="Arial" panose="020B0604020202020204" pitchFamily="34" charset="0"/>
              </a:rPr>
              <a:t>ній</a:t>
            </a:r>
            <a:r>
              <a:rPr lang="ru-RU" sz="2400" dirty="0">
                <a:solidFill>
                  <a:srgbClr val="404040"/>
                </a:solidFill>
                <a:latin typeface="Arial" panose="020B0604020202020204" pitchFamily="34" charset="0"/>
              </a:rPr>
              <a:t> героя-</a:t>
            </a:r>
            <a:r>
              <a:rPr lang="ru-RU" sz="2400" dirty="0" err="1">
                <a:solidFill>
                  <a:srgbClr val="404040"/>
                </a:solidFill>
                <a:latin typeface="Arial" panose="020B0604020202020204" pitchFamily="34" charset="0"/>
              </a:rPr>
              <a:t>гея</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дає</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авторці</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змогу</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сформувати</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несподіваний</a:t>
            </a:r>
            <a:r>
              <a:rPr lang="ru-RU" sz="2400" dirty="0">
                <a:solidFill>
                  <a:srgbClr val="404040"/>
                </a:solidFill>
                <a:latin typeface="Arial" panose="020B0604020202020204" pitchFamily="34" charset="0"/>
              </a:rPr>
              <a:t> для </a:t>
            </a:r>
            <a:r>
              <a:rPr lang="ru-RU" sz="2400" dirty="0" err="1">
                <a:solidFill>
                  <a:srgbClr val="404040"/>
                </a:solidFill>
                <a:latin typeface="Arial" panose="020B0604020202020204" pitchFamily="34" charset="0"/>
              </a:rPr>
              <a:t>читача</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любовний</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трикутник</a:t>
            </a:r>
            <a:r>
              <a:rPr lang="ru-RU" sz="2400" dirty="0">
                <a:solidFill>
                  <a:srgbClr val="404040"/>
                </a:solidFill>
                <a:latin typeface="Arial" panose="020B0604020202020204" pitchFamily="34" charset="0"/>
              </a:rPr>
              <a:t>, а </a:t>
            </a:r>
            <a:r>
              <a:rPr lang="ru-RU" sz="2400" dirty="0" err="1">
                <a:solidFill>
                  <a:srgbClr val="404040"/>
                </a:solidFill>
                <a:latin typeface="Arial" panose="020B0604020202020204" pitchFamily="34" charset="0"/>
              </a:rPr>
              <a:t>ще</a:t>
            </a:r>
            <a:r>
              <a:rPr lang="ru-RU" sz="2400" dirty="0">
                <a:solidFill>
                  <a:srgbClr val="404040"/>
                </a:solidFill>
                <a:latin typeface="Arial" panose="020B0604020202020204" pitchFamily="34" charset="0"/>
              </a:rPr>
              <a:t> – </a:t>
            </a:r>
            <a:r>
              <a:rPr lang="ru-RU" sz="2400" dirty="0" err="1">
                <a:solidFill>
                  <a:srgbClr val="404040"/>
                </a:solidFill>
                <a:latin typeface="Arial" panose="020B0604020202020204" pitchFamily="34" charset="0"/>
              </a:rPr>
              <a:t>показати</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розвиток</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особистості</a:t>
            </a:r>
            <a:r>
              <a:rPr lang="ru-RU" sz="2400" dirty="0">
                <a:solidFill>
                  <a:srgbClr val="404040"/>
                </a:solidFill>
                <a:latin typeface="Arial" panose="020B0604020202020204" pitchFamily="34" charset="0"/>
              </a:rPr>
              <a:t> головного героя. Натан, </a:t>
            </a:r>
            <a:r>
              <a:rPr lang="ru-RU" sz="2400" dirty="0" err="1">
                <a:solidFill>
                  <a:srgbClr val="404040"/>
                </a:solidFill>
                <a:latin typeface="Arial" panose="020B0604020202020204" pitchFamily="34" charset="0"/>
              </a:rPr>
              <a:t>який</a:t>
            </a:r>
            <a:r>
              <a:rPr lang="ru-RU" sz="2400" dirty="0">
                <a:solidFill>
                  <a:srgbClr val="404040"/>
                </a:solidFill>
                <a:latin typeface="Arial" panose="020B0604020202020204" pitchFamily="34" charset="0"/>
              </a:rPr>
              <a:t> не </a:t>
            </a:r>
            <a:r>
              <a:rPr lang="ru-RU" sz="2400" dirty="0" err="1">
                <a:solidFill>
                  <a:srgbClr val="404040"/>
                </a:solidFill>
                <a:latin typeface="Arial" panose="020B0604020202020204" pitchFamily="34" charset="0"/>
              </a:rPr>
              <a:t>мав</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змоги</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рости</a:t>
            </a:r>
            <a:r>
              <a:rPr lang="ru-RU" sz="2400" dirty="0">
                <a:solidFill>
                  <a:srgbClr val="404040"/>
                </a:solidFill>
                <a:latin typeface="Arial" panose="020B0604020202020204" pitchFamily="34" charset="0"/>
              </a:rPr>
              <a:t>, як </a:t>
            </a:r>
            <a:r>
              <a:rPr lang="ru-RU" sz="2400" dirty="0" err="1">
                <a:solidFill>
                  <a:srgbClr val="404040"/>
                </a:solidFill>
                <a:latin typeface="Arial" panose="020B0604020202020204" pitchFamily="34" charset="0"/>
              </a:rPr>
              <a:t>інші</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діти</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мусить</a:t>
            </a:r>
            <a:r>
              <a:rPr lang="ru-RU" sz="2400" dirty="0">
                <a:solidFill>
                  <a:srgbClr val="404040"/>
                </a:solidFill>
                <a:latin typeface="Arial" panose="020B0604020202020204" pitchFamily="34" charset="0"/>
              </a:rPr>
              <a:t> сам </a:t>
            </a:r>
            <a:r>
              <a:rPr lang="ru-RU" sz="2400" dirty="0" err="1">
                <a:solidFill>
                  <a:srgbClr val="404040"/>
                </a:solidFill>
                <a:latin typeface="Arial" panose="020B0604020202020204" pitchFamily="34" charset="0"/>
              </a:rPr>
              <a:t>осягати</a:t>
            </a:r>
            <a:r>
              <a:rPr lang="ru-RU" sz="2400" dirty="0">
                <a:solidFill>
                  <a:srgbClr val="404040"/>
                </a:solidFill>
                <a:latin typeface="Arial" panose="020B0604020202020204" pitchFamily="34" charset="0"/>
              </a:rPr>
              <a:t> свою </a:t>
            </a:r>
            <a:r>
              <a:rPr lang="ru-RU" sz="2400" dirty="0" err="1">
                <a:solidFill>
                  <a:srgbClr val="404040"/>
                </a:solidFill>
                <a:latin typeface="Arial" panose="020B0604020202020204" pitchFamily="34" charset="0"/>
              </a:rPr>
              <a:t>сексуальність</a:t>
            </a:r>
            <a:r>
              <a:rPr lang="ru-RU" sz="2400" dirty="0">
                <a:solidFill>
                  <a:srgbClr val="404040"/>
                </a:solidFill>
                <a:latin typeface="Arial" panose="020B0604020202020204" pitchFamily="34" charset="0"/>
              </a:rPr>
              <a:t>. Тому попри </a:t>
            </a:r>
            <a:r>
              <a:rPr lang="ru-RU" sz="2400" dirty="0" err="1">
                <a:solidFill>
                  <a:srgbClr val="404040"/>
                </a:solidFill>
                <a:latin typeface="Arial" panose="020B0604020202020204" pitchFamily="34" charset="0"/>
              </a:rPr>
              <a:t>майже</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нав’язливе</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кохання</a:t>
            </a:r>
            <a:r>
              <a:rPr lang="ru-RU" sz="2400" dirty="0">
                <a:solidFill>
                  <a:srgbClr val="404040"/>
                </a:solidFill>
                <a:latin typeface="Arial" panose="020B0604020202020204" pitchFamily="34" charset="0"/>
              </a:rPr>
              <a:t> до </a:t>
            </a:r>
            <a:r>
              <a:rPr lang="ru-RU" sz="2400" dirty="0" err="1">
                <a:solidFill>
                  <a:srgbClr val="404040"/>
                </a:solidFill>
                <a:latin typeface="Arial" panose="020B0604020202020204" pitchFamily="34" charset="0"/>
              </a:rPr>
              <a:t>Анналізи</a:t>
            </a:r>
            <a:r>
              <a:rPr lang="ru-RU" sz="2400" dirty="0">
                <a:solidFill>
                  <a:srgbClr val="404040"/>
                </a:solidFill>
                <a:latin typeface="Arial" panose="020B0604020202020204" pitchFamily="34" charset="0"/>
              </a:rPr>
              <a:t> – </a:t>
            </a:r>
            <a:r>
              <a:rPr lang="ru-RU" sz="2400" dirty="0" err="1">
                <a:solidFill>
                  <a:srgbClr val="404040"/>
                </a:solidFill>
                <a:latin typeface="Arial" panose="020B0604020202020204" pitchFamily="34" charset="0"/>
              </a:rPr>
              <a:t>дівчини</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своєї</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мрії</a:t>
            </a:r>
            <a:r>
              <a:rPr lang="ru-RU" sz="2400" dirty="0">
                <a:solidFill>
                  <a:srgbClr val="404040"/>
                </a:solidFill>
                <a:latin typeface="Arial" panose="020B0604020202020204" pitchFamily="34" charset="0"/>
              </a:rPr>
              <a:t> – </a:t>
            </a:r>
            <a:r>
              <a:rPr lang="ru-RU" sz="2400" dirty="0" err="1">
                <a:solidFill>
                  <a:srgbClr val="404040"/>
                </a:solidFill>
                <a:latin typeface="Arial" panose="020B0604020202020204" pitchFamily="34" charset="0"/>
              </a:rPr>
              <a:t>він</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ніяк</a:t>
            </a:r>
            <a:r>
              <a:rPr lang="ru-RU" sz="2400" dirty="0">
                <a:solidFill>
                  <a:srgbClr val="404040"/>
                </a:solidFill>
                <a:latin typeface="Arial" panose="020B0604020202020204" pitchFamily="34" charset="0"/>
              </a:rPr>
              <a:t> не </a:t>
            </a:r>
            <a:r>
              <a:rPr lang="ru-RU" sz="2400" dirty="0" err="1">
                <a:solidFill>
                  <a:srgbClr val="404040"/>
                </a:solidFill>
                <a:latin typeface="Arial" panose="020B0604020202020204" pitchFamily="34" charset="0"/>
              </a:rPr>
              <a:t>може</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розібратися</a:t>
            </a:r>
            <a:r>
              <a:rPr lang="ru-RU" sz="2400" dirty="0">
                <a:solidFill>
                  <a:srgbClr val="404040"/>
                </a:solidFill>
                <a:latin typeface="Arial" panose="020B0604020202020204" pitchFamily="34" charset="0"/>
              </a:rPr>
              <a:t> у </a:t>
            </a:r>
            <a:r>
              <a:rPr lang="ru-RU" sz="2400" dirty="0" err="1">
                <a:solidFill>
                  <a:srgbClr val="404040"/>
                </a:solidFill>
                <a:latin typeface="Arial" panose="020B0604020202020204" pitchFamily="34" charset="0"/>
              </a:rPr>
              <a:t>почуттях</a:t>
            </a:r>
            <a:r>
              <a:rPr lang="ru-RU" sz="2400" dirty="0">
                <a:solidFill>
                  <a:srgbClr val="404040"/>
                </a:solidFill>
                <a:latin typeface="Arial" panose="020B0604020202020204" pitchFamily="34" charset="0"/>
              </a:rPr>
              <a:t> до доброго приятеля </a:t>
            </a:r>
            <a:r>
              <a:rPr lang="ru-RU" sz="2400" dirty="0" err="1">
                <a:solidFill>
                  <a:srgbClr val="404040"/>
                </a:solidFill>
                <a:latin typeface="Arial" panose="020B0604020202020204" pitchFamily="34" charset="0"/>
              </a:rPr>
              <a:t>Габріеля</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який</a:t>
            </a:r>
            <a:r>
              <a:rPr lang="ru-RU" sz="2400" dirty="0">
                <a:solidFill>
                  <a:srgbClr val="404040"/>
                </a:solidFill>
                <a:latin typeface="Arial" panose="020B0604020202020204" pitchFamily="34" charset="0"/>
              </a:rPr>
              <a:t> за </a:t>
            </a:r>
            <a:r>
              <a:rPr lang="ru-RU" sz="2400" dirty="0" err="1">
                <a:solidFill>
                  <a:srgbClr val="404040"/>
                </a:solidFill>
                <a:latin typeface="Arial" panose="020B0604020202020204" pitchFamily="34" charset="0"/>
              </a:rPr>
              <a:t>нього</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готовий</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піти</a:t>
            </a:r>
            <a:r>
              <a:rPr lang="ru-RU" sz="2400" dirty="0">
                <a:solidFill>
                  <a:srgbClr val="404040"/>
                </a:solidFill>
                <a:latin typeface="Arial" panose="020B0604020202020204" pitchFamily="34" charset="0"/>
              </a:rPr>
              <a:t> у </a:t>
            </a:r>
            <a:r>
              <a:rPr lang="ru-RU" sz="2400" dirty="0" err="1">
                <a:solidFill>
                  <a:srgbClr val="404040"/>
                </a:solidFill>
                <a:latin typeface="Arial" panose="020B0604020202020204" pitchFamily="34" charset="0"/>
              </a:rPr>
              <a:t>вогонь</a:t>
            </a:r>
            <a:r>
              <a:rPr lang="ru-RU" sz="2400" dirty="0">
                <a:solidFill>
                  <a:srgbClr val="404040"/>
                </a:solidFill>
                <a:latin typeface="Arial" panose="020B0604020202020204" pitchFamily="34" charset="0"/>
              </a:rPr>
              <a:t> та </a:t>
            </a:r>
            <a:r>
              <a:rPr lang="ru-RU" sz="2400" dirty="0" smtClean="0">
                <a:solidFill>
                  <a:srgbClr val="404040"/>
                </a:solidFill>
                <a:latin typeface="Arial" panose="020B0604020202020204" pitchFamily="34" charset="0"/>
              </a:rPr>
              <a:t>воду (В. </a:t>
            </a:r>
            <a:r>
              <a:rPr lang="ru-RU" sz="2400" dirty="0" err="1" smtClean="0">
                <a:solidFill>
                  <a:srgbClr val="404040"/>
                </a:solidFill>
                <a:latin typeface="Arial" panose="020B0604020202020204" pitchFamily="34" charset="0"/>
              </a:rPr>
              <a:t>Чернишенко</a:t>
            </a:r>
            <a:r>
              <a:rPr lang="ru-RU" sz="2400" dirty="0" smtClean="0">
                <a:solidFill>
                  <a:srgbClr val="404040"/>
                </a:solidFill>
                <a:latin typeface="Arial" panose="020B0604020202020204" pitchFamily="34" charset="0"/>
              </a:rPr>
              <a:t>). </a:t>
            </a:r>
            <a:endParaRPr lang="uk-UA" sz="2400" dirty="0"/>
          </a:p>
        </p:txBody>
      </p:sp>
    </p:spTree>
    <p:extLst>
      <p:ext uri="{BB962C8B-B14F-4D97-AF65-F5344CB8AC3E}">
        <p14:creationId xmlns:p14="http://schemas.microsoft.com/office/powerpoint/2010/main" val="3560012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135" y="222422"/>
            <a:ext cx="11652422" cy="976183"/>
          </a:xfrm>
        </p:spPr>
        <p:txBody>
          <a:bodyPr>
            <a:normAutofit fontScale="90000"/>
          </a:bodyPr>
          <a:lstStyle/>
          <a:p>
            <a:r>
              <a:rPr lang="uk-UA" dirty="0" err="1" smtClean="0"/>
              <a:t>Міхал</a:t>
            </a:r>
            <a:r>
              <a:rPr lang="uk-UA" dirty="0" smtClean="0"/>
              <a:t> </a:t>
            </a:r>
            <a:r>
              <a:rPr lang="uk-UA" dirty="0" err="1" smtClean="0"/>
              <a:t>Вітковський</a:t>
            </a:r>
            <a:r>
              <a:rPr lang="uk-UA" dirty="0" smtClean="0"/>
              <a:t> «</a:t>
            </a:r>
            <a:r>
              <a:rPr lang="uk-UA" dirty="0" err="1" smtClean="0"/>
              <a:t>Хтивня</a:t>
            </a:r>
            <a:r>
              <a:rPr lang="uk-UA" dirty="0" smtClean="0"/>
              <a:t>» (2005, 2006)</a:t>
            </a:r>
            <a:endParaRPr lang="uk-UA" dirty="0"/>
          </a:p>
        </p:txBody>
      </p:sp>
      <p:sp>
        <p:nvSpPr>
          <p:cNvPr id="3" name="Объект 2"/>
          <p:cNvSpPr>
            <a:spLocks noGrp="1"/>
          </p:cNvSpPr>
          <p:nvPr>
            <p:ph idx="1"/>
          </p:nvPr>
        </p:nvSpPr>
        <p:spPr>
          <a:xfrm>
            <a:off x="345989" y="1013254"/>
            <a:ext cx="7698259" cy="5387546"/>
          </a:xfrm>
        </p:spPr>
        <p:txBody>
          <a:bodyPr>
            <a:normAutofit/>
          </a:bodyPr>
          <a:lstStyle/>
          <a:p>
            <a:r>
              <a:rPr lang="uk-UA" sz="2000" dirty="0"/>
              <a:t>«</a:t>
            </a:r>
            <a:r>
              <a:rPr lang="uk-UA" sz="2000" dirty="0" err="1"/>
              <a:t>Хтивня</a:t>
            </a:r>
            <a:r>
              <a:rPr lang="uk-UA" sz="2000" dirty="0"/>
              <a:t>» </a:t>
            </a:r>
            <a:r>
              <a:rPr lang="uk-UA" sz="2000" dirty="0" err="1"/>
              <a:t>Міхала</a:t>
            </a:r>
            <a:r>
              <a:rPr lang="uk-UA" sz="2000" dirty="0"/>
              <a:t> </a:t>
            </a:r>
            <a:r>
              <a:rPr lang="uk-UA" sz="2000" dirty="0" err="1"/>
              <a:t>Вітковського</a:t>
            </a:r>
            <a:r>
              <a:rPr lang="uk-UA" sz="2000" dirty="0"/>
              <a:t> – це історія ґей-культури Вроцлава останніх п’ятдесяти років, роман-дослідження на основі «залученого спостереження» та «насиченого опису», в якому постмодерністські теорії переплітаються з брутальними оповідями про сексуальні фантазії гомосексуалістів «</a:t>
            </a:r>
            <a:r>
              <a:rPr lang="uk-UA" sz="2000" dirty="0" err="1"/>
              <a:t>дна</a:t>
            </a:r>
            <a:r>
              <a:rPr lang="uk-UA" sz="2000" dirty="0" smtClean="0"/>
              <a:t>».</a:t>
            </a:r>
          </a:p>
          <a:p>
            <a:r>
              <a:rPr lang="uk-UA" sz="2000" dirty="0"/>
              <a:t>Сам </a:t>
            </a:r>
            <a:r>
              <a:rPr lang="uk-UA" sz="2000" dirty="0" err="1"/>
              <a:t>Вітковський</a:t>
            </a:r>
            <a:r>
              <a:rPr lang="uk-UA" sz="2000" dirty="0"/>
              <a:t> у численних інтерв’ю зазначає розрив між реальністю польських </a:t>
            </a:r>
            <a:r>
              <a:rPr lang="uk-UA" sz="2000" dirty="0" err="1"/>
              <a:t>гомосексуалів</a:t>
            </a:r>
            <a:r>
              <a:rPr lang="uk-UA" sz="2000" dirty="0"/>
              <a:t> та медійним дискурсом західного зразка, який політизує приватне, створює зразки «добропорядних </a:t>
            </a:r>
            <a:r>
              <a:rPr lang="uk-UA" sz="2000" dirty="0" err="1"/>
              <a:t>ґеїв</a:t>
            </a:r>
            <a:r>
              <a:rPr lang="uk-UA" sz="2000" dirty="0"/>
              <a:t>», але не має нічого спільного із життєвим досвідом покоління, до якого належить автор. «</a:t>
            </a:r>
            <a:r>
              <a:rPr lang="uk-UA" sz="2000" dirty="0" err="1"/>
              <a:t>Хтивня</a:t>
            </a:r>
            <a:r>
              <a:rPr lang="uk-UA" sz="2000" dirty="0"/>
              <a:t>», задумана як приватна і не-політична розповідь про інший досвід, стає таки політичним текстом як артикуляція альтернативних моделей чоловічого та гомосексуального </a:t>
            </a:r>
            <a:r>
              <a:rPr lang="uk-UA" sz="2000" dirty="0" err="1"/>
              <a:t>ґендеру</a:t>
            </a:r>
            <a:r>
              <a:rPr lang="uk-UA" sz="2000" dirty="0"/>
              <a:t> в </a:t>
            </a:r>
            <a:r>
              <a:rPr lang="uk-UA" sz="2000" dirty="0" err="1"/>
              <a:t>постсоціялістичному</a:t>
            </a:r>
            <a:r>
              <a:rPr lang="uk-UA" sz="2000" dirty="0"/>
              <a:t> просторі</a:t>
            </a:r>
            <a:r>
              <a:rPr lang="uk-UA" sz="2000" dirty="0" smtClean="0"/>
              <a:t>. (Т. Злобіна)</a:t>
            </a:r>
            <a:endParaRPr lang="uk-UA" sz="2000" dirty="0"/>
          </a:p>
        </p:txBody>
      </p:sp>
      <p:pic>
        <p:nvPicPr>
          <p:cNvPr id="23554" name="Picture 2" descr="https://krytyka.com/sites/krytyka/files/styles/blog_full/public/images/reviews/28_2_0.jpg?itok=5bBZ5nz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614" y="1083687"/>
            <a:ext cx="3289786" cy="506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43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6800" y="489397"/>
            <a:ext cx="10058400" cy="5545643"/>
          </a:xfrm>
        </p:spPr>
        <p:txBody>
          <a:bodyPr/>
          <a:lstStyle/>
          <a:p>
            <a:pPr marL="0" indent="0" algn="just">
              <a:buNone/>
            </a:pPr>
            <a:r>
              <a:rPr lang="uk-UA" dirty="0"/>
              <a:t>До другої </a:t>
            </a:r>
            <a:r>
              <a:rPr lang="uk-UA" dirty="0" smtClean="0"/>
              <a:t>половини ХХ ст. в </a:t>
            </a:r>
            <a:r>
              <a:rPr lang="uk-UA" dirty="0"/>
              <a:t>багатьох суспільствах вважали, </a:t>
            </a:r>
            <a:r>
              <a:rPr lang="uk-UA" dirty="0" smtClean="0"/>
              <a:t>що сексуальна орієнтація, </a:t>
            </a:r>
            <a:r>
              <a:rPr lang="uk-UA" dirty="0"/>
              <a:t>що відрізняється від тієї, що у більшості, є </a:t>
            </a:r>
            <a:r>
              <a:rPr lang="uk-UA" dirty="0" smtClean="0"/>
              <a:t>ознакою гріха або хвороби. </a:t>
            </a:r>
            <a:r>
              <a:rPr lang="uk-UA" dirty="0"/>
              <a:t>Часто такі люди переслідувалася законом. </a:t>
            </a:r>
            <a:endParaRPr lang="uk-UA" dirty="0" smtClean="0"/>
          </a:p>
          <a:p>
            <a:pPr marL="0" indent="0" algn="just">
              <a:buNone/>
            </a:pPr>
            <a:r>
              <a:rPr lang="uk-UA" dirty="0" smtClean="0"/>
              <a:t>Наприкінці </a:t>
            </a:r>
            <a:r>
              <a:rPr lang="uk-UA" dirty="0"/>
              <a:t>1960-х років </a:t>
            </a:r>
            <a:r>
              <a:rPr lang="uk-UA" dirty="0" smtClean="0"/>
              <a:t>сталося </a:t>
            </a:r>
            <a:r>
              <a:rPr lang="uk-UA" dirty="0"/>
              <a:t>становлення </a:t>
            </a:r>
            <a:r>
              <a:rPr lang="uk-UA" dirty="0" smtClean="0"/>
              <a:t>нового ЛГБТ-руху. </a:t>
            </a:r>
            <a:r>
              <a:rPr lang="uk-UA" dirty="0"/>
              <a:t>Він створив офіційну систему символів для самоідентифікації та маніфестації своєї </a:t>
            </a:r>
            <a:r>
              <a:rPr lang="uk-UA" dirty="0" smtClean="0"/>
              <a:t>єдності.</a:t>
            </a:r>
          </a:p>
          <a:p>
            <a:pPr marL="0" indent="0" algn="just">
              <a:buNone/>
            </a:pPr>
            <a:endParaRPr lang="uk-UA" dirty="0"/>
          </a:p>
        </p:txBody>
      </p:sp>
      <p:pic>
        <p:nvPicPr>
          <p:cNvPr id="1028" name="Picture 4" descr="Europride 2006 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176" y="2202804"/>
            <a:ext cx="5109648" cy="383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5223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err="1" smtClean="0"/>
              <a:t>Джеффрі</a:t>
            </a:r>
            <a:r>
              <a:rPr lang="uk-UA" dirty="0" smtClean="0"/>
              <a:t> </a:t>
            </a:r>
            <a:r>
              <a:rPr lang="uk-UA" dirty="0" err="1" smtClean="0"/>
              <a:t>Євгенідіс</a:t>
            </a:r>
            <a:r>
              <a:rPr lang="uk-UA" dirty="0" smtClean="0"/>
              <a:t> «Середня стать» (2002, 2018)</a:t>
            </a:r>
            <a:endParaRPr lang="uk-UA" dirty="0"/>
          </a:p>
        </p:txBody>
      </p:sp>
      <p:sp>
        <p:nvSpPr>
          <p:cNvPr id="3" name="Объект 2"/>
          <p:cNvSpPr>
            <a:spLocks noGrp="1"/>
          </p:cNvSpPr>
          <p:nvPr>
            <p:ph idx="1"/>
          </p:nvPr>
        </p:nvSpPr>
        <p:spPr>
          <a:xfrm>
            <a:off x="3398108" y="2103120"/>
            <a:ext cx="8390238" cy="4272966"/>
          </a:xfrm>
        </p:spPr>
        <p:txBody>
          <a:bodyPr>
            <a:normAutofit/>
          </a:bodyPr>
          <a:lstStyle/>
          <a:p>
            <a:r>
              <a:rPr lang="uk-UA" dirty="0"/>
              <a:t>проникливий та багатогранний роман-епопея американського письменника грецького походження </a:t>
            </a:r>
            <a:r>
              <a:rPr lang="uk-UA" dirty="0" err="1"/>
              <a:t>Джеффрі</a:t>
            </a:r>
            <a:r>
              <a:rPr lang="uk-UA" dirty="0"/>
              <a:t> </a:t>
            </a:r>
            <a:r>
              <a:rPr lang="uk-UA" dirty="0" err="1"/>
              <a:t>Євгенідіса</a:t>
            </a:r>
            <a:r>
              <a:rPr lang="uk-UA" dirty="0"/>
              <a:t>. У книжці розповідається про </a:t>
            </a:r>
            <a:r>
              <a:rPr lang="uk-UA" dirty="0" err="1"/>
              <a:t>Калліопу</a:t>
            </a:r>
            <a:r>
              <a:rPr lang="uk-UA" dirty="0"/>
              <a:t> </a:t>
            </a:r>
            <a:r>
              <a:rPr lang="uk-UA" dirty="0" err="1"/>
              <a:t>Стефанідіс</a:t>
            </a:r>
            <a:r>
              <a:rPr lang="uk-UA" dirty="0"/>
              <a:t> і три покоління греко-американської сім'ї </a:t>
            </a:r>
            <a:r>
              <a:rPr lang="uk-UA" dirty="0" err="1"/>
              <a:t>Стефанідісів</a:t>
            </a:r>
            <a:r>
              <a:rPr lang="uk-UA" dirty="0"/>
              <a:t>, кожне з яких має свої секрети. </a:t>
            </a:r>
            <a:r>
              <a:rPr lang="uk-UA" dirty="0" err="1"/>
              <a:t>Калліопа</a:t>
            </a:r>
            <a:r>
              <a:rPr lang="uk-UA" dirty="0"/>
              <a:t> - не така, як інші дівчата. Та щоб зрозуміти, у чому ця відмінність та як її прийняти, вона повинна відшукати не один скелет у шафі своєї родини та розкрити жахливу таємницю. Цей роман - немов окремий відвертий, емоційний та інтимний світ, у якому </a:t>
            </a:r>
            <a:r>
              <a:rPr lang="uk-UA" dirty="0" err="1"/>
              <a:t>Калліопа</a:t>
            </a:r>
            <a:r>
              <a:rPr lang="uk-UA" dirty="0"/>
              <a:t>, що перетворюється на </a:t>
            </a:r>
            <a:r>
              <a:rPr lang="uk-UA" dirty="0" err="1"/>
              <a:t>Калла</a:t>
            </a:r>
            <a:r>
              <a:rPr lang="uk-UA" dirty="0"/>
              <a:t>, пізнає своє особливе тіло, здобуває сексуальний досвід, вчиться приймати й розуміти себе. Ця книжка розповідає нам історію про те, що забувають люди, але пам'ятають гени. За книжку «Середня стать» </a:t>
            </a:r>
            <a:r>
              <a:rPr lang="uk-UA" dirty="0" err="1"/>
              <a:t>Джеффрі</a:t>
            </a:r>
            <a:r>
              <a:rPr lang="uk-UA" dirty="0"/>
              <a:t> </a:t>
            </a:r>
            <a:r>
              <a:rPr lang="uk-UA" dirty="0" err="1"/>
              <a:t>Євгенідіс</a:t>
            </a:r>
            <a:r>
              <a:rPr lang="uk-UA" dirty="0"/>
              <a:t> отримав </a:t>
            </a:r>
            <a:r>
              <a:rPr lang="uk-UA" dirty="0" err="1"/>
              <a:t>Пулітцерівську</a:t>
            </a:r>
            <a:r>
              <a:rPr lang="uk-UA" dirty="0"/>
              <a:t> премію.</a:t>
            </a:r>
            <a:br>
              <a:rPr lang="uk-UA" dirty="0"/>
            </a:br>
            <a:r>
              <a:rPr lang="uk-UA" dirty="0"/>
              <a:t/>
            </a:r>
            <a:br>
              <a:rPr lang="uk-UA" dirty="0"/>
            </a:br>
            <a:endParaRPr lang="uk-UA" dirty="0"/>
          </a:p>
        </p:txBody>
      </p:sp>
      <p:pic>
        <p:nvPicPr>
          <p:cNvPr id="24578" name="Picture 2" descr="Serednja stat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348" y="2103120"/>
            <a:ext cx="2724058" cy="416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583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843" y="259492"/>
            <a:ext cx="11528854" cy="1085232"/>
          </a:xfrm>
        </p:spPr>
        <p:txBody>
          <a:bodyPr>
            <a:normAutofit fontScale="90000"/>
          </a:bodyPr>
          <a:lstStyle/>
          <a:p>
            <a:r>
              <a:rPr lang="uk-UA" dirty="0" smtClean="0"/>
              <a:t>Юрій Ярема «Тепло його долонь» (2015)</a:t>
            </a:r>
            <a:endParaRPr lang="uk-UA" dirty="0"/>
          </a:p>
        </p:txBody>
      </p:sp>
      <p:sp>
        <p:nvSpPr>
          <p:cNvPr id="3" name="Объект 2"/>
          <p:cNvSpPr>
            <a:spLocks noGrp="1"/>
          </p:cNvSpPr>
          <p:nvPr>
            <p:ph idx="1"/>
          </p:nvPr>
        </p:nvSpPr>
        <p:spPr>
          <a:xfrm>
            <a:off x="234778" y="1087395"/>
            <a:ext cx="8402595" cy="5671751"/>
          </a:xfrm>
        </p:spPr>
        <p:txBody>
          <a:bodyPr>
            <a:normAutofit fontScale="92500"/>
          </a:bodyPr>
          <a:lstStyle/>
          <a:p>
            <a:r>
              <a:rPr lang="uk-UA" dirty="0"/>
              <a:t>На жаль, ця тематика взагалі не представлена в українській літературі. Є лише поодинокі випадки додавання сюжетної лінії одностатевих стосунків у твори, які присвячені </a:t>
            </a:r>
            <a:r>
              <a:rPr lang="uk-UA" dirty="0" err="1"/>
              <a:t>гетеросексуальним</a:t>
            </a:r>
            <a:r>
              <a:rPr lang="uk-UA" dirty="0"/>
              <a:t> стосункам. Мій твір – це початок великого жанру, який називається "</a:t>
            </a:r>
            <a:r>
              <a:rPr lang="uk-UA" dirty="0" err="1"/>
              <a:t>квір</a:t>
            </a:r>
            <a:r>
              <a:rPr lang="uk-UA" dirty="0"/>
              <a:t>-література".</a:t>
            </a:r>
          </a:p>
          <a:p>
            <a:r>
              <a:rPr lang="uk-UA" dirty="0"/>
              <a:t>Коли цю тематику почнуть сприймати як звичайну – ці книжки отримуватимуть певне фінансування, </a:t>
            </a:r>
            <a:r>
              <a:rPr lang="uk-UA" dirty="0" err="1"/>
              <a:t>медіапідтримку</a:t>
            </a:r>
            <a:r>
              <a:rPr lang="uk-UA" dirty="0"/>
              <a:t>. Отже і відокремлювання такої літератури також буде непотрібним.</a:t>
            </a:r>
          </a:p>
          <a:p>
            <a:r>
              <a:rPr lang="uk-UA" dirty="0"/>
              <a:t>Ні, в ній нема навіть сексу, це роман-емоція, роман-притча. Історія хлопця з периферії, який переїхав до столиці шукати нові горизонти і кохання – не нова. Але тут накладається гомосексуальний фон, через що герой отримує багато проблем. В останньої частині його жорстоко б'ють саме через орієнтацію. Б'ють так, що він ледве залишається живим. Так насправді виглядає зараз ситуація в нашої країні.</a:t>
            </a:r>
          </a:p>
          <a:p>
            <a:r>
              <a:rPr lang="uk-UA" dirty="0"/>
              <a:t>Для мене було головне показати психологічний світ людини: його думки, бажання, ставлення до справжніх стосунків та дружби, його спосіб </a:t>
            </a:r>
            <a:r>
              <a:rPr lang="uk-UA" dirty="0" err="1"/>
              <a:t>комунікування</a:t>
            </a:r>
            <a:r>
              <a:rPr lang="uk-UA" dirty="0"/>
              <a:t> зі світом. Там багато банальних емоцій і банальних </a:t>
            </a:r>
            <a:r>
              <a:rPr lang="uk-UA" dirty="0" err="1"/>
              <a:t>істин</a:t>
            </a:r>
            <a:r>
              <a:rPr lang="uk-UA" dirty="0"/>
              <a:t>, на яких мусить будуватися толерантне суспільство в перевагу тому, яке є зараз. Такий самий роман міг би бути про Олену та Василя, але закохані чоловіки краще показують тему людяності в агресивно налаштованому </a:t>
            </a:r>
            <a:r>
              <a:rPr lang="uk-UA" dirty="0" smtClean="0"/>
              <a:t>суспільстві (автор)</a:t>
            </a:r>
            <a:endParaRPr lang="uk-UA" dirty="0"/>
          </a:p>
          <a:p>
            <a:endParaRPr lang="uk-UA" dirty="0"/>
          </a:p>
        </p:txBody>
      </p:sp>
      <p:pic>
        <p:nvPicPr>
          <p:cNvPr id="25602" name="Picture 2" descr="Ð¤Ð¾ÑÐ¾ - Ð¢ÐµÐ¿Ð»Ð¾ Ð¹Ð¾Ð³Ð¾ Ð´Ð¾Ð»Ð¾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520" y="1723922"/>
            <a:ext cx="3303974" cy="469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404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33632"/>
            <a:ext cx="10058400" cy="969345"/>
          </a:xfrm>
        </p:spPr>
        <p:txBody>
          <a:bodyPr>
            <a:normAutofit/>
          </a:bodyPr>
          <a:lstStyle/>
          <a:p>
            <a:r>
              <a:rPr lang="uk-UA" dirty="0" smtClean="0"/>
              <a:t>120 сторінок содому (2009)</a:t>
            </a:r>
            <a:endParaRPr lang="uk-UA" dirty="0"/>
          </a:p>
        </p:txBody>
      </p:sp>
      <p:sp>
        <p:nvSpPr>
          <p:cNvPr id="3" name="Объект 2"/>
          <p:cNvSpPr>
            <a:spLocks noGrp="1"/>
          </p:cNvSpPr>
          <p:nvPr>
            <p:ph idx="1"/>
          </p:nvPr>
        </p:nvSpPr>
        <p:spPr>
          <a:xfrm>
            <a:off x="260178" y="1099751"/>
            <a:ext cx="7870568" cy="5474044"/>
          </a:xfrm>
        </p:spPr>
        <p:txBody>
          <a:bodyPr>
            <a:normAutofit fontScale="77500" lnSpcReduction="20000"/>
          </a:bodyPr>
          <a:lstStyle/>
          <a:p>
            <a:r>
              <a:rPr lang="uk-UA" dirty="0"/>
              <a:t>Перша на пострадянському просторі антологія сучасної світової </a:t>
            </a:r>
            <a:r>
              <a:rPr lang="uk-UA" dirty="0" err="1"/>
              <a:t>квір</a:t>
            </a:r>
            <a:r>
              <a:rPr lang="uk-UA" dirty="0"/>
              <a:t>-літератури містить українські переклади творів 30 авторів різних ґенерацій із п’ятнадцяти країн </a:t>
            </a:r>
            <a:r>
              <a:rPr lang="uk-UA" dirty="0" err="1"/>
              <a:t>Европи</a:t>
            </a:r>
            <a:r>
              <a:rPr lang="uk-UA" dirty="0"/>
              <a:t> й Америки (крім України, запрошено також письменників з Австрії, Білорусі, Великої Британії, Греції, Іспанії, Німеччини, Польщі, Росії, Словенії, США, Угорщини, Узбекистану, Чехії, Швейцарії). </a:t>
            </a:r>
            <a:endParaRPr lang="uk-UA" dirty="0" smtClean="0"/>
          </a:p>
          <a:p>
            <a:r>
              <a:rPr lang="uk-UA" dirty="0" smtClean="0"/>
              <a:t>Зініціювали </a:t>
            </a:r>
            <a:r>
              <a:rPr lang="uk-UA" dirty="0" err="1"/>
              <a:t>проєкт</a:t>
            </a:r>
            <a:r>
              <a:rPr lang="uk-UA" dirty="0"/>
              <a:t> і впорядкували антологію троє українських поетів – киянка Ірина </a:t>
            </a:r>
            <a:r>
              <a:rPr lang="uk-UA" dirty="0" err="1"/>
              <a:t>Шувалова</a:t>
            </a:r>
            <a:r>
              <a:rPr lang="uk-UA" dirty="0"/>
              <a:t>, львів’янка Альбіна </a:t>
            </a:r>
            <a:r>
              <a:rPr lang="uk-UA" dirty="0" err="1"/>
              <a:t>Позднякова</a:t>
            </a:r>
            <a:r>
              <a:rPr lang="uk-UA" dirty="0"/>
              <a:t> та запорожець Олесь Барліг. Іншомовні тексти, крім упорядників, переклали як знані українські літератори – зокрема Сергій </a:t>
            </a:r>
            <a:r>
              <a:rPr lang="uk-UA" dirty="0" err="1"/>
              <a:t>Жадан</a:t>
            </a:r>
            <a:r>
              <a:rPr lang="uk-UA" dirty="0"/>
              <a:t>, Дмитро </a:t>
            </a:r>
            <a:r>
              <a:rPr lang="uk-UA" dirty="0" err="1"/>
              <a:t>Лазуткін</a:t>
            </a:r>
            <a:r>
              <a:rPr lang="uk-UA" dirty="0"/>
              <a:t>, Остап </a:t>
            </a:r>
            <a:r>
              <a:rPr lang="uk-UA" dirty="0" err="1"/>
              <a:t>Сливинський</a:t>
            </a:r>
            <a:r>
              <a:rPr lang="uk-UA" dirty="0"/>
              <a:t>, </a:t>
            </a:r>
            <a:r>
              <a:rPr lang="uk-UA" dirty="0" err="1"/>
              <a:t>стронґовський</a:t>
            </a:r>
            <a:r>
              <a:rPr lang="uk-UA" dirty="0"/>
              <a:t> (котрий також </a:t>
            </a:r>
            <a:r>
              <a:rPr lang="uk-UA" dirty="0" err="1"/>
              <a:t>здизайнував</a:t>
            </a:r>
            <a:r>
              <a:rPr lang="uk-UA" dirty="0"/>
              <a:t> книгу), Віталій Чернецький та інші, так і молоді перекладачі. </a:t>
            </a:r>
            <a:endParaRPr lang="uk-UA" dirty="0" smtClean="0"/>
          </a:p>
          <a:p>
            <a:r>
              <a:rPr lang="uk-UA" dirty="0" smtClean="0"/>
              <a:t>Долучилися </a:t>
            </a:r>
            <a:r>
              <a:rPr lang="uk-UA" dirty="0"/>
              <a:t>також поет і есеїст Андрій Бондар, який написав переднє слово, та відомий фахівець із ґендерної проблематики і </a:t>
            </a:r>
            <a:r>
              <a:rPr lang="uk-UA" dirty="0" err="1"/>
              <a:t>квір</a:t>
            </a:r>
            <a:r>
              <a:rPr lang="uk-UA" dirty="0"/>
              <a:t>-студій д-р Марія </a:t>
            </a:r>
            <a:r>
              <a:rPr lang="uk-UA" dirty="0" err="1"/>
              <a:t>Маєрчик</a:t>
            </a:r>
            <a:r>
              <a:rPr lang="uk-UA" dirty="0"/>
              <a:t> – авторка ґрунтовної аналітичної післямови. </a:t>
            </a:r>
            <a:endParaRPr lang="uk-UA" dirty="0" smtClean="0"/>
          </a:p>
          <a:p>
            <a:r>
              <a:rPr lang="uk-UA" dirty="0" err="1" smtClean="0"/>
              <a:t>Напозір</a:t>
            </a:r>
            <a:r>
              <a:rPr lang="uk-UA" dirty="0" smtClean="0"/>
              <a:t> </a:t>
            </a:r>
            <a:r>
              <a:rPr lang="uk-UA" dirty="0"/>
              <a:t>епатажний заголовок «120 сторінок содому» пародіює масову нетолерантну </a:t>
            </a:r>
            <a:r>
              <a:rPr lang="uk-UA" dirty="0" err="1"/>
              <a:t>візію</a:t>
            </a:r>
            <a:r>
              <a:rPr lang="uk-UA" dirty="0"/>
              <a:t> лесбі-ґей культури та цілого явища </a:t>
            </a:r>
            <a:r>
              <a:rPr lang="uk-UA" dirty="0" err="1"/>
              <a:t>гомосексуальности</a:t>
            </a:r>
            <a:r>
              <a:rPr lang="uk-UA" dirty="0"/>
              <a:t>. Водночас суто описовий підзаголовок – «Сучасна світова лесбі/ґей/</a:t>
            </a:r>
            <a:r>
              <a:rPr lang="uk-UA" dirty="0" err="1"/>
              <a:t>бі</a:t>
            </a:r>
            <a:r>
              <a:rPr lang="uk-UA" dirty="0"/>
              <a:t> література» – відбиває нормативне уявлення ЛҐБТ-спільноти про себе, використовуючи три з чотирьох складників, що лягли в основу цієї </a:t>
            </a:r>
            <a:r>
              <a:rPr lang="uk-UA" dirty="0" err="1"/>
              <a:t>абревіятури</a:t>
            </a:r>
            <a:r>
              <a:rPr lang="uk-UA" dirty="0"/>
              <a:t> (текстів, присвячених проблемі </a:t>
            </a:r>
            <a:r>
              <a:rPr lang="uk-UA" dirty="0" err="1"/>
              <a:t>трансґендеру</a:t>
            </a:r>
            <a:r>
              <a:rPr lang="uk-UA" dirty="0"/>
              <a:t> – літері «Т» зі скорочення «ЛҐБТ», – антологія не містить). </a:t>
            </a:r>
            <a:endParaRPr lang="uk-UA" dirty="0" smtClean="0"/>
          </a:p>
          <a:p>
            <a:r>
              <a:rPr lang="uk-UA" dirty="0" smtClean="0"/>
              <a:t>Натомість </a:t>
            </a:r>
            <a:r>
              <a:rPr lang="uk-UA" dirty="0"/>
              <a:t>жанрове означення «</a:t>
            </a:r>
            <a:r>
              <a:rPr lang="uk-UA" dirty="0" err="1"/>
              <a:t>квір</a:t>
            </a:r>
            <a:r>
              <a:rPr lang="uk-UA" dirty="0"/>
              <a:t>-антологія» не лише фіксує експериментальний характер самої збірки, а й упроваджує у вітчизняний обіг новий, постмодерний, артистичний і академічний спосіб витлумачення цього типу культури. Отож </a:t>
            </a:r>
            <a:r>
              <a:rPr lang="uk-UA" dirty="0" err="1"/>
              <a:t>трирівневий</a:t>
            </a:r>
            <a:r>
              <a:rPr lang="uk-UA" dirty="0"/>
              <a:t> заголовок </a:t>
            </a:r>
            <a:r>
              <a:rPr lang="uk-UA" dirty="0" err="1"/>
              <a:t>вичерпно</a:t>
            </a:r>
            <a:r>
              <a:rPr lang="uk-UA" dirty="0"/>
              <a:t> описує явище, що його представляє антологія, в трьох головних вимірах його сучасного сприйняття і потрактування. Поза тим видання не претендує на повноту охоплення сучасної </a:t>
            </a:r>
            <a:r>
              <a:rPr lang="uk-UA" dirty="0" err="1"/>
              <a:t>квір</a:t>
            </a:r>
            <a:r>
              <a:rPr lang="uk-UA" dirty="0"/>
              <a:t>-літератури, це радше спроба продемонструвати розмаїття жанрів, стилів і підходів, що вільно співіснують в умовних межах певного напрямку. </a:t>
            </a:r>
          </a:p>
        </p:txBody>
      </p:sp>
      <p:pic>
        <p:nvPicPr>
          <p:cNvPr id="26626" name="Picture 2" descr="http://chtyvo.org.ua/content/covers/74093bdfa1ffbd0ef553a37df7bc07d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357" y="1099751"/>
            <a:ext cx="3688465" cy="437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40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Лариса Денисенко, Марія </a:t>
            </a:r>
            <a:r>
              <a:rPr lang="uk-UA" dirty="0" err="1" smtClean="0"/>
              <a:t>Фоя</a:t>
            </a:r>
            <a:r>
              <a:rPr lang="uk-UA" dirty="0" smtClean="0"/>
              <a:t> «Майя та її мами» (2017)</a:t>
            </a:r>
            <a:endParaRPr lang="uk-UA" dirty="0"/>
          </a:p>
        </p:txBody>
      </p:sp>
      <p:pic>
        <p:nvPicPr>
          <p:cNvPr id="27650" name="Picture 2" descr="https://vydavnytstvo.com/wp-content/uploads/2016/07/book2-600x93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2362930"/>
            <a:ext cx="2526062" cy="3932237"/>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Ð ÐµÐ·ÑÐ»ÑÑÐ°Ñ Ð¿Ð¾ÑÑÐºÑ Ð·Ð¾Ð±ÑÐ°Ð¶ÐµÐ½Ñ Ð·Ð° Ð·Ð°Ð¿Ð¸ÑÐ¾Ð¼ &quot;Ð¼Ð°Ð¹Ñ ÑÐ° ÑÑ Ð¼Ð°Ð¼Ð¸&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795" y="1915298"/>
            <a:ext cx="6675308" cy="459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848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0"/>
            <a:ext cx="10058400" cy="1371600"/>
          </a:xfrm>
        </p:spPr>
        <p:txBody>
          <a:bodyPr/>
          <a:lstStyle/>
          <a:p>
            <a:r>
              <a:rPr lang="uk-UA" dirty="0" smtClean="0"/>
              <a:t>До читання</a:t>
            </a:r>
            <a:endParaRPr lang="uk-UA" dirty="0"/>
          </a:p>
        </p:txBody>
      </p:sp>
      <p:sp>
        <p:nvSpPr>
          <p:cNvPr id="3" name="Объект 2"/>
          <p:cNvSpPr>
            <a:spLocks noGrp="1"/>
          </p:cNvSpPr>
          <p:nvPr>
            <p:ph idx="1"/>
          </p:nvPr>
        </p:nvSpPr>
        <p:spPr>
          <a:xfrm>
            <a:off x="1066800" y="1210614"/>
            <a:ext cx="10058400" cy="4824426"/>
          </a:xfrm>
        </p:spPr>
        <p:txBody>
          <a:bodyPr/>
          <a:lstStyle/>
          <a:p>
            <a:r>
              <a:rPr lang="uk-UA" dirty="0" err="1" smtClean="0"/>
              <a:t>Фройд</a:t>
            </a:r>
            <a:r>
              <a:rPr lang="uk-UA" dirty="0" smtClean="0"/>
              <a:t> З. </a:t>
            </a:r>
            <a:r>
              <a:rPr lang="uk-UA" dirty="0" err="1" smtClean="0"/>
              <a:t>Писхологія</a:t>
            </a:r>
            <a:r>
              <a:rPr lang="uk-UA" dirty="0" smtClean="0"/>
              <a:t> сексуальності</a:t>
            </a:r>
          </a:p>
          <a:p>
            <a:r>
              <a:rPr lang="uk-UA" dirty="0" smtClean="0"/>
              <a:t>Сайт І. </a:t>
            </a:r>
            <a:r>
              <a:rPr lang="uk-UA" dirty="0" err="1" smtClean="0"/>
              <a:t>Кона</a:t>
            </a:r>
            <a:endParaRPr lang="uk-UA" dirty="0" smtClean="0"/>
          </a:p>
          <a:p>
            <a:r>
              <a:rPr lang="uk-UA" dirty="0" err="1" smtClean="0"/>
              <a:t>Долімор</a:t>
            </a:r>
            <a:r>
              <a:rPr lang="uk-UA" dirty="0" smtClean="0"/>
              <a:t> </a:t>
            </a:r>
            <a:r>
              <a:rPr lang="uk-UA" dirty="0" err="1" smtClean="0"/>
              <a:t>Дж</a:t>
            </a:r>
            <a:r>
              <a:rPr lang="uk-UA" dirty="0" smtClean="0"/>
              <a:t>. Сексуальне дисидентство</a:t>
            </a:r>
          </a:p>
          <a:p>
            <a:r>
              <a:rPr lang="uk-UA" dirty="0" smtClean="0"/>
              <a:t>Кубі Г. Глобальна сексуальна революція</a:t>
            </a:r>
          </a:p>
          <a:p>
            <a:r>
              <a:rPr lang="uk-UA" dirty="0" err="1" smtClean="0"/>
              <a:t>Мюшамбле</a:t>
            </a:r>
            <a:r>
              <a:rPr lang="uk-UA" dirty="0" smtClean="0"/>
              <a:t> Р. Оргазм і Захід</a:t>
            </a:r>
          </a:p>
          <a:p>
            <a:r>
              <a:rPr lang="uk-UA" dirty="0" err="1" smtClean="0"/>
              <a:t>Ендшьо</a:t>
            </a:r>
            <a:r>
              <a:rPr lang="uk-UA" dirty="0" smtClean="0"/>
              <a:t> Д. Е. Секс та релігія</a:t>
            </a:r>
          </a:p>
          <a:p>
            <a:r>
              <a:rPr lang="en-US" dirty="0" smtClean="0"/>
              <a:t>Against Equality: Queer Revolution Not Mere Inclusion</a:t>
            </a:r>
            <a:endParaRPr lang="uk-UA" dirty="0"/>
          </a:p>
        </p:txBody>
      </p:sp>
      <p:pic>
        <p:nvPicPr>
          <p:cNvPr id="1026"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755" y="1371600"/>
            <a:ext cx="222885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98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9943850">
            <a:off x="1066800" y="642593"/>
            <a:ext cx="10058400" cy="4596671"/>
          </a:xfrm>
        </p:spPr>
        <p:txBody>
          <a:bodyPr>
            <a:normAutofit/>
          </a:bodyPr>
          <a:lstStyle/>
          <a:p>
            <a:pPr algn="ctr"/>
            <a:r>
              <a:rPr lang="uk-UA" sz="6000" dirty="0" smtClean="0"/>
              <a:t>Дякую за увагу </a:t>
            </a:r>
            <a:r>
              <a:rPr lang="uk-UA" sz="6000" dirty="0" smtClean="0">
                <a:sym typeface="Wingdings" panose="05000000000000000000" pitchFamily="2" charset="2"/>
              </a:rPr>
              <a:t> </a:t>
            </a:r>
            <a:endParaRPr lang="uk-UA" sz="6000" dirty="0"/>
          </a:p>
        </p:txBody>
      </p:sp>
      <p:pic>
        <p:nvPicPr>
          <p:cNvPr id="2050" name="Picture 2" descr="http://1.bp.blogspot.com/-8hhE44iFNe0/T5lBV1qXw0I/AAAAAAAAAiU/3Dht_HlNHWc/s320/%25D0%25B8%25D0%25B7%25D1%2580%25D0%25B0%25D0%25B8%25D0%25BB%25D1%258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603" y="2438571"/>
            <a:ext cx="3053241" cy="392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7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Життя…</a:t>
            </a:r>
            <a:endParaRPr lang="uk-UA" dirty="0"/>
          </a:p>
        </p:txBody>
      </p:sp>
      <p:sp>
        <p:nvSpPr>
          <p:cNvPr id="3" name="Объект 2"/>
          <p:cNvSpPr>
            <a:spLocks noGrp="1"/>
          </p:cNvSpPr>
          <p:nvPr>
            <p:ph idx="1"/>
          </p:nvPr>
        </p:nvSpPr>
        <p:spPr/>
        <p:txBody>
          <a:bodyPr>
            <a:normAutofit fontScale="92500" lnSpcReduction="10000"/>
          </a:bodyPr>
          <a:lstStyle/>
          <a:p>
            <a:r>
              <a:rPr lang="uk-UA" dirty="0" smtClean="0"/>
              <a:t>Сексуальні меншини – це </a:t>
            </a:r>
          </a:p>
          <a:p>
            <a:pPr marL="0" indent="0">
              <a:buNone/>
            </a:pPr>
            <a:r>
              <a:rPr lang="uk-UA" dirty="0" smtClean="0"/>
              <a:t>1) Поняття </a:t>
            </a:r>
            <a:r>
              <a:rPr lang="uk-UA" dirty="0"/>
              <a:t>"сексуальні меншини" є загальним збірним терміном, утвореним за принципом схожості з термінами "національні меншини" (представники неголовної національності чи етносу), "політичні меншини" (представники опозиції).</a:t>
            </a:r>
          </a:p>
          <a:p>
            <a:pPr marL="0" indent="0">
              <a:buNone/>
            </a:pPr>
            <a:r>
              <a:rPr lang="uk-UA" dirty="0" smtClean="0"/>
              <a:t>2) Термін </a:t>
            </a:r>
            <a:r>
              <a:rPr lang="uk-UA" dirty="0"/>
              <a:t>"сексуальні меншини" </a:t>
            </a:r>
            <a:r>
              <a:rPr lang="uk-UA" dirty="0" smtClean="0"/>
              <a:t>передбачає законність</a:t>
            </a:r>
            <a:r>
              <a:rPr lang="uk-UA" dirty="0"/>
              <a:t>, правомірність та </a:t>
            </a:r>
            <a:r>
              <a:rPr lang="uk-UA" dirty="0" err="1"/>
              <a:t>некримінальність</a:t>
            </a:r>
            <a:r>
              <a:rPr lang="uk-UA" dirty="0"/>
              <a:t> боротьби сексуальних меншин за свої права.</a:t>
            </a:r>
          </a:p>
          <a:p>
            <a:pPr marL="0" indent="0">
              <a:buNone/>
            </a:pPr>
            <a:endParaRPr lang="uk-UA" sz="3600" b="1" dirty="0" smtClean="0">
              <a:solidFill>
                <a:srgbClr val="FF0000"/>
              </a:solidFill>
            </a:endParaRPr>
          </a:p>
          <a:p>
            <a:pPr marL="0" indent="0">
              <a:buNone/>
            </a:pPr>
            <a:r>
              <a:rPr lang="ru-RU" sz="3600" b="1" dirty="0" err="1">
                <a:solidFill>
                  <a:srgbClr val="FF0000"/>
                </a:solidFill>
              </a:rPr>
              <a:t>Некомерційні</a:t>
            </a:r>
            <a:r>
              <a:rPr lang="ru-RU" sz="3600" b="1" dirty="0">
                <a:solidFill>
                  <a:srgbClr val="FF0000"/>
                </a:solidFill>
              </a:rPr>
              <a:t>, </a:t>
            </a:r>
            <a:r>
              <a:rPr lang="ru-RU" sz="3600" b="1" dirty="0" err="1">
                <a:solidFill>
                  <a:srgbClr val="FF0000"/>
                </a:solidFill>
              </a:rPr>
              <a:t>одностатеві</a:t>
            </a:r>
            <a:r>
              <a:rPr lang="ru-RU" sz="3600" b="1" dirty="0">
                <a:solidFill>
                  <a:srgbClr val="FF0000"/>
                </a:solidFill>
              </a:rPr>
              <a:t> </a:t>
            </a:r>
            <a:r>
              <a:rPr lang="ru-RU" sz="3600" b="1" dirty="0" err="1">
                <a:solidFill>
                  <a:srgbClr val="FF0000"/>
                </a:solidFill>
              </a:rPr>
              <a:t>сексуальні</a:t>
            </a:r>
            <a:r>
              <a:rPr lang="ru-RU" sz="3600" b="1" dirty="0">
                <a:solidFill>
                  <a:srgbClr val="FF0000"/>
                </a:solidFill>
              </a:rPr>
              <a:t> </a:t>
            </a:r>
            <a:r>
              <a:rPr lang="ru-RU" sz="3600" b="1" dirty="0" err="1">
                <a:solidFill>
                  <a:srgbClr val="FF0000"/>
                </a:solidFill>
              </a:rPr>
              <a:t>відносини</a:t>
            </a:r>
            <a:r>
              <a:rPr lang="ru-RU" sz="3600" b="1" dirty="0">
                <a:solidFill>
                  <a:srgbClr val="FF0000"/>
                </a:solidFill>
              </a:rPr>
              <a:t> </a:t>
            </a:r>
            <a:r>
              <a:rPr lang="ru-RU" sz="3600" b="1" dirty="0" err="1">
                <a:solidFill>
                  <a:srgbClr val="FF0000"/>
                </a:solidFill>
              </a:rPr>
              <a:t>між</a:t>
            </a:r>
            <a:r>
              <a:rPr lang="ru-RU" sz="3600" b="1" dirty="0">
                <a:solidFill>
                  <a:srgbClr val="FF0000"/>
                </a:solidFill>
              </a:rPr>
              <a:t> </a:t>
            </a:r>
            <a:r>
              <a:rPr lang="ru-RU" sz="3600" b="1" dirty="0" err="1">
                <a:solidFill>
                  <a:srgbClr val="FF0000"/>
                </a:solidFill>
              </a:rPr>
              <a:t>повнолітніми</a:t>
            </a:r>
            <a:r>
              <a:rPr lang="ru-RU" sz="3600" b="1" dirty="0">
                <a:solidFill>
                  <a:srgbClr val="FF0000"/>
                </a:solidFill>
              </a:rPr>
              <a:t> особами в </a:t>
            </a:r>
            <a:r>
              <a:rPr lang="ru-RU" sz="3600" b="1" dirty="0" err="1">
                <a:solidFill>
                  <a:srgbClr val="FF0000"/>
                </a:solidFill>
              </a:rPr>
              <a:t>приватних</a:t>
            </a:r>
            <a:r>
              <a:rPr lang="ru-RU" sz="3600" b="1" dirty="0">
                <a:solidFill>
                  <a:srgbClr val="FF0000"/>
                </a:solidFill>
              </a:rPr>
              <a:t> </a:t>
            </a:r>
            <a:r>
              <a:rPr lang="ru-RU" sz="3600" b="1" dirty="0" err="1">
                <a:solidFill>
                  <a:srgbClr val="FF0000"/>
                </a:solidFill>
              </a:rPr>
              <a:t>умовах</a:t>
            </a:r>
            <a:r>
              <a:rPr lang="ru-RU" sz="3600" b="1" dirty="0">
                <a:solidFill>
                  <a:srgbClr val="FF0000"/>
                </a:solidFill>
              </a:rPr>
              <a:t> є </a:t>
            </a:r>
            <a:r>
              <a:rPr lang="ru-RU" sz="3600" b="1" dirty="0" err="1">
                <a:solidFill>
                  <a:srgbClr val="FF0000"/>
                </a:solidFill>
              </a:rPr>
              <a:t>законними</a:t>
            </a:r>
            <a:r>
              <a:rPr lang="ru-RU" sz="3600" b="1" dirty="0">
                <a:solidFill>
                  <a:srgbClr val="FF0000"/>
                </a:solidFill>
              </a:rPr>
              <a:t> в </a:t>
            </a:r>
            <a:r>
              <a:rPr lang="ru-RU" sz="3600" b="1" dirty="0" err="1" smtClean="0">
                <a:solidFill>
                  <a:srgbClr val="FF0000"/>
                </a:solidFill>
              </a:rPr>
              <a:t>Україні</a:t>
            </a:r>
            <a:endParaRPr lang="uk-UA" sz="3600" b="1" dirty="0">
              <a:solidFill>
                <a:srgbClr val="FF0000"/>
              </a:solidFill>
            </a:endParaRPr>
          </a:p>
        </p:txBody>
      </p:sp>
    </p:spTree>
    <p:extLst>
      <p:ext uri="{BB962C8B-B14F-4D97-AF65-F5344CB8AC3E}">
        <p14:creationId xmlns:p14="http://schemas.microsoft.com/office/powerpoint/2010/main" val="3880784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420130"/>
            <a:ext cx="10058400" cy="345989"/>
          </a:xfrm>
        </p:spPr>
        <p:txBody>
          <a:bodyPr>
            <a:normAutofit fontScale="90000"/>
          </a:bodyPr>
          <a:lstStyle/>
          <a:p>
            <a:r>
              <a:rPr lang="uk-UA" dirty="0" smtClean="0"/>
              <a:t>Назви</a:t>
            </a:r>
            <a:endParaRPr lang="uk-UA" dirty="0"/>
          </a:p>
        </p:txBody>
      </p:sp>
      <p:sp>
        <p:nvSpPr>
          <p:cNvPr id="3" name="Объект 2"/>
          <p:cNvSpPr>
            <a:spLocks noGrp="1"/>
          </p:cNvSpPr>
          <p:nvPr>
            <p:ph idx="1"/>
          </p:nvPr>
        </p:nvSpPr>
        <p:spPr>
          <a:xfrm>
            <a:off x="234778" y="766118"/>
            <a:ext cx="11701849" cy="5894173"/>
          </a:xfrm>
        </p:spPr>
        <p:txBody>
          <a:bodyPr>
            <a:normAutofit lnSpcReduction="10000"/>
          </a:bodyPr>
          <a:lstStyle/>
          <a:p>
            <a:r>
              <a:rPr lang="uk-UA" b="1" dirty="0"/>
              <a:t>ЛГБТ</a:t>
            </a:r>
            <a:r>
              <a:rPr lang="uk-UA" dirty="0"/>
              <a:t> </a:t>
            </a:r>
            <a:r>
              <a:rPr lang="uk-UA" dirty="0" smtClean="0"/>
              <a:t>(</a:t>
            </a:r>
            <a:r>
              <a:rPr lang="en-US" i="1" dirty="0" smtClean="0"/>
              <a:t>LGBT</a:t>
            </a:r>
            <a:r>
              <a:rPr lang="en-US" dirty="0"/>
              <a:t>) — </a:t>
            </a:r>
            <a:r>
              <a:rPr lang="uk-UA" dirty="0" smtClean="0"/>
              <a:t>акронім що </a:t>
            </a:r>
            <a:r>
              <a:rPr lang="uk-UA" dirty="0"/>
              <a:t>виник в англійській мові для </a:t>
            </a:r>
            <a:r>
              <a:rPr lang="uk-UA" dirty="0" smtClean="0"/>
              <a:t>позначення лесбійок</a:t>
            </a:r>
            <a:r>
              <a:rPr lang="uk-UA" dirty="0"/>
              <a:t> (</a:t>
            </a:r>
            <a:r>
              <a:rPr lang="en-US" b="1" i="1" dirty="0"/>
              <a:t>L</a:t>
            </a:r>
            <a:r>
              <a:rPr lang="en-US" i="1" dirty="0"/>
              <a:t>esbian</a:t>
            </a:r>
            <a:r>
              <a:rPr lang="en-US" dirty="0" smtClean="0"/>
              <a:t>),</a:t>
            </a:r>
            <a:r>
              <a:rPr lang="uk-UA" dirty="0" smtClean="0"/>
              <a:t> </a:t>
            </a:r>
            <a:r>
              <a:rPr lang="uk-UA" dirty="0" err="1" smtClean="0"/>
              <a:t>геїв</a:t>
            </a:r>
            <a:r>
              <a:rPr lang="uk-UA" dirty="0"/>
              <a:t> (</a:t>
            </a:r>
            <a:r>
              <a:rPr lang="en-US" b="1" i="1" dirty="0"/>
              <a:t>G</a:t>
            </a:r>
            <a:r>
              <a:rPr lang="en-US" i="1" dirty="0"/>
              <a:t>ay</a:t>
            </a:r>
            <a:r>
              <a:rPr lang="en-US" dirty="0" smtClean="0"/>
              <a:t>),</a:t>
            </a:r>
            <a:r>
              <a:rPr lang="uk-UA" dirty="0" smtClean="0"/>
              <a:t> </a:t>
            </a:r>
            <a:r>
              <a:rPr lang="uk-UA" dirty="0" err="1" smtClean="0"/>
              <a:t>бісексуалів</a:t>
            </a:r>
            <a:r>
              <a:rPr lang="uk-UA" dirty="0"/>
              <a:t> (</a:t>
            </a:r>
            <a:r>
              <a:rPr lang="en-US" b="1" i="1" dirty="0"/>
              <a:t>B</a:t>
            </a:r>
            <a:r>
              <a:rPr lang="en-US" i="1" dirty="0"/>
              <a:t>isexual</a:t>
            </a:r>
            <a:r>
              <a:rPr lang="en-US" dirty="0"/>
              <a:t>) </a:t>
            </a:r>
            <a:r>
              <a:rPr lang="uk-UA" dirty="0" smtClean="0"/>
              <a:t>і </a:t>
            </a:r>
            <a:r>
              <a:rPr lang="uk-UA" dirty="0" err="1" smtClean="0"/>
              <a:t>трансгендерів</a:t>
            </a:r>
            <a:r>
              <a:rPr lang="uk-UA" dirty="0"/>
              <a:t> (</a:t>
            </a:r>
            <a:r>
              <a:rPr lang="en-US" b="1" i="1" dirty="0"/>
              <a:t>T</a:t>
            </a:r>
            <a:r>
              <a:rPr lang="en-US" i="1" dirty="0"/>
              <a:t>ransgender</a:t>
            </a:r>
            <a:r>
              <a:rPr lang="en-US" dirty="0"/>
              <a:t>). </a:t>
            </a:r>
            <a:r>
              <a:rPr lang="uk-UA" dirty="0" smtClean="0"/>
              <a:t>Термін </a:t>
            </a:r>
            <a:r>
              <a:rPr lang="uk-UA" dirty="0"/>
              <a:t>використовується з 90-х </a:t>
            </a:r>
            <a:r>
              <a:rPr lang="uk-UA" dirty="0" smtClean="0"/>
              <a:t>років ХХ ст. і </a:t>
            </a:r>
            <a:r>
              <a:rPr lang="uk-UA" dirty="0"/>
              <a:t>є адаптацією абревіатури «ЛГБ», яка в період середини-кінця 80-х років стала заміняти </a:t>
            </a:r>
            <a:r>
              <a:rPr lang="uk-UA" dirty="0" smtClean="0"/>
              <a:t>слово «ЛГБ», </a:t>
            </a:r>
            <a:r>
              <a:rPr lang="uk-UA" dirty="0"/>
              <a:t>щодо якого існувала думка, що слово не представляє всіх, що відносяться до сексуальних </a:t>
            </a:r>
            <a:r>
              <a:rPr lang="uk-UA" dirty="0" smtClean="0"/>
              <a:t>меншин.</a:t>
            </a:r>
            <a:endParaRPr lang="uk-UA" dirty="0"/>
          </a:p>
          <a:p>
            <a:r>
              <a:rPr lang="uk-UA" dirty="0" smtClean="0"/>
              <a:t>З </a:t>
            </a:r>
            <a:r>
              <a:rPr lang="uk-UA" dirty="0"/>
              <a:t>1996 року зустрічається акронім «ЛГБТК» </a:t>
            </a:r>
            <a:r>
              <a:rPr lang="uk-UA" dirty="0" smtClean="0"/>
              <a:t>(</a:t>
            </a:r>
            <a:r>
              <a:rPr lang="en-US" b="1" i="1" dirty="0" smtClean="0"/>
              <a:t>LGBTQ</a:t>
            </a:r>
            <a:r>
              <a:rPr lang="en-US" dirty="0"/>
              <a:t>), </a:t>
            </a:r>
            <a:r>
              <a:rPr lang="uk-UA" dirty="0"/>
              <a:t>в якому буква К позначає </a:t>
            </a:r>
            <a:r>
              <a:rPr lang="uk-UA" dirty="0" smtClean="0"/>
              <a:t>слово «</a:t>
            </a:r>
            <a:r>
              <a:rPr lang="uk-UA" dirty="0" err="1" smtClean="0"/>
              <a:t>квір</a:t>
            </a:r>
            <a:r>
              <a:rPr lang="uk-UA" dirty="0" smtClean="0"/>
              <a:t>» (</a:t>
            </a:r>
            <a:r>
              <a:rPr lang="uk-UA" dirty="0"/>
              <a:t> </a:t>
            </a:r>
            <a:r>
              <a:rPr lang="en-US" i="1" dirty="0"/>
              <a:t>Queer</a:t>
            </a:r>
            <a:r>
              <a:rPr lang="en-US" dirty="0" smtClean="0"/>
              <a:t>).</a:t>
            </a:r>
            <a:r>
              <a:rPr lang="uk-UA" dirty="0" smtClean="0"/>
              <a:t> Абревіатура </a:t>
            </a:r>
            <a:r>
              <a:rPr lang="uk-UA" dirty="0"/>
              <a:t>була прийнята як самоназва людей, які об'єднуються на основі </a:t>
            </a:r>
            <a:r>
              <a:rPr lang="uk-UA" dirty="0" smtClean="0"/>
              <a:t>сексуальної </a:t>
            </a:r>
            <a:r>
              <a:rPr lang="uk-UA" dirty="0"/>
              <a:t>орієнтації та гендерної ідентичності, більшістю громадських організацій та ЗМІ в Сполучених Штатах та деяких інших англомовних країнах, а пізніше в більшості країн світу</a:t>
            </a:r>
            <a:r>
              <a:rPr lang="uk-UA" dirty="0" smtClean="0"/>
              <a:t>.</a:t>
            </a:r>
          </a:p>
          <a:p>
            <a:r>
              <a:rPr lang="uk-UA" dirty="0" err="1" smtClean="0"/>
              <a:t>Квір</a:t>
            </a:r>
            <a:r>
              <a:rPr lang="uk-UA" dirty="0" smtClean="0"/>
              <a:t> – «Ах</a:t>
            </a:r>
            <a:r>
              <a:rPr lang="uk-UA" dirty="0"/>
              <a:t>, чи дійсно ми повинні використовувати це слово? Це біда. Кожен </a:t>
            </a:r>
            <a:r>
              <a:rPr lang="uk-UA" dirty="0" err="1"/>
              <a:t>квір</a:t>
            </a:r>
            <a:r>
              <a:rPr lang="uk-UA" dirty="0"/>
              <a:t> має свій власний погляд на це. Для декого це означає дивність, ексцентричність або </a:t>
            </a:r>
            <a:r>
              <a:rPr lang="uk-UA" dirty="0" err="1"/>
              <a:t>таємничність</a:t>
            </a:r>
            <a:r>
              <a:rPr lang="uk-UA" dirty="0"/>
              <a:t>... А для інших «</a:t>
            </a:r>
            <a:r>
              <a:rPr lang="uk-UA" dirty="0" err="1"/>
              <a:t>квір</a:t>
            </a:r>
            <a:r>
              <a:rPr lang="uk-UA" dirty="0"/>
              <a:t>» викликає в уяві ті жахливі спогади про підліткові страждання від </a:t>
            </a:r>
            <a:r>
              <a:rPr lang="uk-UA" dirty="0" err="1"/>
              <a:t>гомофобії</a:t>
            </a:r>
            <a:r>
              <a:rPr lang="uk-UA" dirty="0"/>
              <a:t>... Ну так, «гей» великий. Це має сенс. Але коли ми, </a:t>
            </a:r>
            <a:r>
              <a:rPr lang="uk-UA" dirty="0" err="1"/>
              <a:t>геї</a:t>
            </a:r>
            <a:r>
              <a:rPr lang="uk-UA" dirty="0"/>
              <a:t> та лесбійки, прокидаємося вранці, то відчуваємо гнів і огиду. Тож ми вирішили назвати себе «</a:t>
            </a:r>
            <a:r>
              <a:rPr lang="uk-UA" dirty="0" err="1"/>
              <a:t>квір</a:t>
            </a:r>
            <a:r>
              <a:rPr lang="uk-UA" dirty="0"/>
              <a:t>». Використання цього слова — це спосіб нагадати нам, як ми сприймаємося іншим </a:t>
            </a:r>
            <a:r>
              <a:rPr lang="uk-UA" dirty="0" smtClean="0"/>
              <a:t>світом» (Нью-Йорк, 1990)</a:t>
            </a:r>
          </a:p>
          <a:p>
            <a:r>
              <a:rPr lang="en-US" b="1" dirty="0" smtClean="0"/>
              <a:t>SGL</a:t>
            </a:r>
            <a:r>
              <a:rPr lang="uk-UA" dirty="0"/>
              <a:t> </a:t>
            </a:r>
            <a:r>
              <a:rPr lang="en-US" dirty="0" smtClean="0"/>
              <a:t>(</a:t>
            </a:r>
            <a:r>
              <a:rPr lang="en-US" i="1" dirty="0" smtClean="0"/>
              <a:t>Same </a:t>
            </a:r>
            <a:r>
              <a:rPr lang="en-US" i="1" dirty="0"/>
              <a:t>Gender </a:t>
            </a:r>
            <a:r>
              <a:rPr lang="en-US" i="1" dirty="0" smtClean="0"/>
              <a:t>Loving</a:t>
            </a:r>
            <a:r>
              <a:rPr lang="uk-UA" dirty="0" smtClean="0"/>
              <a:t>), </a:t>
            </a:r>
            <a:r>
              <a:rPr lang="uk-UA" dirty="0"/>
              <a:t>який використовується </a:t>
            </a:r>
            <a:r>
              <a:rPr lang="uk-UA" dirty="0" smtClean="0"/>
              <a:t>афро-американцями з </a:t>
            </a:r>
            <a:r>
              <a:rPr lang="uk-UA" dirty="0"/>
              <a:t>метою дистанціювання від домінування «білого» </a:t>
            </a:r>
            <a:r>
              <a:rPr lang="uk-UA" dirty="0" smtClean="0"/>
              <a:t>ЛГБТ-спільноти.</a:t>
            </a:r>
          </a:p>
          <a:p>
            <a:r>
              <a:rPr lang="uk-UA" b="1" dirty="0" smtClean="0"/>
              <a:t>МСМ</a:t>
            </a:r>
            <a:r>
              <a:rPr lang="uk-UA" dirty="0"/>
              <a:t> </a:t>
            </a:r>
            <a:r>
              <a:rPr lang="uk-UA" dirty="0" smtClean="0"/>
              <a:t>(</a:t>
            </a:r>
            <a:r>
              <a:rPr lang="en-US" i="1" dirty="0" smtClean="0"/>
              <a:t>Men </a:t>
            </a:r>
            <a:r>
              <a:rPr lang="en-US" i="1" dirty="0"/>
              <a:t>who have Sex with </a:t>
            </a:r>
            <a:r>
              <a:rPr lang="en-US" i="1" dirty="0" smtClean="0"/>
              <a:t>Men</a:t>
            </a:r>
            <a:r>
              <a:rPr lang="uk-UA" dirty="0" smtClean="0"/>
              <a:t>) </a:t>
            </a:r>
            <a:r>
              <a:rPr lang="uk-UA" dirty="0"/>
              <a:t>використовується для позначення чоловіків, постійно або періодично мають сексуальні контакти з іншими чоловіками, без відносно їх сексуальної </a:t>
            </a:r>
            <a:r>
              <a:rPr lang="uk-UA" dirty="0" smtClean="0"/>
              <a:t>орієнтації.</a:t>
            </a:r>
            <a:endParaRPr lang="uk-UA" dirty="0"/>
          </a:p>
        </p:txBody>
      </p:sp>
    </p:spTree>
    <p:extLst>
      <p:ext uri="{BB962C8B-B14F-4D97-AF65-F5344CB8AC3E}">
        <p14:creationId xmlns:p14="http://schemas.microsoft.com/office/powerpoint/2010/main" val="560059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642594"/>
            <a:ext cx="10058400" cy="803147"/>
          </a:xfrm>
        </p:spPr>
        <p:txBody>
          <a:bodyPr/>
          <a:lstStyle/>
          <a:p>
            <a:r>
              <a:rPr lang="uk-UA" dirty="0" err="1" smtClean="0"/>
              <a:t>трансгендери</a:t>
            </a:r>
            <a:endParaRPr lang="uk-UA" dirty="0"/>
          </a:p>
        </p:txBody>
      </p:sp>
      <p:sp>
        <p:nvSpPr>
          <p:cNvPr id="3" name="Объект 2"/>
          <p:cNvSpPr>
            <a:spLocks noGrp="1"/>
          </p:cNvSpPr>
          <p:nvPr>
            <p:ph idx="1"/>
          </p:nvPr>
        </p:nvSpPr>
        <p:spPr>
          <a:xfrm>
            <a:off x="1066800" y="1445741"/>
            <a:ext cx="10058400" cy="5165124"/>
          </a:xfrm>
        </p:spPr>
        <p:txBody>
          <a:bodyPr>
            <a:normAutofit/>
          </a:bodyPr>
          <a:lstStyle/>
          <a:p>
            <a:r>
              <a:rPr lang="uk-UA" dirty="0" err="1" smtClean="0"/>
              <a:t>Транссексуали</a:t>
            </a:r>
            <a:r>
              <a:rPr lang="uk-UA" dirty="0" smtClean="0"/>
              <a:t> люди</a:t>
            </a:r>
            <a:r>
              <a:rPr lang="uk-UA" dirty="0"/>
              <a:t>, які </a:t>
            </a:r>
            <a:r>
              <a:rPr lang="uk-UA" dirty="0" err="1"/>
              <a:t>стійко</a:t>
            </a:r>
            <a:r>
              <a:rPr lang="uk-UA" dirty="0"/>
              <a:t> ідентифікують себе зі статтю, протилежною біологічній, і прагнуть привести свою біологічну і паспортну стать у відповідність зі своєю </a:t>
            </a:r>
            <a:r>
              <a:rPr lang="uk-UA" dirty="0" smtClean="0"/>
              <a:t>статевою ідентичністю;</a:t>
            </a:r>
            <a:endParaRPr lang="uk-UA" dirty="0"/>
          </a:p>
          <a:p>
            <a:r>
              <a:rPr lang="uk-UA" dirty="0" smtClean="0"/>
              <a:t>Трансвестити — </a:t>
            </a:r>
            <a:r>
              <a:rPr lang="uk-UA" dirty="0"/>
              <a:t>грають роль протилежної статі (через носіння одягу, яку суспільні норми і умовності його оточення приписують протилежній статі);</a:t>
            </a:r>
          </a:p>
          <a:p>
            <a:r>
              <a:rPr lang="uk-UA" dirty="0" err="1" smtClean="0"/>
              <a:t>Гендерквіри</a:t>
            </a:r>
            <a:r>
              <a:rPr lang="uk-UA" dirty="0" smtClean="0"/>
              <a:t> — </a:t>
            </a:r>
            <a:r>
              <a:rPr lang="uk-UA" dirty="0"/>
              <a:t>люди, які відмовляються від бінарного розуміння гендерної ідентичності, збірний термін;</a:t>
            </a:r>
          </a:p>
          <a:p>
            <a:r>
              <a:rPr lang="uk-UA" dirty="0" err="1" smtClean="0"/>
              <a:t>Андроґіни</a:t>
            </a:r>
            <a:r>
              <a:rPr lang="uk-UA" dirty="0" smtClean="0"/>
              <a:t> — </a:t>
            </a:r>
            <a:r>
              <a:rPr lang="uk-UA" dirty="0"/>
              <a:t>люди з однаково вираженими як чоловічими, так і жіночими якостями та ознаками;</a:t>
            </a:r>
          </a:p>
          <a:p>
            <a:r>
              <a:rPr lang="uk-UA" dirty="0" err="1" smtClean="0"/>
              <a:t>Інтерсексуали</a:t>
            </a:r>
            <a:r>
              <a:rPr lang="uk-UA" dirty="0" smtClean="0"/>
              <a:t> (раніше </a:t>
            </a:r>
            <a:r>
              <a:rPr lang="uk-UA" dirty="0"/>
              <a:t>застосовувався термін «гермафродити») — люди, що володіють статевими ознаками обох статей;</a:t>
            </a:r>
          </a:p>
          <a:p>
            <a:r>
              <a:rPr lang="uk-UA" dirty="0" err="1" smtClean="0"/>
              <a:t>Бігендери</a:t>
            </a:r>
            <a:r>
              <a:rPr lang="uk-UA" dirty="0" smtClean="0"/>
              <a:t> — </a:t>
            </a:r>
            <a:r>
              <a:rPr lang="uk-UA" dirty="0"/>
              <a:t>люди, гендерна самоідентифікація яких регулярно змінюється під впливом зовнішніх </a:t>
            </a:r>
            <a:r>
              <a:rPr lang="uk-UA" dirty="0" smtClean="0"/>
              <a:t>факторів;</a:t>
            </a:r>
            <a:endParaRPr lang="uk-UA" dirty="0"/>
          </a:p>
          <a:p>
            <a:r>
              <a:rPr lang="uk-UA" dirty="0" err="1" smtClean="0"/>
              <a:t>Аґендери</a:t>
            </a:r>
            <a:r>
              <a:rPr lang="uk-UA" dirty="0" smtClean="0"/>
              <a:t> — </a:t>
            </a:r>
            <a:r>
              <a:rPr lang="uk-UA" dirty="0"/>
              <a:t>люди, які заперечують свою приналежність до будь-якого </a:t>
            </a:r>
            <a:r>
              <a:rPr lang="uk-UA" dirty="0" err="1"/>
              <a:t>гендеру</a:t>
            </a:r>
            <a:r>
              <a:rPr lang="uk-UA" dirty="0"/>
              <a:t>.</a:t>
            </a:r>
          </a:p>
          <a:p>
            <a:endParaRPr lang="uk-UA" dirty="0"/>
          </a:p>
        </p:txBody>
      </p:sp>
    </p:spTree>
    <p:extLst>
      <p:ext uri="{BB962C8B-B14F-4D97-AF65-F5344CB8AC3E}">
        <p14:creationId xmlns:p14="http://schemas.microsoft.com/office/powerpoint/2010/main" val="439466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Символіка ЛГБТ</a:t>
            </a:r>
          </a:p>
        </p:txBody>
      </p:sp>
      <p:sp>
        <p:nvSpPr>
          <p:cNvPr id="3" name="Объект 2"/>
          <p:cNvSpPr>
            <a:spLocks noGrp="1"/>
          </p:cNvSpPr>
          <p:nvPr>
            <p:ph idx="1"/>
          </p:nvPr>
        </p:nvSpPr>
        <p:spPr>
          <a:xfrm>
            <a:off x="1066800" y="2388842"/>
            <a:ext cx="10058400" cy="3931920"/>
          </a:xfrm>
        </p:spPr>
        <p:txBody>
          <a:bodyPr/>
          <a:lstStyle/>
          <a:p>
            <a:pPr marL="0" indent="0">
              <a:buNone/>
            </a:pPr>
            <a:r>
              <a:rPr lang="uk-UA" dirty="0"/>
              <a:t>Прапор покликаний відображати єдність та різноманітність, </a:t>
            </a:r>
            <a:endParaRPr lang="uk-UA" dirty="0" smtClean="0"/>
          </a:p>
          <a:p>
            <a:pPr marL="0" indent="0">
              <a:buNone/>
            </a:pPr>
            <a:r>
              <a:rPr lang="uk-UA" dirty="0" smtClean="0"/>
              <a:t>красу </a:t>
            </a:r>
            <a:r>
              <a:rPr lang="uk-UA" dirty="0"/>
              <a:t>та </a:t>
            </a:r>
            <a:r>
              <a:rPr lang="uk-UA" dirty="0" smtClean="0"/>
              <a:t>радість ЛГБТ-спільноти. </a:t>
            </a:r>
          </a:p>
          <a:p>
            <a:pPr marL="0" indent="0">
              <a:buNone/>
            </a:pPr>
            <a:r>
              <a:rPr lang="uk-UA" dirty="0" smtClean="0"/>
              <a:t>Він </a:t>
            </a:r>
            <a:r>
              <a:rPr lang="uk-UA" dirty="0"/>
              <a:t>є </a:t>
            </a:r>
            <a:r>
              <a:rPr lang="uk-UA" dirty="0" smtClean="0"/>
              <a:t>уособленням гордості і відкритості.</a:t>
            </a:r>
          </a:p>
          <a:p>
            <a:pPr marL="0" indent="0">
              <a:buNone/>
            </a:pPr>
            <a:r>
              <a:rPr lang="uk-UA" dirty="0"/>
              <a:t>Райдужний прапор був розроблений </a:t>
            </a:r>
            <a:r>
              <a:rPr lang="uk-UA" dirty="0" smtClean="0"/>
              <a:t>художником </a:t>
            </a:r>
            <a:r>
              <a:rPr lang="uk-UA" dirty="0" err="1" smtClean="0"/>
              <a:t>Гілберетом</a:t>
            </a:r>
            <a:r>
              <a:rPr lang="uk-UA" dirty="0" smtClean="0"/>
              <a:t> Бейкером спеціально для гей-</a:t>
            </a:r>
            <a:r>
              <a:rPr lang="uk-UA" dirty="0" err="1" smtClean="0"/>
              <a:t>прайду</a:t>
            </a:r>
            <a:r>
              <a:rPr lang="uk-UA" dirty="0" smtClean="0"/>
              <a:t> в Сан-Франциско</a:t>
            </a:r>
            <a:r>
              <a:rPr lang="uk-UA" dirty="0"/>
              <a:t> 1978 року </a:t>
            </a:r>
            <a:r>
              <a:rPr lang="uk-UA" dirty="0" smtClean="0"/>
              <a:t>(</a:t>
            </a:r>
            <a:r>
              <a:rPr lang="uk-UA" i="1" dirty="0" err="1" smtClean="0"/>
              <a:t>San</a:t>
            </a:r>
            <a:r>
              <a:rPr lang="uk-UA" i="1" dirty="0" smtClean="0"/>
              <a:t> </a:t>
            </a:r>
            <a:r>
              <a:rPr lang="uk-UA" i="1" dirty="0" err="1"/>
              <a:t>Francisco</a:t>
            </a:r>
            <a:r>
              <a:rPr lang="uk-UA" i="1" dirty="0"/>
              <a:t> </a:t>
            </a:r>
            <a:r>
              <a:rPr lang="uk-UA" i="1" dirty="0" err="1"/>
              <a:t>Gay</a:t>
            </a:r>
            <a:r>
              <a:rPr lang="uk-UA" i="1" dirty="0"/>
              <a:t> </a:t>
            </a:r>
            <a:r>
              <a:rPr lang="uk-UA" i="1" dirty="0" err="1"/>
              <a:t>Freedom</a:t>
            </a:r>
            <a:r>
              <a:rPr lang="uk-UA" i="1" dirty="0"/>
              <a:t> </a:t>
            </a:r>
            <a:r>
              <a:rPr lang="uk-UA" i="1" dirty="0" err="1"/>
              <a:t>Day</a:t>
            </a:r>
            <a:r>
              <a:rPr lang="uk-UA" dirty="0"/>
              <a:t>). Цей рік став для ЛГБТ-спільноти США історичним — вперше в Каліфорнії </a:t>
            </a:r>
            <a:r>
              <a:rPr lang="uk-UA" dirty="0" smtClean="0"/>
              <a:t>гей </a:t>
            </a:r>
            <a:r>
              <a:rPr lang="uk-UA" dirty="0" err="1" smtClean="0"/>
              <a:t>Харві</a:t>
            </a:r>
            <a:r>
              <a:rPr lang="uk-UA" dirty="0" smtClean="0"/>
              <a:t> </a:t>
            </a:r>
            <a:r>
              <a:rPr lang="uk-UA" dirty="0" err="1" smtClean="0"/>
              <a:t>Мілк</a:t>
            </a:r>
            <a:r>
              <a:rPr lang="uk-UA" dirty="0"/>
              <a:t> був обраний на політичний пост (як член міської наглядової ради). Потім </a:t>
            </a:r>
            <a:r>
              <a:rPr lang="uk-UA" dirty="0" err="1"/>
              <a:t>шестикольоровий</a:t>
            </a:r>
            <a:r>
              <a:rPr lang="uk-UA" dirty="0"/>
              <a:t> прапор поширився </a:t>
            </a:r>
            <a:r>
              <a:rPr lang="uk-UA" dirty="0" smtClean="0"/>
              <a:t>в </a:t>
            </a:r>
            <a:r>
              <a:rPr lang="uk-UA" dirty="0"/>
              <a:t>інші міста і став широко відомим символом ЛГБТ-спільноти в усьому світі. 1985 </a:t>
            </a:r>
            <a:r>
              <a:rPr lang="uk-UA" dirty="0" smtClean="0"/>
              <a:t>року </a:t>
            </a:r>
            <a:r>
              <a:rPr lang="uk-UA" dirty="0" err="1" smtClean="0"/>
              <a:t>мтав</a:t>
            </a:r>
            <a:r>
              <a:rPr lang="uk-UA" dirty="0" smtClean="0"/>
              <a:t> офіційним.</a:t>
            </a:r>
            <a:endParaRPr lang="uk-UA" dirty="0"/>
          </a:p>
          <a:p>
            <a:pPr marL="0" indent="0">
              <a:buNone/>
            </a:pPr>
            <a:endParaRPr lang="uk-UA" dirty="0"/>
          </a:p>
        </p:txBody>
      </p:sp>
      <p:pic>
        <p:nvPicPr>
          <p:cNvPr id="4" name="Picture 2" descr="ÐÐ¾Ð²âÑÐ·Ð°Ð½Ðµ Ð·Ð¾Ð±ÑÐ°Ð¶Ðµ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922" y="443686"/>
            <a:ext cx="3141498" cy="314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5500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TM03457510[[fn=Савон]]</Template>
  <TotalTime>1387</TotalTime>
  <Words>2074</Words>
  <Application>Microsoft Office PowerPoint</Application>
  <PresentationFormat>Широкоэкранный</PresentationFormat>
  <Paragraphs>131</Paragraphs>
  <Slides>55</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55</vt:i4>
      </vt:variant>
    </vt:vector>
  </HeadingPairs>
  <TitlesOfParts>
    <vt:vector size="65" baseType="lpstr">
      <vt:lpstr>Arial</vt:lpstr>
      <vt:lpstr>Century Gothic</vt:lpstr>
      <vt:lpstr>Garamond</vt:lpstr>
      <vt:lpstr>Georgia</vt:lpstr>
      <vt:lpstr>ProximaNovaBold</vt:lpstr>
      <vt:lpstr>ProximaNovaBoldItal</vt:lpstr>
      <vt:lpstr>ProximaNovaItal</vt:lpstr>
      <vt:lpstr>ProximaNovaRegular</vt:lpstr>
      <vt:lpstr>Wingdings</vt:lpstr>
      <vt:lpstr>Savon</vt:lpstr>
      <vt:lpstr>Сексуальні меншини життя і(як) література</vt:lpstr>
      <vt:lpstr>Презентация PowerPoint</vt:lpstr>
      <vt:lpstr>Д. Ендшьо:</vt:lpstr>
      <vt:lpstr>Деградація, як правило, починається з утиску прав. І перші на черзі майже завжди сексуальні меншини, як найбільш беззахисні Віталій Портников</vt:lpstr>
      <vt:lpstr>Презентация PowerPoint</vt:lpstr>
      <vt:lpstr>Життя…</vt:lpstr>
      <vt:lpstr>Назви</vt:lpstr>
      <vt:lpstr>трансгендери</vt:lpstr>
      <vt:lpstr>Символіка ЛГБТ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7 рівнів за Кінсі (7 етапів життя)</vt:lpstr>
      <vt:lpstr>Презентация PowerPoint</vt:lpstr>
      <vt:lpstr>Творення тексту: </vt:lpstr>
      <vt:lpstr>(не)толерантність і переклад:</vt:lpstr>
      <vt:lpstr>Презентация PowerPoint</vt:lpstr>
      <vt:lpstr>Казки</vt:lpstr>
      <vt:lpstr>«Король і Король» (King and King, 2002) Лінди де Хаан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Дитячі історії</vt:lpstr>
      <vt:lpstr>Леслі Ньюман «У Хізер дві мами» (Heather Has Two Mommies, 1989)</vt:lpstr>
      <vt:lpstr>Леслі Ньюман «Великий день Донована» (Donovan’s Big Day, 2011)</vt:lpstr>
      <vt:lpstr>Майкл Вілхойт «Татків співмешканець»  (Daddy’s Roommate, 1990)</vt:lpstr>
      <vt:lpstr>Презентация PowerPoint</vt:lpstr>
      <vt:lpstr>Презентация PowerPoint</vt:lpstr>
      <vt:lpstr>«Історія Гарві Мілка» (The Harvey Milk Story, 2002) Карі Кракова</vt:lpstr>
      <vt:lpstr>«З Танго їх троє» (And Tango Makes Three, 2005) Джастіна Річардсона, Пітера Парнела і Генрі Кола  Книга неодноразово очолювала щорічний список заборонених книг Американської бібліотечної асоціації (American Library Association). Поки одні критикували і намагалися її заборонити, інші вважалий однією з найкращих ЛГБТ-книжок за всю історію дитліту.</vt:lpstr>
      <vt:lpstr>Презентация PowerPoint</vt:lpstr>
      <vt:lpstr>Елізабет Кушнер і Майкла Бірна «Супергерой Пуріму» (The Purim Superhero, 2013)</vt:lpstr>
      <vt:lpstr>Презентация PowerPoint</vt:lpstr>
      <vt:lpstr>Що прочитати україською</vt:lpstr>
      <vt:lpstr>Андреас Штайнгьофеля «Середина світу» (1998, 2016)</vt:lpstr>
      <vt:lpstr>Презентация PowerPoint</vt:lpstr>
      <vt:lpstr>Саллі Ґрін «Напівлихий» (2014, 2014)</vt:lpstr>
      <vt:lpstr>Міхал Вітковський «Хтивня» (2005, 2006)</vt:lpstr>
      <vt:lpstr>Джеффрі Євгенідіс «Середня стать» (2002, 2018)</vt:lpstr>
      <vt:lpstr>Юрій Ярема «Тепло його долонь» (2015)</vt:lpstr>
      <vt:lpstr>120 сторінок содому (2009)</vt:lpstr>
      <vt:lpstr>Лариса Денисенко, Марія Фоя «Майя та її мами» (2017)</vt:lpstr>
      <vt:lpstr>До читання</vt:lpstr>
      <vt:lpstr>Дякую за увагу 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Головний герой лгбт-казок: проблематика та інтерпретація</dc:title>
  <dc:creator>OLJA</dc:creator>
  <cp:lastModifiedBy>OLJA</cp:lastModifiedBy>
  <cp:revision>46</cp:revision>
  <dcterms:created xsi:type="dcterms:W3CDTF">2018-04-17T06:44:38Z</dcterms:created>
  <dcterms:modified xsi:type="dcterms:W3CDTF">2018-11-20T22:49:10Z</dcterms:modified>
</cp:coreProperties>
</file>