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  <p:sldId id="259" r:id="rId10"/>
    <p:sldId id="269" r:id="rId11"/>
    <p:sldId id="279" r:id="rId12"/>
    <p:sldId id="280" r:id="rId13"/>
    <p:sldId id="260" r:id="rId14"/>
    <p:sldId id="270" r:id="rId15"/>
    <p:sldId id="271" r:id="rId16"/>
    <p:sldId id="268" r:id="rId17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07E"/>
    <a:srgbClr val="ACCAE3"/>
    <a:srgbClr val="FFF6DD"/>
    <a:srgbClr val="FCFDBF"/>
    <a:srgbClr val="0900C0"/>
    <a:srgbClr val="F7F0D5"/>
    <a:srgbClr val="DBE2DA"/>
    <a:srgbClr val="034DA2"/>
    <a:srgbClr val="C07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8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E9DF-F315-4D4F-B6A3-7CB0B8D4CF50}" type="datetimeFigureOut">
              <a:rPr lang="uk-UA" smtClean="0"/>
              <a:t>14.03.2021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A8509-C3CD-4670-936E-E5C5D3B7C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46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8132-F1F0-4496-AC6B-F9C8799485E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4FA4C-1614-43A9-A480-3C440EB38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3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4FA4C-1614-43A9-A480-3C440EB38BD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9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1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1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5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7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4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2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7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0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8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1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r-mova.in.ua/library/frazeologizm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0000">
              <a:srgbClr val="F8F0D5"/>
            </a:gs>
            <a:gs pos="11000">
              <a:srgbClr val="FFF6DD"/>
            </a:gs>
            <a:gs pos="45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5198" y="1631869"/>
            <a:ext cx="6182758" cy="2290946"/>
          </a:xfrm>
        </p:spPr>
        <p:txBody>
          <a:bodyPr>
            <a:normAutofit fontScale="90000"/>
          </a:bodyPr>
          <a:lstStyle/>
          <a:p>
            <a:r>
              <a:rPr lang="ru-RU" sz="48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Лекція</a:t>
            </a: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800" dirty="0">
                <a:solidFill>
                  <a:srgbClr val="034DA2"/>
                </a:solidFill>
                <a:latin typeface="Gabriola" panose="04040605051002020D02" pitchFamily="82" charset="0"/>
              </a:rPr>
              <a:t>7</a:t>
            </a: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Фразеологія</a:t>
            </a: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25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проф. </a:t>
            </a:r>
            <a:r>
              <a:rPr lang="ru-RU" sz="25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Деркачова</a:t>
            </a:r>
            <a:r>
              <a:rPr lang="ru-RU" sz="25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О. С.</a:t>
            </a:r>
            <a:endParaRPr lang="ru-RU" sz="4800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C:\Users\Admin\Desktop\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9812" l="1829" r="960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7" y="0"/>
            <a:ext cx="4130901" cy="67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F8F0D5"/>
            </a:gs>
            <a:gs pos="92000">
              <a:srgbClr val="FFF6DD"/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11267" r="71537" b="13158"/>
          <a:stretch/>
        </p:blipFill>
        <p:spPr>
          <a:xfrm>
            <a:off x="494926" y="3597069"/>
            <a:ext cx="1698050" cy="3260931"/>
          </a:xfrm>
          <a:prstGeom prst="rect">
            <a:avLst/>
          </a:prstGeom>
        </p:spPr>
      </p:pic>
      <p:pic>
        <p:nvPicPr>
          <p:cNvPr id="6" name="Рисунок 5" descr="C:\Users\OLJA\Downloads\png (40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76" y="475466"/>
            <a:ext cx="6177395" cy="62432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589818" y="613228"/>
            <a:ext cx="3186546" cy="5335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Прикметникові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кров з молоком, пісок сиплеться, прямий як свинячий хвіст, шпаками годований, мов у воду опущений, святий та божий, чистої води. 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Дієслівні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ловити окунів, зашити губи, валитися з ніг, дати перцю, лизати халяви, позбутися клепки, на місяць брехати, братися молоком, висіти на носі. 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Прислівникові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з тихою музикою, до сьомого поту, крізь зуби, кров з носа, серед білого дня, крок за кроком, ні світ ні зоря. 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хилити неб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" y="235527"/>
            <a:ext cx="5091026" cy="299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ускатися берег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262" y="214923"/>
            <a:ext cx="3789737" cy="276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Фразеологізми зі значенням «сміятися, реготати»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021" y="235527"/>
            <a:ext cx="2762250" cy="217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Фразеологізми зі значенням «ніколи»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5" y="3255812"/>
            <a:ext cx="4022263" cy="272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Моя хата скраю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4" y="3463637"/>
            <a:ext cx="3609599" cy="27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Хоч греблю га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48" y="3288217"/>
            <a:ext cx="3488710" cy="269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1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лицею кину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4" y="250748"/>
            <a:ext cx="4039177" cy="311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ередати куті ме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16" y="250748"/>
            <a:ext cx="4066885" cy="313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рига скрес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55" y="250748"/>
            <a:ext cx="4039176" cy="311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Ґав лови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4" y="3386139"/>
            <a:ext cx="4295661" cy="332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Ловити окуні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87" y="3360494"/>
            <a:ext cx="4306742" cy="33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Ловити рибку в каламутній воді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52" y="3543616"/>
            <a:ext cx="3791356" cy="293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8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F8F0D5"/>
            </a:gs>
            <a:gs pos="7000">
              <a:srgbClr val="FFF6DD"/>
            </a:gs>
            <a:gs pos="78000">
              <a:srgbClr val="F8F0D5"/>
            </a:gs>
            <a:gs pos="52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r="10952" b="71746"/>
          <a:stretch/>
        </p:blipFill>
        <p:spPr>
          <a:xfrm>
            <a:off x="-492270" y="-487308"/>
            <a:ext cx="3200400" cy="3112957"/>
          </a:xfrm>
          <a:prstGeom prst="rect">
            <a:avLst/>
          </a:prstGeom>
        </p:spPr>
      </p:pic>
      <p:pic>
        <p:nvPicPr>
          <p:cNvPr id="4" name="Рисунок 3" descr="Як перекласти російський вислів «первый блин комом»?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14" y="212297"/>
            <a:ext cx="3213386" cy="264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піймати (вхопити) облизн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5329"/>
            <a:ext cx="3136495" cy="264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водитися або триматися гордовито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2" y="2832980"/>
            <a:ext cx="3362152" cy="264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Добре запам’ятати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" y="2625649"/>
            <a:ext cx="2931016" cy="237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OLJA\Downloads\png (41)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15" y="212297"/>
            <a:ext cx="4957329" cy="6368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0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655" y="246692"/>
            <a:ext cx="4544290" cy="2039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Фраземи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-антоніми поділяються так: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Bookman Old Style" panose="02050604050505020204" pitchFamily="18" charset="0"/>
              <a:buChar char="-"/>
              <a:tabLst>
                <a:tab pos="91440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такі, що повністю різняться: </a:t>
            </a:r>
            <a:r>
              <a:rPr lang="uk-UA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латана свитина – добрий кожух, рання пташка – пізній Іван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Bookman Old Style" panose="02050604050505020204" pitchFamily="18" charset="0"/>
              <a:buChar char="-"/>
              <a:tabLst>
                <a:tab pos="91440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такі, що лише частково різняться: </a:t>
            </a:r>
            <a:r>
              <a:rPr lang="uk-UA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мудра голова – порожня голова, біла кість – чорна кість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Якісно і недбал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2285905"/>
            <a:ext cx="4862945" cy="29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Дуже темно й дуже світл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71" y="246692"/>
            <a:ext cx="3704793" cy="27085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209309" y="3279015"/>
            <a:ext cx="3823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Дуже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рідко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але все ж таки трапляються,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фраземи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-омоніми: 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дати </a:t>
            </a:r>
            <a:r>
              <a:rPr lang="uk-UA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чосу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це бити кого-небудь і тікати, 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язати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голову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вийти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заміж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заклопотатися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чим-небудь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163" y="51954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Щодо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фраземної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полісемії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то вона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трапляється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рідше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вертітися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язиці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бажання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сказати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даремно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намагатися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пригадати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забув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момент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мовлення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47163" y="5080073"/>
            <a:ext cx="507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4"/>
              </a:rPr>
              <a:t>https://ukr-mova.in.ua/library/frazeologizmu</a:t>
            </a:r>
            <a:r>
              <a:rPr lang="uk-UA" dirty="0" smtClean="0">
                <a:hlinkClick r:id="rId4"/>
              </a:rPr>
              <a:t>/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00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5963" y="566552"/>
            <a:ext cx="10501746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415" algn="just">
              <a:lnSpc>
                <a:spcPct val="1070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uk-UA" b="1" u="sng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Фраземи</a:t>
            </a:r>
            <a:r>
              <a:rPr lang="uk-UA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української мови виникають на основі </a:t>
            </a:r>
            <a:endParaRPr lang="uk-UA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" algn="just">
              <a:lnSpc>
                <a:spcPct val="1070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окремих слів: </a:t>
            </a:r>
            <a:r>
              <a:rPr lang="uk-UA" i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мудра голова, довгий язик, міцне слово, довгий карбованець, необачна голова</a:t>
            </a: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" algn="just">
              <a:lnSpc>
                <a:spcPct val="1070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словосполучень: </a:t>
            </a:r>
            <a:r>
              <a:rPr lang="uk-UA" i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носить голову для шапки, кисла Оришка, у сірка очей позичив, чотири милі за піч, нюхав порох, рукою подати</a:t>
            </a: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" algn="just">
              <a:lnSpc>
                <a:spcPct val="1070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речень: </a:t>
            </a:r>
            <a:r>
              <a:rPr lang="uk-UA" i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птахи ніч розкльовують; показати, де раки зимують; не знати, на який стілець сісти; голова борошном припала</a:t>
            </a: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" algn="just">
              <a:lnSpc>
                <a:spcPct val="1070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Ще джерелами </a:t>
            </a:r>
            <a:r>
              <a:rPr lang="uk-UA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забагачення</a:t>
            </a: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фразеології є Святе Письмо, прислів’я, приказки, казки, анекдоти. 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" algn="just">
              <a:lnSpc>
                <a:spcPct val="1070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Наприклад, з казок маємо такі </a:t>
            </a:r>
            <a:r>
              <a:rPr lang="uk-UA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фраземи</a:t>
            </a: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i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бабина дочка, лис Микита, цілюща вода, молочні ріки, </a:t>
            </a:r>
            <a:r>
              <a:rPr lang="uk-UA" i="1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кисільні</a:t>
            </a:r>
            <a:r>
              <a:rPr lang="uk-UA" i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береги, за </a:t>
            </a:r>
            <a:r>
              <a:rPr lang="uk-UA" i="1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тридев</a:t>
            </a:r>
            <a:r>
              <a:rPr lang="ru-RU" i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’ять земель</a:t>
            </a:r>
            <a:r>
              <a:rPr lang="ru-RU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" algn="just">
              <a:lnSpc>
                <a:spcPct val="1070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 ще ми можемо запозичати фразеологізми з інших мов: 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поставити крапки над "і"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uk-UA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mettre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"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 моря до моря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пол. </a:t>
            </a:r>
            <a:r>
              <a:rPr lang="uk-UA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morza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morza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зійти на пси, перевестися па пси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«поступово втратити своє значення; занепасти» (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zejsc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" algn="just">
              <a:lnSpc>
                <a:spcPct val="1070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Є запозичення зі старослов’янської мови, грецької, латини, німецької, французької, англійської. 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Тепер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джерелами, з яких виникають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фраземи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є сленг, сучасний медійний простір, музика,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кіно: </a:t>
            </a:r>
            <a:r>
              <a:rPr lang="uk-UA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зависнути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в мережі, забити болт,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фітоняшка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, день гніву, хірургічне втручання, у глибокій комі, голосувати гаманцем, живі гроші, відмивати гроші, диванна сотня, адміністративний ресурс, помножити свій авторитет на нуль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070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rgbClr val="FFF6DD"/>
            </a:gs>
            <a:gs pos="67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7629" y="898525"/>
            <a:ext cx="4909456" cy="2682875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Дякую</a:t>
            </a:r>
            <a:r>
              <a:rPr lang="ru-RU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за </a:t>
            </a:r>
            <a:r>
              <a:rPr lang="ru-RU" b="1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увагу</a:t>
            </a:r>
            <a:r>
              <a:rPr lang="ru-RU" b="1" smtClean="0">
                <a:solidFill>
                  <a:srgbClr val="034DA2"/>
                </a:solidFill>
                <a:latin typeface="Gabriola" panose="04040605051002020D02" pitchFamily="82" charset="0"/>
              </a:rPr>
              <a:t>!</a:t>
            </a:r>
            <a:endParaRPr lang="ru-RU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5122" name="Picture 2" descr="C:\Users\Admin\Desktop\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6" l="0" r="100000">
                        <a14:foregroundMark x1="47619" y1="21280" x2="47619" y2="21280"/>
                        <a14:foregroundMark x1="49784" y1="57997" x2="49784" y2="57997"/>
                        <a14:foregroundMark x1="59091" y1="52851" x2="40909" y2="63978"/>
                        <a14:foregroundMark x1="78355" y1="71071" x2="63203" y2="50070"/>
                        <a14:foregroundMark x1="58658" y1="48957" x2="21212" y2="55076"/>
                        <a14:foregroundMark x1="24026" y1="56467" x2="24892" y2="77608"/>
                        <a14:foregroundMark x1="26407" y1="77608" x2="59740" y2="81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67" y="154669"/>
            <a:ext cx="4218687" cy="656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F8F0D5"/>
            </a:gs>
            <a:gs pos="45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99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5" r="52699"/>
          <a:stretch/>
        </p:blipFill>
        <p:spPr>
          <a:xfrm>
            <a:off x="261257" y="4045527"/>
            <a:ext cx="2690538" cy="288014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86743" y="3601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Говоритимемо про…</a:t>
            </a:r>
            <a:endParaRPr lang="ru-RU" sz="8000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641926"/>
            <a:ext cx="8936182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07000"/>
              </a:lnSpc>
              <a:spcAft>
                <a:spcPts val="0"/>
              </a:spcAft>
              <a:buAutoNum type="arabicParenR"/>
            </a:pPr>
            <a:r>
              <a:rPr lang="uk-UA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Те, що таке фразеологія</a:t>
            </a:r>
          </a:p>
          <a:p>
            <a:pPr marL="514350" indent="-514350" algn="ctr">
              <a:lnSpc>
                <a:spcPct val="107000"/>
              </a:lnSpc>
              <a:spcAft>
                <a:spcPts val="0"/>
              </a:spcAft>
              <a:buAutoNum type="arabicParenR"/>
            </a:pPr>
            <a:r>
              <a:rPr lang="uk-UA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Класифікацію фразеологічних одиниць</a:t>
            </a:r>
          </a:p>
          <a:p>
            <a:pPr marL="514350" indent="-514350" algn="ctr">
              <a:lnSpc>
                <a:spcPct val="107000"/>
              </a:lnSpc>
              <a:spcAft>
                <a:spcPts val="0"/>
              </a:spcAft>
              <a:buAutoNum type="arabicParenR"/>
            </a:pPr>
            <a:r>
              <a:rPr lang="uk-UA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Частиномовне вираження фразеологізмів</a:t>
            </a:r>
          </a:p>
          <a:p>
            <a:pPr marL="514350" indent="-514350" algn="ctr">
              <a:lnSpc>
                <a:spcPct val="107000"/>
              </a:lnSpc>
              <a:spcAft>
                <a:spcPts val="0"/>
              </a:spcAft>
              <a:buAutoNum type="arabicParenR"/>
            </a:pPr>
            <a:r>
              <a:rPr lang="uk-UA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Системні відношення між </a:t>
            </a:r>
            <a:r>
              <a:rPr lang="uk-UA" sz="3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фраземами</a:t>
            </a:r>
            <a:endParaRPr lang="uk-UA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ct val="107000"/>
              </a:lnSpc>
              <a:spcAft>
                <a:spcPts val="0"/>
              </a:spcAft>
              <a:buAutoNum type="arabicParenR"/>
            </a:pPr>
            <a:r>
              <a:rPr lang="uk-UA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Виникнення фразеологізмів</a:t>
            </a:r>
            <a:r>
              <a:rPr lang="uk-UA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З дощу та під ринв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80109"/>
            <a:ext cx="4061361" cy="3034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5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F8F0D5"/>
            </a:gs>
            <a:gs pos="53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8734" r="18951" b="13517"/>
          <a:stretch/>
        </p:blipFill>
        <p:spPr>
          <a:xfrm>
            <a:off x="10196945" y="4041204"/>
            <a:ext cx="2445328" cy="2996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3563" y="448688"/>
            <a:ext cx="6096000" cy="12603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/>
              <a:t>Розділ мовознавства, у якому вивчають­ся лексично неподільні поєднання слів, називається фразеологією.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508" y="166709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200" b="1" dirty="0"/>
              <a:t>Фразеологізм – це одиниця фразеологічної системи.</a:t>
            </a:r>
            <a:endParaRPr lang="uk-UA" sz="2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2508" y="2436536"/>
            <a:ext cx="68302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Одиниця фразеологічної системи називається </a:t>
            </a:r>
            <a:r>
              <a:rPr lang="uk-UA" spc="310" dirty="0">
                <a:latin typeface="Times New Roman" panose="02020603050405020304" pitchFamily="18" charset="0"/>
                <a:ea typeface="Calibri" panose="020F0502020204030204" pitchFamily="34" charset="0"/>
              </a:rPr>
              <a:t>фразео­</a:t>
            </a:r>
            <a:r>
              <a:rPr lang="uk-UA" spc="325" dirty="0">
                <a:latin typeface="Times New Roman" panose="02020603050405020304" pitchFamily="18" charset="0"/>
                <a:ea typeface="Calibri" panose="020F0502020204030204" pitchFamily="34" charset="0"/>
              </a:rPr>
              <a:t>логізмом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і визначається як лексико-граматична єдність </a:t>
            </a:r>
            <a:r>
              <a:rPr lang="uk-UA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двох і більше нарізно оформлених компонентів, граматично </a:t>
            </a: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оформлених за моделлю словосполучення чи речення, яка, </a:t>
            </a:r>
            <a:r>
              <a:rPr lang="uk-UA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маючи цілісне значення, відтворюється в мові за традицією,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автоматично.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62800" y="296976"/>
            <a:ext cx="4488875" cy="274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21590" indent="437515" algn="just">
              <a:lnSpc>
                <a:spcPct val="107000"/>
              </a:lnSpc>
              <a:spcAft>
                <a:spcPts val="0"/>
              </a:spcAft>
            </a:pPr>
            <a:r>
              <a:rPr lang="uk-UA" i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Фразеологізм подібний до слова таки­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ознаками:</a:t>
            </a:r>
            <a:endParaRPr lang="uk-UA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415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arenR"/>
              <a:tabLst>
                <a:tab pos="316865" algn="l"/>
              </a:tabLst>
            </a:pPr>
            <a:r>
              <a:rPr lang="uk-UA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конструюється щоразу в процесі мовлення, а відтво­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рюється як готова значеннєва одиниця;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arenR"/>
              <a:tabLst>
                <a:tab pos="31686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стійку структуру;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arenR"/>
              <a:tabLst>
                <a:tab pos="31686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входить у синонімічні зв'язки зі словами;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виконує синтаксичні функції в реченні.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99563" y="3395384"/>
            <a:ext cx="3667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Термін «фразеологія» виник у 16 ст.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3563" y="4122887"/>
            <a:ext cx="7800109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arenR"/>
              <a:tabLst>
                <a:tab pos="33845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лексичне значення виражається сполученням кількох </a:t>
            </a: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слів: воно єдине, узагальнене і, як правило, експресивне; се­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мантично неподільне на значення окремих слів, що входять до його складу;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arenR"/>
              <a:tabLst>
                <a:tab pos="338455" algn="l"/>
              </a:tabLst>
            </a:pP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компоненти фразеологізмів не можуть вільно сполуча­тися з усіма словами, а лише з обмеженим рядом (кількома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словами);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arenR"/>
              <a:tabLst>
                <a:tab pos="33845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фразеологізм характеризується стійкістю граматичної форми й усталеністю порядку слів;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arenR"/>
              <a:tabLst>
                <a:tab pos="338455" algn="l"/>
              </a:tabLst>
            </a:pP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у складі фразеологізму часто мають переносне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JA\Downloads\png (3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540326"/>
            <a:ext cx="10543309" cy="5611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66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JA\Downloads\png (33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5" y="346364"/>
            <a:ext cx="1083425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72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JA\Downloads\png (34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" y="443344"/>
            <a:ext cx="11416145" cy="5708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07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JA\Downloads\png (39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304800"/>
            <a:ext cx="10543309" cy="5985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88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JA\Downloads\png (37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5" y="762000"/>
            <a:ext cx="10030690" cy="5320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86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BE2DA"/>
            </a:gs>
            <a:gs pos="86000">
              <a:srgbClr val="FCFDBF"/>
            </a:gs>
            <a:gs pos="13000">
              <a:srgbClr val="DBE2DA"/>
            </a:gs>
            <a:gs pos="4000">
              <a:srgbClr val="DBE2DA"/>
            </a:gs>
            <a:gs pos="39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8889" r="28571" b="22699"/>
          <a:stretch/>
        </p:blipFill>
        <p:spPr>
          <a:xfrm>
            <a:off x="0" y="2999771"/>
            <a:ext cx="2644239" cy="40544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673" y="211499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marR="42545" indent="443230" algn="just">
              <a:lnSpc>
                <a:spcPct val="107000"/>
              </a:lnSpc>
              <a:spcAft>
                <a:spcPts val="0"/>
              </a:spcAft>
            </a:pPr>
            <a:r>
              <a:rPr lang="uk-UA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фразеологізмів за ознакою відтворюваності в мовленні </a:t>
            </a:r>
            <a:r>
              <a:rPr lang="uk-UA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усталеності компонентного складу належать і при­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слів'я, приказки та крилаті слова і вирази. 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673" y="129112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Прислів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</a:rPr>
              <a:t>я – влучний образний вислів, часто рит­мічний за будовою, який у стислій формі узагальнює, типі­зує різні явища життя. Прислів'я має повчальний характер. За інтонацією і граматичним оформленням прислів'я співвідноситься з реченням: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Яка головонька, така й роз­мовонька. Не все те золото, що блищить. Суха ложка рот дере.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62255" y="432000"/>
            <a:ext cx="5195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Приказка – </a:t>
            </a:r>
            <a:r>
              <a:rPr lang="uk-UA" b="1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влучний, часто римований вислів, близь­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кий до прислів'я, але без повчання. Приказки в образній формі констатують предмет чи явище: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тягти лямку, міря­ти на свій аршин, як котові сало.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1419" y="2901573"/>
            <a:ext cx="5541818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2545" indent="443230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Крилаті слова – стійкі образні вислови, засвоєні з фольклорних, літературних, наукових джерел, вислови ви­датних людей, історичних діячів: </a:t>
            </a:r>
            <a:endParaRPr lang="uk-UA" sz="16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«Вкраїна- це море. Воно червоне. Хто сам – потоне, в гурті – переборе» (Лазар Баранович);</a:t>
            </a:r>
            <a:endParaRPr lang="uk-UA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«Як не буде птахів, то і людське серце стане черствішим» (М. Стельмах);</a:t>
            </a:r>
            <a:endParaRPr lang="uk-UA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«Хочу, щоб ніколи, ніколи не зачерствіло серце» (М. Стельмах);</a:t>
            </a:r>
            <a:endParaRPr lang="uk-UA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«Добру науку приймай, хоч її від простого чуєш; злої ж на ум не бери, хоч би й святий говорив» (Іван Франко</a:t>
            </a:r>
            <a:r>
              <a:rPr lang="uk-UA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scontent.fiev6-1.fna.fbcdn.net/v/t34.0-12/25519879_1757835397855515_819332356_n.jpg?oh=9c66a365cef63990513d628046b537d5&amp;oe=5A3C2A0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05" y="2552785"/>
            <a:ext cx="3938156" cy="3446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7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</TotalTime>
  <Words>699</Words>
  <Application>Microsoft Office PowerPoint</Application>
  <PresentationFormat>Широкоэкранный</PresentationFormat>
  <Paragraphs>48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Gabriola</vt:lpstr>
      <vt:lpstr>Times New Roman</vt:lpstr>
      <vt:lpstr>Тема Office</vt:lpstr>
      <vt:lpstr>Лекція 7 Фразеологія  проф. Деркачова О. С.</vt:lpstr>
      <vt:lpstr>Говоритимемо про…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ТАЛІСМАН ПРИКАРПАТСЬКОГО НАЦІОНАЛЬНОГО УНІВЕРСИТЕТУ - КАРПАТСЬКА РИСЬ</dc:title>
  <dc:creator>Nadia</dc:creator>
  <cp:lastModifiedBy>Ольга</cp:lastModifiedBy>
  <cp:revision>44</cp:revision>
  <cp:lastPrinted>2020-02-25T09:13:47Z</cp:lastPrinted>
  <dcterms:created xsi:type="dcterms:W3CDTF">2020-02-22T16:13:01Z</dcterms:created>
  <dcterms:modified xsi:type="dcterms:W3CDTF">2021-03-14T12:43:48Z</dcterms:modified>
</cp:coreProperties>
</file>